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notesMasterIdLst>
    <p:notesMasterId r:id="rId26"/>
  </p:notesMasterIdLst>
  <p:sldIdLst>
    <p:sldId id="265" r:id="rId2"/>
    <p:sldId id="266" r:id="rId3"/>
    <p:sldId id="267" r:id="rId4"/>
    <p:sldId id="268" r:id="rId5"/>
    <p:sldId id="277" r:id="rId6"/>
    <p:sldId id="269" r:id="rId7"/>
    <p:sldId id="256" r:id="rId8"/>
    <p:sldId id="257" r:id="rId9"/>
    <p:sldId id="258" r:id="rId10"/>
    <p:sldId id="278" r:id="rId11"/>
    <p:sldId id="259" r:id="rId12"/>
    <p:sldId id="260" r:id="rId13"/>
    <p:sldId id="279" r:id="rId14"/>
    <p:sldId id="261" r:id="rId15"/>
    <p:sldId id="270" r:id="rId16"/>
    <p:sldId id="271" r:id="rId17"/>
    <p:sldId id="262" r:id="rId18"/>
    <p:sldId id="263" r:id="rId19"/>
    <p:sldId id="272" r:id="rId20"/>
    <p:sldId id="273" r:id="rId21"/>
    <p:sldId id="264" r:id="rId22"/>
    <p:sldId id="274" r:id="rId23"/>
    <p:sldId id="280" r:id="rId24"/>
    <p:sldId id="275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69E24-4437-43EF-9C6C-254105954B7A}" type="datetimeFigureOut">
              <a:rPr lang="el-GR" smtClean="0"/>
              <a:pPr/>
              <a:t>6/11/2016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7F6A8-A38E-4317-9E16-BC6CC5730C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8" descr="rainbowdi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8"/>
          <p:cNvSpPr txBox="1">
            <a:spLocks noChangeArrowheads="1"/>
          </p:cNvSpPr>
          <p:nvPr/>
        </p:nvSpPr>
        <p:spPr bwMode="auto">
          <a:xfrm rot="19237452">
            <a:off x="4622800" y="519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l-GR" altLang="en-US" noProof="0" smtClean="0"/>
              <a:t>Kλικ για επεξεργασία του τίτλου</a:t>
            </a:r>
            <a:endParaRPr lang="en-US" alt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52750"/>
            <a:ext cx="6400800" cy="1752600"/>
          </a:xfrm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l-GR" altLang="en-US" noProof="0" smtClean="0"/>
              <a:t>Κάντε κλικ για να επεξεργαστείτε τον υπότιτλο του υποδείγματος</a:t>
            </a:r>
            <a:endParaRPr lang="en-US" altLang="en-US" noProof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C3EA8F-0EA2-4DF5-B4D2-242720A40D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554289988"/>
      </p:ext>
    </p:extLst>
  </p:cSld>
  <p:clrMapOvr>
    <a:masterClrMapping/>
  </p:clrMapOvr>
  <p:transition spd="slow"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60EC7-2505-4528-9590-2EC5143848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237209351"/>
      </p:ext>
    </p:extLst>
  </p:cSld>
  <p:clrMapOvr>
    <a:masterClrMapping/>
  </p:clrMapOvr>
  <p:transition spd="slow">
    <p:cover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9B259-E29B-43A3-BD0B-50AE98BE4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47221920"/>
      </p:ext>
    </p:extLst>
  </p:cSld>
  <p:clrMapOvr>
    <a:masterClrMapping/>
  </p:clrMapOvr>
  <p:transition spd="slow"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37004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37004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A2966-8A88-4E15-BB0E-D2ACA48322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891811533"/>
      </p:ext>
    </p:extLst>
  </p:cSld>
  <p:clrMapOvr>
    <a:masterClrMapping/>
  </p:clrMapOvr>
  <p:transition spd="slow">
    <p:cover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D0BD9-80BF-483B-8AF9-918FD80B3D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081700385"/>
      </p:ext>
    </p:extLst>
  </p:cSld>
  <p:clrMapOvr>
    <a:masterClrMapping/>
  </p:clrMapOvr>
  <p:transition spd="slow"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D92EA-5836-466D-A68E-7D66DCE070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45177393"/>
      </p:ext>
    </p:extLst>
  </p:cSld>
  <p:clrMapOvr>
    <a:masterClrMapping/>
  </p:clrMapOvr>
  <p:transition spd="slow">
    <p:cover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E184C-A743-4C37-8A50-2894171038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268689171"/>
      </p:ext>
    </p:extLst>
  </p:cSld>
  <p:clrMapOvr>
    <a:masterClrMapping/>
  </p:clrMapOvr>
  <p:transition spd="slow">
    <p:cover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345A2-6F25-4F16-AE88-DB5A62ED2D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217036707"/>
      </p:ext>
    </p:extLst>
  </p:cSld>
  <p:clrMapOvr>
    <a:masterClrMapping/>
  </p:clrMapOvr>
  <p:transition spd="slow">
    <p:cover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l-GR" noProof="0" smtClean="0"/>
              <a:t>Κάντε κλικ στο εικονίδιο για να προσθέσετε μια εικόνα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597C9-6A86-4B5E-9960-D320804A68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361586422"/>
      </p:ext>
    </p:extLst>
  </p:cSld>
  <p:clrMapOvr>
    <a:masterClrMapping/>
  </p:clrMapOvr>
  <p:transition spd="slow"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473A9-0787-4D84-AF9F-AFC5D5D1F7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882205362"/>
      </p:ext>
    </p:extLst>
  </p:cSld>
  <p:clrMapOvr>
    <a:masterClrMapping/>
  </p:clrMapOvr>
  <p:transition spd="slow"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44926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44926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86424-A0DB-404B-B5B6-A3BF737F99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222944185"/>
      </p:ext>
    </p:extLst>
  </p:cSld>
  <p:clrMapOvr>
    <a:masterClrMapping/>
  </p:clrMapOvr>
  <p:transition spd="slow">
    <p:cover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Τίτλος και Γράφημ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066800"/>
            <a:ext cx="8229600" cy="3700463"/>
          </a:xfrm>
        </p:spPr>
        <p:txBody>
          <a:bodyPr/>
          <a:lstStyle/>
          <a:p>
            <a:pPr lvl="0"/>
            <a:r>
              <a:rPr lang="el-GR" noProof="0" smtClean="0"/>
              <a:t>Κάντε κλικ στο εικονίδιο για να προσθέσετε ένα γράφημα</a:t>
            </a:r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03E77-5694-42C3-BDF8-E560BDD4B9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712703290"/>
      </p:ext>
    </p:extLst>
  </p:cSld>
  <p:clrMapOvr>
    <a:masterClrMapping/>
  </p:clrMapOvr>
  <p:transition spd="slow">
    <p:cover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066800"/>
            <a:ext cx="4038600" cy="37004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37004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F5DB2-0897-42DD-ADA0-AE888C7D8E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887057057"/>
      </p:ext>
    </p:extLst>
  </p:cSld>
  <p:clrMapOvr>
    <a:masterClrMapping/>
  </p:clrMapOvr>
  <p:transition spd="slow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4" descr="rainbowdir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Kλικ για επεξεργασία του τίτλου</a:t>
            </a:r>
            <a:endParaRPr lang="en-US" alt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Kλικ για επεξεργασία των στυλ του υποδείγματος</a:t>
            </a:r>
          </a:p>
          <a:p>
            <a:pPr lvl="1"/>
            <a:r>
              <a:rPr lang="el-GR" altLang="en-US" smtClean="0"/>
              <a:t>Δεύτερου επιπέδου</a:t>
            </a:r>
          </a:p>
          <a:p>
            <a:pPr lvl="2"/>
            <a:r>
              <a:rPr lang="el-GR" altLang="en-US" smtClean="0"/>
              <a:t>Τρίτου επιπέδου</a:t>
            </a:r>
          </a:p>
          <a:p>
            <a:pPr lvl="3"/>
            <a:r>
              <a:rPr lang="el-GR" altLang="en-US" smtClean="0"/>
              <a:t>Τέταρτου επιπέδου</a:t>
            </a:r>
          </a:p>
          <a:p>
            <a:pPr lvl="4"/>
            <a:r>
              <a:rPr lang="el-GR" altLang="en-US" smtClean="0"/>
              <a:t>Πέμπτου επιπέδου</a:t>
            </a:r>
            <a:endParaRPr lang="en-US" alt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r>
              <a:rPr lang="el-GR" altLang="en-US" smtClean="0"/>
              <a:t>Νέος Παιδαγωγός: Η Εκπαίδευση την Εποχή των ΤΠΕ &amp; της Καινοτομίας</a:t>
            </a: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AA1E7B05-9200-409F-8B3E-CC49CA36C6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</p:sldLayoutIdLst>
  <p:transition spd="slow">
    <p:cover dir="rd"/>
  </p:transition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soninglab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196752"/>
            <a:ext cx="8003232" cy="3570511"/>
          </a:xfrm>
        </p:spPr>
        <p:txBody>
          <a:bodyPr/>
          <a:lstStyle/>
          <a:p>
            <a:pPr algn="ctr">
              <a:buNone/>
            </a:pPr>
            <a:endParaRPr lang="el-GR" sz="2400" b="1" dirty="0" smtClean="0"/>
          </a:p>
          <a:p>
            <a:pPr algn="ctr">
              <a:buNone/>
            </a:pPr>
            <a:r>
              <a:rPr lang="el-GR" b="1" dirty="0" smtClean="0">
                <a:solidFill>
                  <a:srgbClr val="C00000"/>
                </a:solidFill>
                <a:latin typeface="Cambria" pitchFamily="18" charset="0"/>
              </a:rPr>
              <a:t>Ανάπτυξη γνωστικών δεξιοτήτων κριτικής σκέψης κατά τη συνεργατική δημιουργία </a:t>
            </a:r>
            <a:r>
              <a:rPr lang="el-GR" b="1" dirty="0" err="1" smtClean="0">
                <a:solidFill>
                  <a:srgbClr val="C00000"/>
                </a:solidFill>
                <a:latin typeface="Cambria" pitchFamily="18" charset="0"/>
              </a:rPr>
              <a:t>Επιχειρηματολογικών</a:t>
            </a:r>
            <a:r>
              <a:rPr lang="el-GR" b="1" dirty="0" smtClean="0">
                <a:solidFill>
                  <a:srgbClr val="C00000"/>
                </a:solidFill>
                <a:latin typeface="Cambria" pitchFamily="18" charset="0"/>
              </a:rPr>
              <a:t> Χαρτών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l-GR" sz="2400" b="1" i="1" dirty="0" smtClean="0">
                <a:solidFill>
                  <a:srgbClr val="0070C0"/>
                </a:solidFill>
                <a:latin typeface="Cambria" pitchFamily="18" charset="0"/>
              </a:rPr>
              <a:t>Βασιλική Παπαδοπούλου</a:t>
            </a:r>
            <a:r>
              <a:rPr lang="en-US" sz="2400" b="1" i="1" dirty="0" smtClean="0">
                <a:solidFill>
                  <a:srgbClr val="0070C0"/>
                </a:solidFill>
                <a:latin typeface="Cambria" pitchFamily="18" charset="0"/>
              </a:rPr>
              <a:t>,</a:t>
            </a:r>
            <a:r>
              <a:rPr lang="el-GR" sz="2400" b="1" i="1" dirty="0" smtClean="0">
                <a:solidFill>
                  <a:srgbClr val="0070C0"/>
                </a:solidFill>
                <a:latin typeface="Cambria" pitchFamily="18" charset="0"/>
              </a:rPr>
              <a:t> ΠΕ70, </a:t>
            </a:r>
            <a:r>
              <a:rPr lang="en-US" sz="2400" b="1" i="1" dirty="0" err="1" smtClean="0">
                <a:solidFill>
                  <a:srgbClr val="0070C0"/>
                </a:solidFill>
                <a:latin typeface="Cambria" pitchFamily="18" charset="0"/>
              </a:rPr>
              <a:t>MSc</a:t>
            </a:r>
            <a:r>
              <a:rPr lang="el-GR" sz="2400" b="1" i="1" dirty="0" smtClean="0">
                <a:solidFill>
                  <a:srgbClr val="0070C0"/>
                </a:solidFill>
                <a:latin typeface="Cambria" pitchFamily="18" charset="0"/>
              </a:rPr>
              <a:t>, </a:t>
            </a:r>
            <a:r>
              <a:rPr lang="el-GR" sz="2400" b="1" i="1" dirty="0" err="1" smtClean="0">
                <a:solidFill>
                  <a:srgbClr val="0070C0"/>
                </a:solidFill>
                <a:latin typeface="Cambria" pitchFamily="18" charset="0"/>
              </a:rPr>
              <a:t>PhD</a:t>
            </a:r>
            <a:r>
              <a:rPr lang="el-GR" sz="2400" b="1" i="1" dirty="0" smtClean="0">
                <a:solidFill>
                  <a:srgbClr val="0070C0"/>
                </a:solidFill>
                <a:latin typeface="Cambria" pitchFamily="18" charset="0"/>
              </a:rPr>
              <a:t>, ΠΤΔΕ, ΕΚΠΑ</a:t>
            </a:r>
          </a:p>
          <a:p>
            <a:pPr algn="ctr">
              <a:buNone/>
            </a:pPr>
            <a:r>
              <a:rPr lang="el-GR" sz="2400" b="1" i="1" dirty="0" smtClean="0">
                <a:solidFill>
                  <a:srgbClr val="0070C0"/>
                </a:solidFill>
                <a:latin typeface="Cambria" pitchFamily="18" charset="0"/>
              </a:rPr>
              <a:t>    Άννα </a:t>
            </a:r>
            <a:r>
              <a:rPr lang="el-GR" sz="2400" b="1" i="1" dirty="0" err="1" smtClean="0">
                <a:solidFill>
                  <a:srgbClr val="0070C0"/>
                </a:solidFill>
                <a:latin typeface="Cambria" pitchFamily="18" charset="0"/>
              </a:rPr>
              <a:t>Κωσταρέλου</a:t>
            </a:r>
            <a:r>
              <a:rPr lang="en-US" sz="2400" b="1" i="1" dirty="0" smtClean="0">
                <a:solidFill>
                  <a:srgbClr val="0070C0"/>
                </a:solidFill>
                <a:latin typeface="Cambria" pitchFamily="18" charset="0"/>
              </a:rPr>
              <a:t>, </a:t>
            </a:r>
            <a:r>
              <a:rPr lang="el-GR" sz="2400" b="1" i="1" dirty="0" smtClean="0">
                <a:solidFill>
                  <a:srgbClr val="0070C0"/>
                </a:solidFill>
                <a:latin typeface="Cambria" pitchFamily="18" charset="0"/>
              </a:rPr>
              <a:t>ΠΕ 06, </a:t>
            </a:r>
            <a:r>
              <a:rPr lang="el-GR" sz="2400" b="1" i="1" smtClean="0">
                <a:solidFill>
                  <a:srgbClr val="0070C0"/>
                </a:solidFill>
                <a:latin typeface="Cambria" pitchFamily="18" charset="0"/>
              </a:rPr>
              <a:t>MSc</a:t>
            </a:r>
            <a:endParaRPr lang="el-GR" sz="2400" b="1" i="1" dirty="0" smtClean="0">
              <a:solidFill>
                <a:srgbClr val="0070C0"/>
              </a:solidFill>
              <a:latin typeface="Cambria" pitchFamily="18" charset="0"/>
            </a:endParaRPr>
          </a:p>
          <a:p>
            <a:pPr algn="ctr">
              <a:buNone/>
            </a:pPr>
            <a:endParaRPr lang="el-GR" sz="2400" b="1" i="1" dirty="0">
              <a:solidFill>
                <a:srgbClr val="0070C0"/>
              </a:solidFill>
              <a:latin typeface="Cambria" pitchFamily="18" charset="0"/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971600" y="6237312"/>
            <a:ext cx="7272808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l-GR" sz="4000" b="1" dirty="0" smtClean="0">
                <a:solidFill>
                  <a:srgbClr val="C00000"/>
                </a:solidFill>
                <a:latin typeface="Palatino Linotype" pitchFamily="18" charset="0"/>
              </a:rPr>
              <a:t>Θεωρίες</a:t>
            </a:r>
            <a:endParaRPr lang="el-GR" sz="4000" b="1" dirty="0">
              <a:solidFill>
                <a:srgbClr val="C00000"/>
              </a:solidFill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83568" y="2204864"/>
            <a:ext cx="8013576" cy="2922439"/>
          </a:xfrm>
        </p:spPr>
        <p:txBody>
          <a:bodyPr/>
          <a:lstStyle/>
          <a:p>
            <a:r>
              <a:rPr lang="el-GR" sz="2800" dirty="0" err="1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Εποικοδομισμός</a:t>
            </a:r>
            <a:endParaRPr lang="el-GR" sz="28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r>
              <a:rPr lang="el-GR" sz="2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Κριτικός </a:t>
            </a:r>
            <a:r>
              <a:rPr lang="el-GR" sz="2800" dirty="0" err="1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Γραμματισμός</a:t>
            </a:r>
            <a:endParaRPr lang="el-GR" sz="28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r>
              <a:rPr lang="el-GR" sz="2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l-GR" sz="2800" dirty="0" err="1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Χειραφετική</a:t>
            </a:r>
            <a:r>
              <a:rPr lang="el-GR" sz="2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μάθηση</a:t>
            </a:r>
          </a:p>
          <a:p>
            <a:r>
              <a:rPr lang="el-GR" sz="2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Εννοιολογική χαρτογράφηση</a:t>
            </a:r>
            <a:endParaRPr lang="el-GR" sz="2800" dirty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51520" y="6021288"/>
            <a:ext cx="8496944" cy="700187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el-GR" sz="3200" b="1" dirty="0" smtClean="0">
                <a:solidFill>
                  <a:srgbClr val="C00000"/>
                </a:solidFill>
                <a:latin typeface="Palatino Linotype" pitchFamily="18" charset="0"/>
              </a:rPr>
              <a:t>Επιχειρηματολογία και Κριτική Σκέψη</a:t>
            </a:r>
            <a:r>
              <a:rPr lang="el-GR" sz="2800" dirty="0" smtClean="0">
                <a:solidFill>
                  <a:srgbClr val="C00000"/>
                </a:solidFill>
                <a:latin typeface="Palatino Linotype" pitchFamily="18" charset="0"/>
              </a:rPr>
              <a:t>: </a:t>
            </a:r>
            <a:r>
              <a:rPr lang="en-US" sz="2800" dirty="0" smtClean="0">
                <a:solidFill>
                  <a:srgbClr val="C00000"/>
                </a:solidFill>
                <a:latin typeface="Palatino Linotype" pitchFamily="18" charset="0"/>
              </a:rPr>
              <a:t/>
            </a:r>
            <a:br>
              <a:rPr lang="en-US" sz="2800" dirty="0" smtClean="0">
                <a:solidFill>
                  <a:srgbClr val="C00000"/>
                </a:solidFill>
                <a:latin typeface="Palatino Linotype" pitchFamily="18" charset="0"/>
              </a:rPr>
            </a:br>
            <a:r>
              <a:rPr lang="el-GR" sz="2800" b="1" dirty="0" smtClean="0">
                <a:solidFill>
                  <a:srgbClr val="C00000"/>
                </a:solidFill>
                <a:latin typeface="Palatino Linotype" pitchFamily="18" charset="0"/>
              </a:rPr>
              <a:t>μια άρρηκτη σχέση</a:t>
            </a:r>
            <a:endParaRPr lang="el-GR" sz="2800" b="1" dirty="0">
              <a:solidFill>
                <a:srgbClr val="C00000"/>
              </a:solidFill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1772816"/>
            <a:ext cx="8208912" cy="4176464"/>
          </a:xfrm>
        </p:spPr>
        <p:txBody>
          <a:bodyPr/>
          <a:lstStyle/>
          <a:p>
            <a:pPr>
              <a:buNone/>
            </a:pPr>
            <a:r>
              <a:rPr lang="el-GR" sz="2400" dirty="0" smtClean="0">
                <a:latin typeface="Cambria" pitchFamily="18" charset="0"/>
              </a:rPr>
              <a:t>	</a:t>
            </a:r>
            <a:r>
              <a:rPr lang="el-GR" sz="2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Η ανάπτυξη επιχειρημάτων και επιχειρηματολογίας στα δομικά τους στοιχεία </a:t>
            </a:r>
            <a:r>
              <a:rPr lang="el-GR" sz="28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ενεργοποιεί δεξιότητες </a:t>
            </a:r>
            <a:r>
              <a:rPr lang="el-GR" sz="2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κριτικής σκέψης όπως:</a:t>
            </a:r>
          </a:p>
          <a:p>
            <a:pPr lvl="1">
              <a:buFont typeface="Wingdings" pitchFamily="2" charset="2"/>
              <a:buChar char="v"/>
            </a:pPr>
            <a:r>
              <a:rPr lang="el-GR" sz="20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ομαδοποίησης</a:t>
            </a:r>
          </a:p>
          <a:p>
            <a:pPr lvl="1">
              <a:buFont typeface="Wingdings" pitchFamily="2" charset="2"/>
              <a:buChar char="v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λογικών συλλογισμών αιτιολόγησης</a:t>
            </a:r>
          </a:p>
          <a:p>
            <a:pPr lvl="1">
              <a:buFont typeface="Wingdings" pitchFamily="2" charset="2"/>
              <a:buChar char="v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ερμηνείας</a:t>
            </a:r>
          </a:p>
          <a:p>
            <a:pPr lvl="1">
              <a:buFont typeface="Wingdings" pitchFamily="2" charset="2"/>
              <a:buChar char="v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αξιολόγησης</a:t>
            </a:r>
          </a:p>
          <a:p>
            <a:pPr lvl="1">
              <a:buFont typeface="Wingdings" pitchFamily="2" charset="2"/>
              <a:buChar char="v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επεξήγησης</a:t>
            </a:r>
          </a:p>
          <a:p>
            <a:pPr lvl="1">
              <a:buFont typeface="Wingdings" pitchFamily="2" charset="2"/>
              <a:buChar char="v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συμπερασμού</a:t>
            </a:r>
            <a:endParaRPr lang="el-GR" sz="2400" dirty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0" y="6237312"/>
            <a:ext cx="8820472" cy="484163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23528" y="476672"/>
            <a:ext cx="8611344" cy="1000472"/>
          </a:xfrm>
        </p:spPr>
        <p:txBody>
          <a:bodyPr>
            <a:noAutofit/>
          </a:bodyPr>
          <a:lstStyle/>
          <a:p>
            <a:r>
              <a:rPr lang="el-GR" sz="3200" b="1" dirty="0" err="1" smtClean="0">
                <a:latin typeface="Palatino Linotype" pitchFamily="18" charset="0"/>
              </a:rPr>
              <a:t>Επιχειρηματολογική</a:t>
            </a:r>
            <a:r>
              <a:rPr lang="el-GR" sz="3200" b="1" dirty="0" smtClean="0">
                <a:latin typeface="Palatino Linotype" pitchFamily="18" charset="0"/>
              </a:rPr>
              <a:t>  Χαρτογράφηση</a:t>
            </a:r>
            <a:endParaRPr lang="el-GR" sz="3200" b="1" dirty="0"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39552" y="1772816"/>
            <a:ext cx="8136904" cy="4327376"/>
          </a:xfrm>
        </p:spPr>
        <p:txBody>
          <a:bodyPr/>
          <a:lstStyle/>
          <a:p>
            <a:pPr>
              <a:buNone/>
            </a:pPr>
            <a:r>
              <a:rPr lang="el-GR" sz="25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Η χαρτογράφηση της επιχειρηματολογίας διευκολύνει :</a:t>
            </a:r>
          </a:p>
          <a:p>
            <a:pPr lvl="1">
              <a:buFont typeface="Wingdings" pitchFamily="2" charset="2"/>
              <a:buChar char="§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την αναθεώρηση και αναπαράσταση γνωστικών σχημάτων</a:t>
            </a:r>
          </a:p>
          <a:p>
            <a:pPr lvl="1">
              <a:buFont typeface="Wingdings" pitchFamily="2" charset="2"/>
              <a:buChar char="§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την ανάπτυξη σημασιολογικών δικτύων γνωστικών σχημάτων ή μοντέλων, ώστε να εκφραστούν τόσο ποιοτικές όσο και ποσοτικές σχέσεις ως συμπυκνωμένα σύνολα</a:t>
            </a:r>
          </a:p>
          <a:p>
            <a:pPr lvl="1">
              <a:buFont typeface="Wingdings" pitchFamily="2" charset="2"/>
              <a:buChar char="§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ενεργοποιεί τη γνώση που βρίσκεται σε λανθάνουσα μορφή και έτσι συνεισφέρει στη διαδικασία της μάθησης</a:t>
            </a:r>
          </a:p>
          <a:p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-180528" y="6309320"/>
            <a:ext cx="8136904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b="1" dirty="0" smtClean="0">
                <a:latin typeface="Palatino Linotype" pitchFamily="18" charset="0"/>
              </a:rPr>
              <a:t>Μαθησιακή διαδικασία</a:t>
            </a:r>
            <a:endParaRPr lang="el-GR" sz="3200" b="1" dirty="0"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755576" y="1340768"/>
            <a:ext cx="7776864" cy="4824536"/>
          </a:xfrm>
        </p:spPr>
        <p:txBody>
          <a:bodyPr/>
          <a:lstStyle/>
          <a:p>
            <a:endParaRPr lang="el-GR" sz="2400" dirty="0" smtClean="0">
              <a:latin typeface="Cambria" pitchFamily="18" charset="0"/>
            </a:endParaRPr>
          </a:p>
          <a:p>
            <a:r>
              <a:rPr lang="el-GR" sz="2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Ανάπτυξη της επιχειρηματολογίας μέσα από την κατασκευή χαρτών με το λογισμικό </a:t>
            </a:r>
            <a:r>
              <a:rPr lang="en-US" sz="2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Inspiration </a:t>
            </a:r>
            <a:endParaRPr lang="el-GR" sz="28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endParaRPr lang="en-US" sz="28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r>
              <a:rPr lang="el-GR" sz="2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Ακολουθήθηκαν συγκεκριμένα στάδια σύμφωνα με το Πρόγραμμα </a:t>
            </a:r>
            <a:r>
              <a:rPr lang="en-US" sz="2800" dirty="0" err="1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Reasoninglab</a:t>
            </a:r>
            <a:endParaRPr lang="el-GR" sz="28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pPr algn="r">
              <a:buNone/>
            </a:pPr>
            <a:endParaRPr lang="el-GR" sz="2400" u="sng" dirty="0" smtClean="0">
              <a:latin typeface="Cambria" pitchFamily="18" charset="0"/>
              <a:hlinkClick r:id="rId2"/>
            </a:endParaRPr>
          </a:p>
          <a:p>
            <a:pPr algn="r">
              <a:buNone/>
            </a:pPr>
            <a:r>
              <a:rPr lang="el-GR" sz="2400" u="sng" dirty="0" smtClean="0">
                <a:latin typeface="Cambria" pitchFamily="18" charset="0"/>
                <a:hlinkClick r:id="rId2"/>
              </a:rPr>
              <a:t> Βλ. http://www.reasoninglab.com</a:t>
            </a:r>
            <a:endParaRPr lang="el-GR" sz="2400" dirty="0">
              <a:latin typeface="Cambria" pitchFamily="18" charset="0"/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460432" cy="628179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864096"/>
          </a:xfrm>
        </p:spPr>
        <p:txBody>
          <a:bodyPr>
            <a:noAutofit/>
          </a:bodyPr>
          <a:lstStyle/>
          <a:p>
            <a:r>
              <a:rPr lang="el-GR" sz="3200" b="1" dirty="0" smtClean="0">
                <a:latin typeface="Palatino Linotype" pitchFamily="18" charset="0"/>
              </a:rPr>
              <a:t>1o Στάδιο: Ιεραρχική δόμηση χαρτών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endParaRPr lang="el-GR" sz="28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1268760"/>
            <a:ext cx="7992888" cy="4896544"/>
          </a:xfrm>
        </p:spPr>
        <p:txBody>
          <a:bodyPr>
            <a:normAutofit fontScale="62500" lnSpcReduction="20000"/>
          </a:bodyPr>
          <a:lstStyle/>
          <a:p>
            <a:endParaRPr lang="el-GR" b="1" dirty="0" smtClean="0"/>
          </a:p>
          <a:p>
            <a:pPr>
              <a:buNone/>
            </a:pPr>
            <a:r>
              <a:rPr lang="el-GR" sz="36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Ομαδοποίηση :</a:t>
            </a:r>
          </a:p>
          <a:p>
            <a:pPr>
              <a:buNone/>
            </a:pPr>
            <a:r>
              <a:rPr lang="el-GR" sz="36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1. Συνεκτικότητα </a:t>
            </a:r>
            <a:r>
              <a:rPr lang="el-GR" sz="36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(νοηματική ολοκλήρωση)</a:t>
            </a:r>
          </a:p>
          <a:p>
            <a:pPr>
              <a:buNone/>
            </a:pPr>
            <a:r>
              <a:rPr lang="el-GR" sz="36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      α) </a:t>
            </a:r>
            <a:r>
              <a:rPr lang="el-GR" sz="34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Πληρότητα:</a:t>
            </a:r>
            <a:r>
              <a:rPr lang="el-GR" sz="3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Περιλαμβάνονται όλες οι παράλληλες έννοιες που καλύπτουν επαρκώς το θέμα</a:t>
            </a:r>
          </a:p>
          <a:p>
            <a:pPr>
              <a:buNone/>
            </a:pPr>
            <a:r>
              <a:rPr lang="el-GR" sz="34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      β) </a:t>
            </a:r>
            <a:r>
              <a:rPr lang="el-GR" sz="34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Εσωτερική σαφήνεια: </a:t>
            </a:r>
            <a:r>
              <a:rPr lang="el-GR" sz="3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κάθε ομάδα έχει ευδιάκριτα χαρακτηριστικά, χωρίς κενά ή επικαλύψεις </a:t>
            </a:r>
          </a:p>
          <a:p>
            <a:pPr>
              <a:buNone/>
            </a:pPr>
            <a:r>
              <a:rPr lang="el-GR" sz="34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     γ) </a:t>
            </a:r>
            <a:r>
              <a:rPr lang="el-GR" sz="34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Ελάχιστη καταγραφή:</a:t>
            </a:r>
            <a:r>
              <a:rPr lang="el-GR" sz="3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καταγράφονται μόνο όσα στοιχεία  είναι σχετικά με το θέμα</a:t>
            </a:r>
          </a:p>
          <a:p>
            <a:pPr>
              <a:buNone/>
            </a:pPr>
            <a:r>
              <a:rPr lang="el-GR" sz="36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2. </a:t>
            </a:r>
            <a:r>
              <a:rPr lang="el-GR" sz="3600" b="1" i="1" dirty="0" err="1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Αφαιρετικότητα</a:t>
            </a:r>
            <a:r>
              <a:rPr lang="el-GR" sz="36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l-GR" sz="36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(διαβάθμιση εννοιών)</a:t>
            </a:r>
          </a:p>
          <a:p>
            <a:pPr>
              <a:buNone/>
            </a:pPr>
            <a:r>
              <a:rPr lang="el-GR" sz="36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     </a:t>
            </a:r>
            <a:r>
              <a:rPr lang="el-GR" sz="3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Η αφηρημένη και γενική έννοια στην κορυφή, σε χαμηλότερο επίπεδο οι μερικότερες και πιο συγκεκριμένες έννοιες</a:t>
            </a:r>
          </a:p>
          <a:p>
            <a:pPr>
              <a:buNone/>
            </a:pPr>
            <a:r>
              <a:rPr lang="el-GR" sz="36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3. Αντιστοιχία</a:t>
            </a:r>
            <a:endParaRPr lang="el-GR" sz="36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r>
              <a:rPr lang="el-GR" sz="3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     Οριζόντια αλλά και κάθετα ισχύουν οι ίδιες αρχές ιεραρχικής διάκρισης</a:t>
            </a:r>
          </a:p>
          <a:p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611560" y="6245225"/>
            <a:ext cx="7920880" cy="476250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C:\Users\user\Desktop\PHD- pros energeia\2ος ΕΧ Αλλοδαπός\1os\Βασ- Βασιλείου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06489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331640" y="6165304"/>
            <a:ext cx="6768752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C:\Users\user\Desktop\PHD- pros energeia\2ος ΕΧ Αλλοδαπός\2os\ΑΛΛΟΔΑΠΟΣ 4-ΒΒ.gif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548680"/>
            <a:ext cx="806489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827584" y="6237312"/>
            <a:ext cx="7524328" cy="412154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el-GR" sz="3100" dirty="0" smtClean="0">
                <a:latin typeface="Palatino Linotype" pitchFamily="18" charset="0"/>
              </a:rPr>
              <a:t/>
            </a:r>
            <a:br>
              <a:rPr lang="el-GR" sz="3100" dirty="0" smtClean="0">
                <a:latin typeface="Palatino Linotype" pitchFamily="18" charset="0"/>
              </a:rPr>
            </a:br>
            <a:r>
              <a:rPr lang="el-GR" sz="3600" b="1" dirty="0" smtClean="0">
                <a:latin typeface="Palatino Linotype" pitchFamily="18" charset="0"/>
              </a:rPr>
              <a:t>2</a:t>
            </a:r>
            <a:r>
              <a:rPr lang="el-GR" sz="3600" b="1" baseline="30000" dirty="0" smtClean="0">
                <a:latin typeface="Palatino Linotype" pitchFamily="18" charset="0"/>
              </a:rPr>
              <a:t>ο</a:t>
            </a:r>
            <a:r>
              <a:rPr lang="el-GR" sz="3600" b="1" dirty="0" smtClean="0">
                <a:latin typeface="Palatino Linotype" pitchFamily="18" charset="0"/>
              </a:rPr>
              <a:t> Στάδιο: Κατασκευή επιχειρημάτων </a:t>
            </a:r>
            <a:r>
              <a:rPr lang="el-GR" sz="3100" b="1" dirty="0" smtClean="0">
                <a:latin typeface="Palatino Linotype" pitchFamily="18" charset="0"/>
              </a:rPr>
              <a:t>(αιτιολογικών συλλογισμών)</a:t>
            </a:r>
            <a:r>
              <a:rPr lang="el-GR" b="1" dirty="0" smtClean="0"/>
              <a:t/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683568" y="1988840"/>
            <a:ext cx="7488832" cy="3716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ts val="300"/>
              </a:spcBef>
              <a:spcAft>
                <a:spcPts val="300"/>
              </a:spcAft>
            </a:pPr>
            <a:r>
              <a:rPr lang="el-GR" sz="26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Τα επιχειρήματα στο χάρτη να έχουν:</a:t>
            </a:r>
          </a:p>
          <a:p>
            <a:pPr lvl="0" fontAlgn="base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l-GR" sz="26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Εύρος</a:t>
            </a:r>
            <a:r>
              <a:rPr lang="el-GR" sz="26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(οριζοντίως στο χάρτη): </a:t>
            </a:r>
            <a:r>
              <a:rPr lang="el-GR" sz="24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μια σειρά λόγων υποστηρίζουν τη θέση-άποψη</a:t>
            </a:r>
          </a:p>
          <a:p>
            <a:pPr lvl="0" fontAlgn="base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l-GR" sz="26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Βάθος</a:t>
            </a:r>
            <a:r>
              <a:rPr lang="el-GR" sz="26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(καθέτως στο χάρτη): </a:t>
            </a:r>
            <a:r>
              <a:rPr lang="el-GR" sz="24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κάθε λόγος στηρίζεται αποδεικτικά ή τεκμαρτά επαρκώς</a:t>
            </a:r>
          </a:p>
          <a:p>
            <a:pPr lvl="0" fontAlgn="base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l-GR" sz="26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Δόμηση</a:t>
            </a:r>
            <a:r>
              <a:rPr lang="el-GR" sz="26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: </a:t>
            </a:r>
            <a:r>
              <a:rPr lang="el-GR" sz="24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αιτιολόγηση</a:t>
            </a:r>
            <a:r>
              <a:rPr lang="el-GR" sz="24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l-GR" sz="24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με λ</a:t>
            </a:r>
            <a:r>
              <a:rPr lang="el-GR" sz="24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ογικούς ή αποδεικτικούς λόγους </a:t>
            </a:r>
            <a:r>
              <a:rPr lang="el-GR" sz="24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(προκείμενες) που παρέχουν στοιχεία ότι ο ισχυρισμός είναι αληθής</a:t>
            </a:r>
            <a:endParaRPr lang="el-GR" sz="2400" i="1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endParaRPr lang="el-GR" dirty="0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0" y="6165304"/>
            <a:ext cx="8388424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C:\Users\user\Desktop\ENNOILOGIKOI XARTES - ALLODAPOS\XArtes-DIAFORA THEMATA\oi goneis den prepei na pernoyn diazugio1.gif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620688"/>
            <a:ext cx="8064896" cy="5284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683568" y="6237312"/>
            <a:ext cx="7164288" cy="412154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C:\Users\user\Desktop\ENNOILOGIKOI XARTES - ALLODAPOS\XArtes-DIAFORA THEMATA\ΤΕΛΙΚΟ- oi goneis den prepei na pernoyn diazugio2.gif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620688"/>
            <a:ext cx="777686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51520" y="6309321"/>
            <a:ext cx="8280920" cy="412154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sz="3100" b="1" dirty="0" smtClean="0">
                <a:latin typeface="Palatino Linotype" pitchFamily="18" charset="0"/>
              </a:rPr>
              <a:t/>
            </a:r>
            <a:br>
              <a:rPr lang="el-GR" sz="3100" b="1" dirty="0" smtClean="0">
                <a:latin typeface="Palatino Linotype" pitchFamily="18" charset="0"/>
              </a:rPr>
            </a:br>
            <a:r>
              <a:rPr lang="el-GR" sz="3600" b="1" dirty="0" smtClean="0">
                <a:latin typeface="Palatino Linotype" pitchFamily="18" charset="0"/>
              </a:rPr>
              <a:t>3</a:t>
            </a:r>
            <a:r>
              <a:rPr lang="el-GR" sz="3600" b="1" baseline="30000" dirty="0" smtClean="0">
                <a:latin typeface="Palatino Linotype" pitchFamily="18" charset="0"/>
              </a:rPr>
              <a:t>ο</a:t>
            </a:r>
            <a:r>
              <a:rPr lang="el-GR" sz="3600" b="1" dirty="0" smtClean="0">
                <a:latin typeface="Palatino Linotype" pitchFamily="18" charset="0"/>
              </a:rPr>
              <a:t>Στάδιο: Αντίλογος- Ένσταση  </a:t>
            </a:r>
            <a:r>
              <a:rPr lang="el-GR" sz="3100" b="1" dirty="0" smtClean="0">
                <a:latin typeface="Palatino Linotype" pitchFamily="18" charset="0"/>
              </a:rPr>
              <a:t/>
            </a:r>
            <a:br>
              <a:rPr lang="el-GR" sz="3100" b="1" dirty="0" smtClean="0">
                <a:latin typeface="Palatino Linotype" pitchFamily="18" charset="0"/>
              </a:rPr>
            </a:br>
            <a:r>
              <a:rPr lang="el-GR" sz="3100" b="1" dirty="0" smtClean="0">
                <a:latin typeface="Palatino Linotype" pitchFamily="18" charset="0"/>
              </a:rPr>
              <a:t>ή  «Το νόμισμα έχει δύο πλευρές!»</a:t>
            </a:r>
            <a:r>
              <a:rPr lang="el-GR" b="1" dirty="0" smtClean="0"/>
              <a:t/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>
          <a:xfrm>
            <a:off x="539552" y="1916832"/>
            <a:ext cx="7920880" cy="4104456"/>
          </a:xfrm>
        </p:spPr>
        <p:txBody>
          <a:bodyPr/>
          <a:lstStyle/>
          <a:p>
            <a:pPr lvl="0">
              <a:buNone/>
            </a:pPr>
            <a:r>
              <a:rPr lang="el-GR" sz="26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Αντίρρηση ή ένσταση:</a:t>
            </a:r>
            <a:r>
              <a:rPr lang="el-GR" sz="26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</a:p>
          <a:p>
            <a:pPr lvl="0"/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παρέχει στοιχεία κατά του ισχυρισμού</a:t>
            </a:r>
          </a:p>
          <a:p>
            <a:pPr lvl="0"/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αντιτίθεται στον ισχυρισμό </a:t>
            </a:r>
          </a:p>
          <a:p>
            <a:pPr lvl="0"/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υπονομεύει την αξίωση του ισχυρισμού</a:t>
            </a:r>
          </a:p>
          <a:p>
            <a:pPr>
              <a:buNone/>
            </a:pPr>
            <a:r>
              <a:rPr lang="el-GR" sz="26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Ανασκευή:</a:t>
            </a:r>
            <a:r>
              <a:rPr lang="el-GR" sz="26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</a:p>
          <a:p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διαπραγμάτευση της αλήθειας της θέσης και  απόδειξη ότι ο αντίλογος είναι ψευδής ή περιορισμένης ισχύος</a:t>
            </a:r>
          </a:p>
          <a:p>
            <a:r>
              <a:rPr lang="el-GR" sz="2400" dirty="0" err="1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ενσυναίσθηση</a:t>
            </a:r>
            <a:endParaRPr lang="el-GR" sz="24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pPr>
              <a:buNone/>
            </a:pPr>
            <a:r>
              <a:rPr lang="el-GR" sz="2400" i="1" dirty="0" smtClean="0">
                <a:latin typeface="Cambria" pitchFamily="18" charset="0"/>
              </a:rPr>
              <a:t>                                                                              </a:t>
            </a:r>
            <a:endParaRPr lang="el-GR" sz="2400" dirty="0" smtClean="0">
              <a:latin typeface="Cambria" pitchFamily="18" charset="0"/>
            </a:endParaRPr>
          </a:p>
          <a:p>
            <a:endParaRPr lang="el-GR" sz="2400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0" y="6093296"/>
            <a:ext cx="8748464" cy="556171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C:\Users\user\Desktop\ENNOILOGIKOI XARTES - ALLODAPOS\XArtes-DIAFORA THEMATA\epaggelmata -ΣΠΙΡΟΣ-1.gif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3568" y="548680"/>
            <a:ext cx="748883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95536" y="6309320"/>
            <a:ext cx="7632848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C:\Users\user\Desktop\ENNOILOGIKOI XARTES - ALLODAPOS\XArtes-DIAFORA THEMATA\TELIKO-epaggelmata σπυροσ2.gif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3568" y="332656"/>
            <a:ext cx="784887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611560" y="6237312"/>
            <a:ext cx="7812360" cy="412154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/>
          </a:bodyPr>
          <a:lstStyle/>
          <a:p>
            <a:r>
              <a:rPr lang="el-GR" sz="3200" b="1" dirty="0" smtClean="0">
                <a:latin typeface="Palatino Linotype" pitchFamily="18" charset="0"/>
              </a:rPr>
              <a:t>4</a:t>
            </a:r>
            <a:r>
              <a:rPr lang="el-GR" sz="3200" b="1" baseline="30000" dirty="0" smtClean="0">
                <a:latin typeface="Palatino Linotype" pitchFamily="18" charset="0"/>
              </a:rPr>
              <a:t>ο</a:t>
            </a:r>
            <a:r>
              <a:rPr lang="el-GR" sz="3200" b="1" dirty="0" smtClean="0">
                <a:latin typeface="Palatino Linotype" pitchFamily="18" charset="0"/>
              </a:rPr>
              <a:t> Στάδιο</a:t>
            </a:r>
            <a:r>
              <a:rPr lang="el-GR" sz="2800" b="1" dirty="0" smtClean="0">
                <a:latin typeface="Palatino Linotype" pitchFamily="18" charset="0"/>
              </a:rPr>
              <a:t>: Σαφής και ακριβής διατύπωση </a:t>
            </a:r>
            <a:br>
              <a:rPr lang="el-GR" sz="2800" b="1" dirty="0" smtClean="0">
                <a:latin typeface="Palatino Linotype" pitchFamily="18" charset="0"/>
              </a:rPr>
            </a:br>
            <a:r>
              <a:rPr lang="el-GR" sz="2800" b="1" dirty="0" smtClean="0">
                <a:latin typeface="Palatino Linotype" pitchFamily="18" charset="0"/>
              </a:rPr>
              <a:t>των σκέψεων</a:t>
            </a:r>
            <a:endParaRPr lang="el-GR" sz="2800" dirty="0"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39552" y="1988840"/>
            <a:ext cx="7920880" cy="4032448"/>
          </a:xfrm>
        </p:spPr>
        <p:txBody>
          <a:bodyPr>
            <a:normAutofit/>
          </a:bodyPr>
          <a:lstStyle/>
          <a:p>
            <a:pPr lvl="0"/>
            <a:r>
              <a:rPr lang="el-GR" sz="25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Κάθε κόμβος περιλαμβάνει μόνο μια ιδέα</a:t>
            </a:r>
          </a:p>
          <a:p>
            <a:pPr lvl="0"/>
            <a:r>
              <a:rPr lang="el-GR" sz="25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Η αιτιολόγηση δε βρίσκεται μέσα στον κόμβο</a:t>
            </a:r>
          </a:p>
          <a:p>
            <a:pPr lvl="0"/>
            <a:r>
              <a:rPr lang="el-GR" sz="25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Η υποστήριξη έχει πλήρες νόημα</a:t>
            </a:r>
          </a:p>
          <a:p>
            <a:pPr lvl="0"/>
            <a:r>
              <a:rPr lang="el-GR" sz="25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Η υποστήριξη είναι σχετική με το θέμα και μπορεί να χαρακτηριστεί αληθής ή ψευδής</a:t>
            </a:r>
          </a:p>
          <a:p>
            <a:pPr lvl="0"/>
            <a:r>
              <a:rPr lang="el-GR" sz="25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Η υποστήριξη μπορεί εύκολα να κατανοηθεί από τον αναγνώστη</a:t>
            </a:r>
          </a:p>
          <a:p>
            <a:pPr lvl="0"/>
            <a:r>
              <a:rPr lang="el-GR" sz="25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Κάθε κόμβος να έχει νοηματική αυτοτέλει</a:t>
            </a:r>
            <a:r>
              <a:rPr lang="el-GR" sz="2400" dirty="0" smtClean="0">
                <a:latin typeface="Cambria" pitchFamily="18" charset="0"/>
              </a:rPr>
              <a:t>α</a:t>
            </a:r>
          </a:p>
          <a:p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95536" y="6237313"/>
            <a:ext cx="7848872" cy="484162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l-GR" sz="3200" b="1" dirty="0" smtClean="0">
                <a:latin typeface="Palatino Linotype" pitchFamily="18" charset="0"/>
              </a:rPr>
              <a:t>5</a:t>
            </a:r>
            <a:r>
              <a:rPr lang="el-GR" sz="3200" b="1" baseline="30000" dirty="0" smtClean="0">
                <a:latin typeface="Palatino Linotype" pitchFamily="18" charset="0"/>
              </a:rPr>
              <a:t>ο</a:t>
            </a:r>
            <a:r>
              <a:rPr lang="el-GR" sz="3200" b="1" dirty="0" smtClean="0">
                <a:latin typeface="Palatino Linotype" pitchFamily="18" charset="0"/>
              </a:rPr>
              <a:t> Στάδιο</a:t>
            </a:r>
            <a:r>
              <a:rPr lang="el-GR" sz="2800" b="1" dirty="0" smtClean="0">
                <a:latin typeface="Palatino Linotype" pitchFamily="18" charset="0"/>
              </a:rPr>
              <a:t>: </a:t>
            </a:r>
            <a:r>
              <a:rPr lang="el-GR" sz="3200" b="1" dirty="0" smtClean="0">
                <a:latin typeface="Palatino Linotype" pitchFamily="18" charset="0"/>
              </a:rPr>
              <a:t>Δείκτες επιχειρηματολογίας</a:t>
            </a:r>
            <a:endParaRPr lang="el-GR" sz="3200" dirty="0"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1916832"/>
            <a:ext cx="7992888" cy="3816424"/>
          </a:xfrm>
        </p:spPr>
        <p:txBody>
          <a:bodyPr/>
          <a:lstStyle/>
          <a:p>
            <a:r>
              <a:rPr lang="el-GR" sz="2600" b="1" dirty="0" smtClean="0">
                <a:latin typeface="Cambria" pitchFamily="18" charset="0"/>
              </a:rPr>
              <a:t>Αιτιολογικοί Δείκτες</a:t>
            </a:r>
            <a:r>
              <a:rPr lang="el-GR" sz="2600" dirty="0" smtClean="0">
                <a:latin typeface="Cambria" pitchFamily="18" charset="0"/>
              </a:rPr>
              <a:t>: </a:t>
            </a:r>
            <a:r>
              <a:rPr lang="el-GR" sz="2600" i="1" dirty="0" smtClean="0">
                <a:latin typeface="Cambria" pitchFamily="18" charset="0"/>
              </a:rPr>
              <a:t>π.χ. Γιατί, βάσει αυτών,  επειδή κτλ.</a:t>
            </a:r>
          </a:p>
          <a:p>
            <a:pPr>
              <a:buNone/>
            </a:pPr>
            <a:endParaRPr lang="el-GR" sz="2600" dirty="0" smtClean="0">
              <a:latin typeface="Cambria" pitchFamily="18" charset="0"/>
            </a:endParaRPr>
          </a:p>
          <a:p>
            <a:r>
              <a:rPr lang="el-GR" sz="2600" b="1" i="1" dirty="0" smtClean="0">
                <a:latin typeface="Cambria" pitchFamily="18" charset="0"/>
              </a:rPr>
              <a:t> </a:t>
            </a:r>
            <a:r>
              <a:rPr lang="el-GR" sz="2600" b="1" dirty="0" smtClean="0">
                <a:latin typeface="Cambria" pitchFamily="18" charset="0"/>
              </a:rPr>
              <a:t>Δείκτες Ένστασης</a:t>
            </a:r>
            <a:r>
              <a:rPr lang="el-GR" sz="2600" dirty="0" smtClean="0">
                <a:latin typeface="Cambria" pitchFamily="18" charset="0"/>
              </a:rPr>
              <a:t>: </a:t>
            </a:r>
            <a:r>
              <a:rPr lang="el-GR" sz="2600" i="1" dirty="0" smtClean="0">
                <a:latin typeface="Cambria" pitchFamily="18" charset="0"/>
              </a:rPr>
              <a:t>π.χ. Αλλά, ωστόσο, όμως κτλ.</a:t>
            </a:r>
          </a:p>
          <a:p>
            <a:pPr>
              <a:buNone/>
            </a:pPr>
            <a:endParaRPr lang="el-GR" sz="2600" dirty="0" smtClean="0">
              <a:latin typeface="Cambria" pitchFamily="18" charset="0"/>
            </a:endParaRPr>
          </a:p>
          <a:p>
            <a:r>
              <a:rPr lang="el-GR" sz="2600" b="1" i="1" dirty="0" smtClean="0">
                <a:latin typeface="Cambria" pitchFamily="18" charset="0"/>
              </a:rPr>
              <a:t> </a:t>
            </a:r>
            <a:r>
              <a:rPr lang="el-GR" sz="2600" b="1" dirty="0" smtClean="0">
                <a:latin typeface="Cambria" pitchFamily="18" charset="0"/>
              </a:rPr>
              <a:t>Δείκτες Ισχυρισμού</a:t>
            </a:r>
            <a:r>
              <a:rPr lang="el-GR" sz="2600" dirty="0" smtClean="0">
                <a:latin typeface="Cambria" pitchFamily="18" charset="0"/>
              </a:rPr>
              <a:t>: </a:t>
            </a:r>
            <a:r>
              <a:rPr lang="el-GR" sz="2600" i="1" dirty="0" smtClean="0">
                <a:latin typeface="Cambria" pitchFamily="18" charset="0"/>
              </a:rPr>
              <a:t>π.χ. Επιπλέον, θεωρώ, συνεπώς, αποδεικνύει</a:t>
            </a:r>
            <a:endParaRPr lang="el-GR" sz="2600" i="1" dirty="0">
              <a:latin typeface="Cambria" pitchFamily="18" charset="0"/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23528" y="6237312"/>
            <a:ext cx="7848872" cy="484163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/>
            </a:r>
            <a:br>
              <a:rPr lang="el-GR" b="1" dirty="0" smtClean="0"/>
            </a:br>
            <a:endParaRPr lang="el-GR" dirty="0"/>
          </a:p>
        </p:txBody>
      </p:sp>
      <p:pic>
        <p:nvPicPr>
          <p:cNvPr id="4" name="3 - Θέση περιεχομένου" descr="C:\Users\user\Desktop\ENNOILOGIKOI XARTES - ALLODAPOS\XArtes-DIAFORA THEMATA\αναστασία + ευαγγελία 2-1.gif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15616" y="1700808"/>
            <a:ext cx="68407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Ορθογώνιο"/>
          <p:cNvSpPr/>
          <p:nvPr/>
        </p:nvSpPr>
        <p:spPr>
          <a:xfrm>
            <a:off x="827584" y="404664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0000"/>
                </a:solidFill>
                <a:latin typeface="Palatino Linotype" pitchFamily="18" charset="0"/>
              </a:rPr>
              <a:t>6</a:t>
            </a:r>
            <a:r>
              <a:rPr lang="el-GR" sz="3200" b="1" baseline="30000" dirty="0" smtClean="0">
                <a:solidFill>
                  <a:srgbClr val="FF0000"/>
                </a:solidFill>
                <a:latin typeface="Palatino Linotype" pitchFamily="18" charset="0"/>
              </a:rPr>
              <a:t>ο</a:t>
            </a:r>
            <a:r>
              <a:rPr lang="el-GR" sz="3200" b="1" dirty="0" smtClean="0">
                <a:solidFill>
                  <a:srgbClr val="FF0000"/>
                </a:solidFill>
                <a:latin typeface="Palatino Linotype" pitchFamily="18" charset="0"/>
              </a:rPr>
              <a:t> Στάδιο : Τεκμήρια –Βάσεις </a:t>
            </a:r>
          </a:p>
          <a:p>
            <a:pPr algn="ctr"/>
            <a:r>
              <a:rPr lang="el-GR" sz="2000" dirty="0" smtClean="0">
                <a:latin typeface="Cambria" pitchFamily="18" charset="0"/>
              </a:rPr>
              <a:t>(</a:t>
            </a:r>
            <a:r>
              <a:rPr lang="el-GR" sz="2000" i="1" dirty="0" smtClean="0">
                <a:latin typeface="Cambria" pitchFamily="18" charset="0"/>
              </a:rPr>
              <a:t>απόψεις ειδικών, μαρτυρίες, στατιστικά στοιχεία, πορίσματα ερευνών, η προσωπική εμπειρία, η κοινή άποψη, τα παραδείγματα)</a:t>
            </a:r>
            <a:endParaRPr lang="el-GR" sz="2000" b="1" dirty="0">
              <a:latin typeface="Cambria" pitchFamily="18" charset="0"/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23528" y="6237312"/>
            <a:ext cx="8424936" cy="412154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C:\Users\user\Desktop\ENNOILOGIKOI XARTES - ALLODAPOS\XArtes-DIAFORA THEMATA\Τελικό-αναστασία + ευαγγελία 2-1.gif"/>
          <p:cNvPicPr>
            <a:picLocks noGrp="1"/>
          </p:cNvPicPr>
          <p:nvPr>
            <p:ph idx="1"/>
          </p:nvPr>
        </p:nvPicPr>
        <p:blipFill>
          <a:blip r:embed="rId2" cstate="print">
            <a:lum bright="20000"/>
          </a:blip>
          <a:stretch>
            <a:fillRect/>
          </a:stretch>
        </p:blipFill>
        <p:spPr bwMode="auto">
          <a:xfrm>
            <a:off x="1115616" y="476672"/>
            <a:ext cx="705678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23528" y="6381328"/>
            <a:ext cx="8424936" cy="340146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el-GR" sz="3200" b="1" dirty="0" smtClean="0">
                <a:latin typeface="Palatino Linotype" pitchFamily="18" charset="0"/>
              </a:rPr>
              <a:t>7</a:t>
            </a:r>
            <a:r>
              <a:rPr lang="el-GR" sz="3200" b="1" baseline="30000" dirty="0" smtClean="0">
                <a:latin typeface="Palatino Linotype" pitchFamily="18" charset="0"/>
              </a:rPr>
              <a:t>ο</a:t>
            </a:r>
            <a:r>
              <a:rPr lang="el-GR" sz="3200" b="1" dirty="0" smtClean="0">
                <a:latin typeface="Palatino Linotype" pitchFamily="18" charset="0"/>
              </a:rPr>
              <a:t> Στάδιο: Αποσαφήνιση ισχυρισμών</a:t>
            </a:r>
            <a:endParaRPr lang="el-GR" sz="3200" b="1" dirty="0"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11560" y="1772816"/>
            <a:ext cx="8136904" cy="424847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l-GR" sz="3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Για να είναι ξεκάθαρος και σαφής ο ισχυρισμός πρέπει να είναι:</a:t>
            </a:r>
          </a:p>
          <a:p>
            <a:pPr lvl="0">
              <a:spcAft>
                <a:spcPts val="300"/>
              </a:spcAft>
            </a:pPr>
            <a:r>
              <a:rPr lang="el-GR" sz="31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Δηλωτικός</a:t>
            </a:r>
            <a:r>
              <a:rPr lang="el-GR" sz="31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- εκφράζεται με δηλωτική πρόταση</a:t>
            </a:r>
          </a:p>
          <a:p>
            <a:pPr lvl="0">
              <a:spcAft>
                <a:spcPts val="300"/>
              </a:spcAft>
            </a:pPr>
            <a:r>
              <a:rPr lang="el-GR" sz="31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Απλός</a:t>
            </a:r>
            <a:r>
              <a:rPr lang="el-GR" sz="31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- μόνο ένας</a:t>
            </a:r>
          </a:p>
          <a:p>
            <a:pPr lvl="0">
              <a:spcAft>
                <a:spcPts val="300"/>
              </a:spcAft>
            </a:pPr>
            <a:r>
              <a:rPr lang="el-GR" sz="31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Κυριολεκτικός</a:t>
            </a:r>
            <a:r>
              <a:rPr lang="el-GR" sz="31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- όχι μεταφορικός</a:t>
            </a:r>
          </a:p>
          <a:p>
            <a:pPr lvl="0">
              <a:spcAft>
                <a:spcPts val="300"/>
              </a:spcAft>
            </a:pPr>
            <a:r>
              <a:rPr lang="el-GR" sz="31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Ακριβής</a:t>
            </a:r>
            <a:r>
              <a:rPr lang="el-GR" sz="31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– συγκεκριμένος, ώστε να είναι αληθής</a:t>
            </a:r>
          </a:p>
          <a:p>
            <a:pPr lvl="0">
              <a:spcAft>
                <a:spcPts val="300"/>
              </a:spcAft>
            </a:pPr>
            <a:r>
              <a:rPr lang="el-GR" sz="31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Συνοπτικός</a:t>
            </a:r>
            <a:r>
              <a:rPr lang="el-GR" sz="31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- χωρίς περιττές εκφράσεις</a:t>
            </a:r>
          </a:p>
          <a:p>
            <a:pPr lvl="0">
              <a:spcAft>
                <a:spcPts val="300"/>
              </a:spcAft>
            </a:pPr>
            <a:r>
              <a:rPr lang="el-GR" sz="31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Σαφής</a:t>
            </a:r>
            <a:r>
              <a:rPr lang="el-GR" sz="31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- χωρίς να υπάρχει ασάφεια</a:t>
            </a:r>
          </a:p>
          <a:p>
            <a:pPr lvl="0">
              <a:spcAft>
                <a:spcPts val="300"/>
              </a:spcAft>
            </a:pPr>
            <a:r>
              <a:rPr lang="el-GR" sz="31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Συναισθηματικός</a:t>
            </a:r>
            <a:r>
              <a:rPr lang="el-GR" sz="31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- εκφράζεται με αποδεκτό βαθμό συναισθήματος και να μην επικεντρώνεται μόνο σε </a:t>
            </a:r>
            <a:r>
              <a:rPr lang="el-GR" sz="31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αυτόν</a:t>
            </a:r>
            <a:endParaRPr lang="el-GR" sz="31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67544" y="6381328"/>
            <a:ext cx="7704856" cy="340146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b="1" dirty="0" smtClean="0">
                <a:latin typeface="Palatino Linotype" pitchFamily="18" charset="0"/>
              </a:rPr>
              <a:t>8</a:t>
            </a:r>
            <a:r>
              <a:rPr lang="el-GR" sz="3200" b="1" baseline="30000" dirty="0" smtClean="0">
                <a:latin typeface="Palatino Linotype" pitchFamily="18" charset="0"/>
              </a:rPr>
              <a:t>ο</a:t>
            </a:r>
            <a:r>
              <a:rPr lang="el-GR" sz="3200" b="1" dirty="0" smtClean="0">
                <a:latin typeface="Palatino Linotype" pitchFamily="18" charset="0"/>
              </a:rPr>
              <a:t>  Στάδιο: Αξιολόγηση Ισχυρισμών</a:t>
            </a:r>
            <a:endParaRPr lang="el-GR" sz="3200" b="1" dirty="0"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1556792"/>
            <a:ext cx="8064896" cy="468052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l-GR" sz="38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Λογική Αξιολόγηση</a:t>
            </a:r>
            <a:r>
              <a:rPr lang="el-GR" sz="3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:  κριτική εκτίμηση επιχειρημάτων (δεν αποδέχομαι άκριτα την άποψη κάποιου)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l-GR" sz="38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Ισορροπία των εκτιμήσεων</a:t>
            </a:r>
            <a:r>
              <a:rPr lang="el-GR" sz="3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: οι κριτικοί στοχαστές εξετάζουν όλα τα σχετικά επιχειρήματα και τη βάση που τα στηρίζει. Αξιολογούν τη βαρύτητα των επιχειρημάτων και αποφασίζουν ¨σε ποια μεριά γέρνει η ζυγαριά¨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l-GR" sz="38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Αξιολόγηση της αιτιολόγησης </a:t>
            </a:r>
            <a:r>
              <a:rPr lang="el-GR" sz="3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αν αληθινή και </a:t>
            </a:r>
            <a:r>
              <a:rPr lang="el-GR" sz="3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σχετική</a:t>
            </a:r>
            <a:endParaRPr lang="el-GR" sz="38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l-GR" sz="3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l-GR" sz="38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Αξιολόγηση από τη βάση προς την κορυφή</a:t>
            </a:r>
            <a:r>
              <a:rPr lang="el-GR" sz="38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. Αν ισχύουν οι βάσεις και οι ισχυρισμοί του επιχειρήματος, τότε ισχύει και η θέση</a:t>
            </a:r>
          </a:p>
          <a:p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187624" y="6237312"/>
            <a:ext cx="7200800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l-GR" sz="3200" b="1" dirty="0" smtClean="0">
                <a:latin typeface="Palatino Linotype" pitchFamily="18" charset="0"/>
              </a:rPr>
              <a:t>8</a:t>
            </a:r>
            <a:r>
              <a:rPr lang="el-GR" sz="3200" b="1" baseline="30000" dirty="0" smtClean="0">
                <a:latin typeface="Palatino Linotype" pitchFamily="18" charset="0"/>
              </a:rPr>
              <a:t>ο</a:t>
            </a:r>
            <a:r>
              <a:rPr lang="el-GR" sz="3200" b="1" dirty="0" smtClean="0">
                <a:latin typeface="Palatino Linotype" pitchFamily="18" charset="0"/>
              </a:rPr>
              <a:t>  Στάδιο: Αξιολόγηση Ισχυρισμών</a:t>
            </a:r>
            <a:endParaRPr lang="el-GR" sz="3200" b="1" dirty="0">
              <a:latin typeface="Palatino Linotype" pitchFamily="18" charset="0"/>
            </a:endParaRPr>
          </a:p>
        </p:txBody>
      </p:sp>
      <p:pic>
        <p:nvPicPr>
          <p:cNvPr id="4" name="3 - Θέση περιεχομένου" descr="C:\Users\user\Desktop\arxikos-dhmokratia- nikow 2.gif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47664" y="1124744"/>
            <a:ext cx="5760640" cy="5098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187624" y="6237312"/>
            <a:ext cx="7200800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l-GR" sz="3200" b="1" dirty="0" smtClean="0">
                <a:latin typeface="Palatino Linotype" pitchFamily="18" charset="0"/>
              </a:rPr>
              <a:t>Επίλογος- Συμπεράσματα</a:t>
            </a:r>
            <a:endParaRPr lang="el-GR" sz="3200" b="1" dirty="0"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95536" y="1052736"/>
            <a:ext cx="8280920" cy="51125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Οι μαθητές κατά τη συνεργατική δημιουργία </a:t>
            </a:r>
            <a:r>
              <a:rPr lang="el-GR" sz="2200" dirty="0" err="1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επιχειρηματολογικών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χαρτών: </a:t>
            </a:r>
          </a:p>
          <a:p>
            <a:r>
              <a:rPr lang="el-GR" sz="22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ανακαλούν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ιδέες και πληροφορίες </a:t>
            </a:r>
          </a:p>
          <a:p>
            <a:r>
              <a:rPr lang="el-GR" sz="22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επικεντρώνονται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στις ήδη υπάρχουσες, για να επιλέξουν τις κατάλληλες (</a:t>
            </a:r>
            <a:r>
              <a:rPr lang="el-GR" sz="22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δεξιότητες: </a:t>
            </a:r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ανάκληση, αναγνώριση, παρατήρηση</a:t>
            </a:r>
            <a:r>
              <a:rPr lang="el-GR" sz="22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) </a:t>
            </a:r>
            <a:endParaRPr lang="el-GR" sz="2200" i="1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r>
              <a:rPr lang="el-GR" sz="22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</a:t>
            </a:r>
            <a:r>
              <a:rPr lang="el-GR" sz="22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υγκρίνουν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, </a:t>
            </a:r>
            <a:r>
              <a:rPr lang="el-GR" sz="22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κατηγοριοποιούν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και </a:t>
            </a:r>
            <a:r>
              <a:rPr lang="el-GR" sz="22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ιεραρχούν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τις ιδέες (</a:t>
            </a:r>
            <a:r>
              <a:rPr lang="el-GR" sz="2200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σε παράλληλες και υπάλληλες έννοιες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)</a:t>
            </a:r>
          </a:p>
          <a:p>
            <a:r>
              <a:rPr lang="el-GR" sz="22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ομαδοποιούν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τις έννοιες τις συνδέουν με </a:t>
            </a:r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σχέσεις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και έτσι σχηματίζονται ξεκάθαρα. Δομούν σε </a:t>
            </a:r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μοτίβα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τα επιχειρήματα  και τα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αντεπιχειρήματα</a:t>
            </a:r>
            <a:endParaRPr lang="el-GR" sz="22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r>
              <a:rPr lang="el-GR" sz="2200" b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στηρίζουν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τις θέσεις τους με επιχειρήματα και παραδείγματα σε λογικούς συλλογισμούς, (</a:t>
            </a:r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δεξιότητα διευκρίνισης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)</a:t>
            </a:r>
            <a:endParaRPr lang="el-GR" sz="2200" dirty="0" smtClean="0">
              <a:solidFill>
                <a:schemeClr val="bg1">
                  <a:lumMod val="25000"/>
                </a:schemeClr>
              </a:solidFill>
              <a:latin typeface="Cambria" pitchFamily="18" charset="0"/>
            </a:endParaRPr>
          </a:p>
          <a:p>
            <a:endParaRPr lang="el-GR" sz="2400" dirty="0"/>
          </a:p>
        </p:txBody>
      </p:sp>
      <p:sp>
        <p:nvSpPr>
          <p:cNvPr id="5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187624" y="6237312"/>
            <a:ext cx="7200800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54360"/>
          </a:xfrm>
        </p:spPr>
        <p:txBody>
          <a:bodyPr/>
          <a:lstStyle/>
          <a:p>
            <a:r>
              <a:rPr lang="el-GR" sz="3200" b="1" dirty="0" smtClean="0">
                <a:latin typeface="Palatino Linotype" pitchFamily="18" charset="0"/>
              </a:rPr>
              <a:t>Επίλογος- Συμπεράσματα</a:t>
            </a:r>
            <a:endParaRPr lang="el-GR" sz="3200" b="1" dirty="0"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256584"/>
          </a:xfrm>
        </p:spPr>
        <p:txBody>
          <a:bodyPr/>
          <a:lstStyle/>
          <a:p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Διευρύνουν και εμπλουτίζουν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τα αρχικά σχήματα και τις έννοιες, </a:t>
            </a:r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(επεξήγηση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)</a:t>
            </a:r>
            <a:endParaRPr lang="el-GR" sz="2200" dirty="0" smtClean="0">
              <a:solidFill>
                <a:schemeClr val="bg1">
                  <a:lumMod val="25000"/>
                </a:schemeClr>
              </a:solidFill>
              <a:latin typeface="Calibri" pitchFamily="34" charset="0"/>
            </a:endParaRPr>
          </a:p>
          <a:p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Αξιοποιούν την πρότερη γνώση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, τους λογικούς συλλογισμούς, τις δομές των δεδομένων, για να προβλέψουν τη συνέχεια </a:t>
            </a:r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(πρόβλεψη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)</a:t>
            </a:r>
            <a:endParaRPr lang="el-GR" sz="2200" dirty="0" smtClean="0">
              <a:solidFill>
                <a:schemeClr val="bg1">
                  <a:lumMod val="25000"/>
                </a:schemeClr>
              </a:solidFill>
              <a:latin typeface="Calibri" pitchFamily="34" charset="0"/>
            </a:endParaRPr>
          </a:p>
          <a:p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Καταλήγουν σε συμπεράσματα βάσει των στοιχείων και των λογικών συνδέσεων των εννοιών </a:t>
            </a:r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(Συμπερασμός</a:t>
            </a:r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) </a:t>
            </a:r>
            <a:endParaRPr lang="el-GR" sz="2200" b="1" i="1" dirty="0" smtClean="0">
              <a:solidFill>
                <a:schemeClr val="bg1">
                  <a:lumMod val="25000"/>
                </a:schemeClr>
              </a:solidFill>
              <a:latin typeface="Calibri" pitchFamily="34" charset="0"/>
            </a:endParaRPr>
          </a:p>
          <a:p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Εντοπίζουν εσφαλμένους, αντιφατικούς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 ή ελλιπείς λογικούς συλλογισμούς που δεν είναι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κατανοητοί</a:t>
            </a:r>
            <a:endParaRPr lang="el-GR" sz="2200" b="1" i="1" dirty="0" smtClean="0">
              <a:solidFill>
                <a:schemeClr val="bg1">
                  <a:lumMod val="25000"/>
                </a:schemeClr>
              </a:solidFill>
              <a:latin typeface="Calibri" pitchFamily="34" charset="0"/>
            </a:endParaRPr>
          </a:p>
          <a:p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Διοργανώνουν τη γνώση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 ομαδοποιώντας και ιεραρχώντας έννοιες και συλλογισμούς βάσει κριτηρίων και ορίζουν τις σχέσεις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τους</a:t>
            </a:r>
            <a:endParaRPr lang="el-GR" sz="2200" dirty="0" smtClean="0">
              <a:solidFill>
                <a:schemeClr val="bg1">
                  <a:lumMod val="25000"/>
                </a:schemeClr>
              </a:solidFill>
              <a:latin typeface="Calibri" pitchFamily="34" charset="0"/>
            </a:endParaRPr>
          </a:p>
          <a:p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Αναπτύσσουν </a:t>
            </a:r>
            <a:r>
              <a:rPr lang="el-GR" sz="2200" b="1" i="1" dirty="0" err="1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ενσυναίσθηση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 </a:t>
            </a:r>
            <a:endParaRPr lang="el-GR" sz="2200" dirty="0" smtClean="0">
              <a:solidFill>
                <a:schemeClr val="bg1">
                  <a:lumMod val="25000"/>
                </a:schemeClr>
              </a:solidFill>
              <a:latin typeface="Calibri" pitchFamily="34" charset="0"/>
            </a:endParaRPr>
          </a:p>
          <a:p>
            <a:r>
              <a:rPr lang="el-GR" sz="2200" b="1" i="1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Αξιολογούν </a:t>
            </a:r>
            <a:r>
              <a:rPr lang="el-GR" sz="2200" dirty="0" smtClean="0">
                <a:solidFill>
                  <a:schemeClr val="bg1">
                    <a:lumMod val="25000"/>
                  </a:schemeClr>
                </a:solidFill>
                <a:latin typeface="Calibri" pitchFamily="34" charset="0"/>
              </a:rPr>
              <a:t>την ισχύ των επιχειρημάτων και τους κρίνουν ως προς την αλήθεια και την ισχύ τους</a:t>
            </a:r>
          </a:p>
          <a:p>
            <a:endParaRPr lang="el-GR" dirty="0"/>
          </a:p>
        </p:txBody>
      </p:sp>
      <p:sp>
        <p:nvSpPr>
          <p:cNvPr id="5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187624" y="6445845"/>
            <a:ext cx="7200800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l-GR" sz="3200" b="1" dirty="0" smtClean="0">
                <a:latin typeface="Palatino Linotype" pitchFamily="18" charset="0"/>
              </a:rPr>
              <a:t>Επίλογος- Συμπεράσματα</a:t>
            </a:r>
            <a:endParaRPr lang="el-GR" sz="3200" b="1" dirty="0">
              <a:latin typeface="Palatino Linotype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1764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Τα </a:t>
            </a:r>
            <a:r>
              <a:rPr lang="el-GR" sz="2400" b="1" i="1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ηλεκτρονικά περιβάλλοντα Εννοιολογικής Χαρτογράφησης</a:t>
            </a: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συνεισφέρουν στη δόμηση, σχηματοποίηση και ξεκάθαρη έκφραση των εννοιών, ιδεών και στην ανάπτυξη λογικών συλλογισμών και λόγου</a:t>
            </a:r>
          </a:p>
          <a:p>
            <a:pPr>
              <a:buNone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είναι ευέλικτα, </a:t>
            </a:r>
            <a:r>
              <a:rPr lang="el-GR" sz="2400" dirty="0" err="1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μοντελοποιητικά</a:t>
            </a: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 και </a:t>
            </a:r>
            <a:r>
              <a:rPr lang="el-GR" sz="2400" dirty="0" err="1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πολυτροπικά</a:t>
            </a:r>
            <a:r>
              <a:rPr lang="el-GR" sz="2400" dirty="0" smtClean="0">
                <a:solidFill>
                  <a:schemeClr val="bg1">
                    <a:lumMod val="25000"/>
                  </a:schemeClr>
                </a:solidFill>
                <a:latin typeface="Cambria" pitchFamily="18" charset="0"/>
              </a:rPr>
              <a:t> δυναμικά μαθησιακά εργαλεία που επεκτείνουν τα όρια της γλώσσας και της σκέψης</a:t>
            </a:r>
          </a:p>
          <a:p>
            <a:endParaRPr lang="el-GR" dirty="0"/>
          </a:p>
        </p:txBody>
      </p:sp>
      <p:sp>
        <p:nvSpPr>
          <p:cNvPr id="5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187624" y="6237312"/>
            <a:ext cx="7200800" cy="412155"/>
          </a:xfrm>
        </p:spPr>
        <p:txBody>
          <a:bodyPr/>
          <a:lstStyle/>
          <a:p>
            <a:pPr>
              <a:defRPr/>
            </a:pPr>
            <a:r>
              <a:rPr lang="el-GR" altLang="en-US" dirty="0" smtClean="0"/>
              <a:t>Νέος Παιδαγωγός: Η Εκπαίδευση την Εποχή των ΤΠΕ &amp; της Καινοτομίας</a:t>
            </a:r>
            <a:endParaRPr lang="en-US" alt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4C4C4C"/>
      </a:dk1>
      <a:lt1>
        <a:srgbClr val="CCCCCC"/>
      </a:lt1>
      <a:dk2>
        <a:srgbClr val="FF0080"/>
      </a:dk2>
      <a:lt2>
        <a:srgbClr val="666666"/>
      </a:lt2>
      <a:accent1>
        <a:srgbClr val="333333"/>
      </a:accent1>
      <a:accent2>
        <a:srgbClr val="66CCFF"/>
      </a:accent2>
      <a:accent3>
        <a:srgbClr val="E2E2E2"/>
      </a:accent3>
      <a:accent4>
        <a:srgbClr val="404040"/>
      </a:accent4>
      <a:accent5>
        <a:srgbClr val="ADADAD"/>
      </a:accent5>
      <a:accent6>
        <a:srgbClr val="5CB9E7"/>
      </a:accent6>
      <a:hlink>
        <a:srgbClr val="FF0080"/>
      </a:hlink>
      <a:folHlink>
        <a:srgbClr val="6666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pptx3</Template>
  <TotalTime>342</TotalTime>
  <Words>1103</Words>
  <Application>Microsoft Office PowerPoint</Application>
  <PresentationFormat>Προβολή στην οθόνη (4:3)</PresentationFormat>
  <Paragraphs>131</Paragraphs>
  <Slides>24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5" baseType="lpstr">
      <vt:lpstr>Default Design</vt:lpstr>
      <vt:lpstr>Διαφάνεια 1</vt:lpstr>
      <vt:lpstr>Θεωρίες</vt:lpstr>
      <vt:lpstr>Επιχειρηματολογία και Κριτική Σκέψη:  μια άρρηκτη σχέση</vt:lpstr>
      <vt:lpstr>Επιχειρηματολογική  Χαρτογράφηση</vt:lpstr>
      <vt:lpstr>Μαθησιακή διαδικασία</vt:lpstr>
      <vt:lpstr>1o Στάδιο: Ιεραρχική δόμηση χαρτών </vt:lpstr>
      <vt:lpstr>Διαφάνεια 7</vt:lpstr>
      <vt:lpstr>Διαφάνεια 8</vt:lpstr>
      <vt:lpstr> 2ο Στάδιο: Κατασκευή επιχειρημάτων (αιτιολογικών συλλογισμών) </vt:lpstr>
      <vt:lpstr>Διαφάνεια 10</vt:lpstr>
      <vt:lpstr>Διαφάνεια 11</vt:lpstr>
      <vt:lpstr> 3οΣτάδιο: Αντίλογος- Ένσταση   ή  «Το νόμισμα έχει δύο πλευρές!» </vt:lpstr>
      <vt:lpstr>Διαφάνεια 13</vt:lpstr>
      <vt:lpstr>Διαφάνεια 14</vt:lpstr>
      <vt:lpstr>4ο Στάδιο: Σαφής και ακριβής διατύπωση  των σκέψεων</vt:lpstr>
      <vt:lpstr>5ο Στάδιο: Δείκτες επιχειρηματολογίας</vt:lpstr>
      <vt:lpstr> </vt:lpstr>
      <vt:lpstr>Διαφάνεια 18</vt:lpstr>
      <vt:lpstr>7ο Στάδιο: Αποσαφήνιση ισχυρισμών</vt:lpstr>
      <vt:lpstr>8ο  Στάδιο: Αξιολόγηση Ισχυρισμών</vt:lpstr>
      <vt:lpstr>8ο  Στάδιο: Αξιολόγηση Ισχυρισμών</vt:lpstr>
      <vt:lpstr>Επίλογος- Συμπεράσματα</vt:lpstr>
      <vt:lpstr>Επίλογος- Συμπεράσματα</vt:lpstr>
      <vt:lpstr>Επίλογος- Συμπεράσματα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Laptop</dc:creator>
  <cp:lastModifiedBy>Laptop</cp:lastModifiedBy>
  <cp:revision>55</cp:revision>
  <dcterms:created xsi:type="dcterms:W3CDTF">2016-11-03T17:44:54Z</dcterms:created>
  <dcterms:modified xsi:type="dcterms:W3CDTF">2016-11-06T06:43:58Z</dcterms:modified>
</cp:coreProperties>
</file>