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diagrams/drawing2.xml" ContentType="application/vnd.ms-office.drawingml.diagramDrawing+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harts/chart13.xml" ContentType="application/vnd.openxmlformats-officedocument.drawingml.char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charts/chart7.xml" ContentType="application/vnd.openxmlformats-officedocument.drawingml.chart+xml"/>
  <Override PartName="/ppt/diagrams/layout1.xml" ContentType="application/vnd.openxmlformats-officedocument.drawingml.diagramLayout+xml"/>
  <Override PartName="/ppt/diagrams/data2.xml" ContentType="application/vnd.openxmlformats-officedocument.drawingml.diagramData+xml"/>
  <Override PartName="/ppt/charts/chart3.xml" ContentType="application/vnd.openxmlformats-officedocument.drawingml.char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diagrams/drawing3.xml" ContentType="application/vnd.ms-office.drawingml.diagramDrawing+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charts/chart14.xml" ContentType="application/vnd.openxmlformats-officedocument.drawingml.char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charts/chart8.xml" ContentType="application/vnd.openxmlformats-officedocument.drawingml.chart+xml"/>
  <Override PartName="/ppt/charts/chart12.xml" ContentType="application/vnd.openxmlformats-officedocument.drawingml.chart+xml"/>
  <Override PartName="/ppt/slideLayouts/slideLayout10.xml" ContentType="application/vnd.openxmlformats-officedocument.presentationml.slideLayout+xml"/>
  <Override PartName="/ppt/diagrams/layout2.xml" ContentType="application/vnd.openxmlformats-officedocument.drawingml.diagramLayout+xml"/>
  <Default Extension="gif" ContentType="image/gif"/>
  <Override PartName="/ppt/diagrams/data5.xml" ContentType="application/vnd.openxmlformats-officedocument.drawingml.diagramData+xml"/>
  <Override PartName="/ppt/charts/chart6.xml" ContentType="application/vnd.openxmlformats-officedocument.drawingml.chart+xml"/>
  <Override PartName="/ppt/charts/chart10.xml" ContentType="application/vnd.openxmlformats-officedocument.drawingml.chart+xml"/>
  <Override PartName="/ppt/diagrams/data3.xml" ContentType="application/vnd.openxmlformats-officedocument.drawingml.diagramData+xml"/>
  <Override PartName="/ppt/diagrams/colors5.xml" ContentType="application/vnd.openxmlformats-officedocument.drawingml.diagramColors+xml"/>
  <Override PartName="/ppt/charts/chart4.xml" ContentType="application/vnd.openxmlformats-officedocument.drawingml.chart+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charts/chart2.xml" ContentType="application/vnd.openxmlformats-officedocument.drawingml.chart+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diagrams/layout3.xml" ContentType="application/vnd.openxmlformats-officedocument.drawingml.diagramLayout+xml"/>
  <Override PartName="/ppt/diagrams/data4.xml" ContentType="application/vnd.openxmlformats-officedocument.drawingml.diagramData+xml"/>
  <Override PartName="/ppt/charts/chart5.xml" ContentType="application/vnd.openxmlformats-officedocument.drawingml.chart+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charts/chart1.xml" ContentType="application/vnd.openxmlformats-officedocument.drawingml.char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397" r:id="rId2"/>
    <p:sldId id="398" r:id="rId3"/>
    <p:sldId id="419" r:id="rId4"/>
    <p:sldId id="418" r:id="rId5"/>
    <p:sldId id="405" r:id="rId6"/>
    <p:sldId id="258" r:id="rId7"/>
    <p:sldId id="257" r:id="rId8"/>
    <p:sldId id="402" r:id="rId9"/>
    <p:sldId id="256" r:id="rId10"/>
    <p:sldId id="264" r:id="rId11"/>
    <p:sldId id="266" r:id="rId12"/>
    <p:sldId id="259" r:id="rId13"/>
    <p:sldId id="406" r:id="rId14"/>
    <p:sldId id="403" r:id="rId15"/>
    <p:sldId id="409" r:id="rId16"/>
    <p:sldId id="420" r:id="rId17"/>
    <p:sldId id="260" r:id="rId18"/>
    <p:sldId id="404" r:id="rId19"/>
    <p:sldId id="368" r:id="rId20"/>
    <p:sldId id="376" r:id="rId21"/>
    <p:sldId id="271" r:id="rId22"/>
    <p:sldId id="261" r:id="rId23"/>
    <p:sldId id="273" r:id="rId24"/>
    <p:sldId id="263" r:id="rId25"/>
    <p:sldId id="407" r:id="rId26"/>
    <p:sldId id="270" r:id="rId27"/>
    <p:sldId id="280" r:id="rId28"/>
    <p:sldId id="278" r:id="rId29"/>
    <p:sldId id="279" r:id="rId30"/>
    <p:sldId id="421" r:id="rId31"/>
    <p:sldId id="415" r:id="rId32"/>
    <p:sldId id="294" r:id="rId33"/>
    <p:sldId id="296" r:id="rId34"/>
    <p:sldId id="297" r:id="rId35"/>
    <p:sldId id="298" r:id="rId36"/>
    <p:sldId id="299" r:id="rId37"/>
    <p:sldId id="300" r:id="rId38"/>
    <p:sldId id="302" r:id="rId39"/>
    <p:sldId id="304" r:id="rId40"/>
    <p:sldId id="408" r:id="rId41"/>
    <p:sldId id="311" r:id="rId42"/>
    <p:sldId id="316" r:id="rId43"/>
    <p:sldId id="314" r:id="rId44"/>
    <p:sldId id="317" r:id="rId45"/>
    <p:sldId id="319" r:id="rId46"/>
    <p:sldId id="416" r:id="rId47"/>
    <p:sldId id="321" r:id="rId48"/>
    <p:sldId id="322" r:id="rId49"/>
    <p:sldId id="326" r:id="rId50"/>
    <p:sldId id="327" r:id="rId51"/>
    <p:sldId id="399" r:id="rId52"/>
    <p:sldId id="330" r:id="rId53"/>
    <p:sldId id="331" r:id="rId54"/>
    <p:sldId id="337" r:id="rId55"/>
    <p:sldId id="348" r:id="rId56"/>
    <p:sldId id="349" r:id="rId57"/>
    <p:sldId id="351" r:id="rId58"/>
    <p:sldId id="350" r:id="rId59"/>
    <p:sldId id="338" r:id="rId60"/>
    <p:sldId id="386" r:id="rId61"/>
    <p:sldId id="417" r:id="rId62"/>
    <p:sldId id="389" r:id="rId63"/>
    <p:sldId id="395" r:id="rId64"/>
    <p:sldId id="396" r:id="rId65"/>
    <p:sldId id="340" r:id="rId66"/>
    <p:sldId id="342" r:id="rId67"/>
    <p:sldId id="343" r:id="rId68"/>
    <p:sldId id="345" r:id="rId69"/>
    <p:sldId id="346" r:id="rId70"/>
    <p:sldId id="344" r:id="rId71"/>
    <p:sldId id="411" r:id="rId72"/>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AD2C"/>
    <a:srgbClr val="1BAFAF"/>
    <a:srgbClr val="D6E739"/>
    <a:srgbClr val="F7B615"/>
    <a:srgbClr val="FFCC00"/>
    <a:srgbClr val="2599A5"/>
    <a:srgbClr val="FF3399"/>
  </p:clrMru>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Μεσαίο στυλ 2 - Έμφαση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Μεσαίο στυλ 2 - Έμφασ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Μεσαίο στυλ 2 - Έμφαση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Μεσαίο στυλ 2 - Έμφαση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Μεσαίο στυλ 3 - Έμφαση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Μεσαίο στυλ 3 - Έμφαση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Μεσαίο στυλ 3 - Έμφαση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6D9F66E-5EB9-4882-86FB-DCBF35E3C3E4}" styleName="Μεσαίο στυλ 4 - Έμφαση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Μεσαίο στυλ 4 - Έμφαση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Μεσαίο στυλ 4 - Έμφαση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8A107856-5554-42FB-B03E-39F5DBC370BA}" styleName="Μεσαίο στυλ 4 - Έμφαση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AF606853-7671-496A-8E4F-DF71F8EC918B}" styleName="Σκούρο στυλ 1 - Έμφαση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Σκούρο στυλ 1 - Έμφαση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Σκούρο στυλ 1 - Έμφαση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Σκούρο στυλ 2 - Έμφαση 5/Έμφαση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Σκούρο στυλ 2 - Έμφαση 3/Έμφαση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Σκούρο στυλ 2 - Έμφαση 1/Έμφαση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Σκούρο στυλ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505E3EF-67EA-436B-97B2-0124C06EBD24}" styleName="Μεσαίο στυλ 4 - Έμφαση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Μεσαίο στυλ 2 - Έμφαση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76" autoAdjust="0"/>
    <p:restoredTop sz="94305" autoAdjust="0"/>
  </p:normalViewPr>
  <p:slideViewPr>
    <p:cSldViewPr>
      <p:cViewPr varScale="1">
        <p:scale>
          <a:sx n="70" d="100"/>
          <a:sy n="70" d="100"/>
        </p:scale>
        <p:origin x="-1482" y="-96"/>
      </p:cViewPr>
      <p:guideLst>
        <p:guide orient="horz" pos="2160"/>
        <p:guide pos="2880"/>
      </p:guideLst>
    </p:cSldViewPr>
  </p:slideViewPr>
  <p:outlineViewPr>
    <p:cViewPr>
      <p:scale>
        <a:sx n="33" d="100"/>
        <a:sy n="33" d="100"/>
      </p:scale>
      <p:origin x="0" y="10302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file:///C:\Users\user\Desktop\&#922;&#961;&#953;&#964;&#942;&#961;&#953;&#945;%20&#913;&#958;&#953;&#959;&#955;&#972;&#947;&#951;&#963;&#951;&#962;\&#924;&#917;&#931;&#927;&#921;%20&#927;&#929;&#927;&#921;%20PRE-POST%20TES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user\Desktop\&#922;&#961;&#953;&#964;&#942;&#961;&#953;&#945;%20&#913;&#958;&#953;&#959;&#955;&#972;&#947;&#951;&#963;&#951;&#962;\&#924;&#917;&#931;&#927;&#921;%20&#927;&#929;&#927;&#921;%20PRE-POST%20TEST.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914;&#953;&#946;&#955;&#943;&#959;1"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914;&#953;&#946;&#955;&#943;&#959;1"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user\Desktop\&#932;&#965;&#960;&#953;&#954;&#942;%20&#945;&#960;&#972;&#954;&#955;&#953;&#963;&#951;.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user\Desktop\&#932;&#965;&#960;&#953;&#954;&#942;%20&#945;&#960;&#972;&#954;&#955;&#953;&#963;&#951;.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user\Desktop\&#922;&#961;&#953;&#964;&#942;&#961;&#953;&#945;%20&#913;&#958;&#953;&#959;&#955;&#972;&#947;&#951;&#963;&#951;&#962;\&#914;&#940;&#963;&#951;%20&#916;&#949;&#948;&#959;&#956;&#941;&#957;&#969;&#957;%20-%20&#928;&#961;&#972;&#964;&#965;&#960;&#959;-1-H&#920;IKH.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user\Desktop\PHD-ST3\&#931;&#932;&#913;&#932;&#921;&#931;&#932;&#921;&#922;&#913;%20&#917;&#935;%20&#913;&#923;&#923;&#927;&#916;&#913;&#928;&#927;&#931;.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user\Desktop\PHD-ST3\&#931;&#932;&#913;&#932;&#921;&#931;&#932;&#921;&#922;&#913;%20&#917;&#935;%20&#913;&#923;&#923;&#927;&#916;&#913;&#928;&#927;&#931;.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914;&#953;&#946;&#955;&#943;&#959;1"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file:///C:\Users\user\Desktop\&#922;&#945;&#964;&#951;&#947;&#959;&#961;&#943;&#949;&#962;%20&#956;&#951;%20&#963;&#965;&#957;&#949;&#961;&#947;&#945;&#964;&#953;&#954;&#942;&#962;%20&#963;&#965;&#950;&#942;&#964;&#951;&#963;&#951;&#962;.xlsx" TargetMode="External"/><Relationship Id="rId2" Type="http://schemas.openxmlformats.org/officeDocument/2006/relationships/image" Target="../media/image22.jpeg"/><Relationship Id="rId1" Type="http://schemas.openxmlformats.org/officeDocument/2006/relationships/image" Target="../media/image21.jpeg"/></Relationships>
</file>

<file path=ppt/charts/_rels/chart12.xml.rels><?xml version="1.0" encoding="UTF-8" standalone="yes"?>
<Relationships xmlns="http://schemas.openxmlformats.org/package/2006/relationships"><Relationship Id="rId1" Type="http://schemas.openxmlformats.org/officeDocument/2006/relationships/oleObject" Target="file:///C:\Users\user\Desktop\&#931;&#935;&#927;&#923;&#921;&#913;%20&#931;&#933;&#924;&#924;&#913;&#920;&#919;&#932;&#937;&#925;.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user\Desktop\&#931;&#935;&#927;&#923;&#921;&#913;%20&#931;&#933;&#924;&#924;&#913;&#920;&#919;&#932;&#937;&#925;.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914;&#953;&#946;&#955;&#943;&#959;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a:pPr>
            <a:r>
              <a:rPr lang="el-GR" sz="1600" dirty="0"/>
              <a:t>Μέσοι όροι Δομικών</a:t>
            </a:r>
            <a:r>
              <a:rPr lang="el-GR" sz="1600" baseline="0" dirty="0"/>
              <a:t> στοιχείων                                                                 του επιχειρηματολογικού κειμένου</a:t>
            </a:r>
            <a:endParaRPr lang="el-GR" sz="1600" dirty="0"/>
          </a:p>
        </c:rich>
      </c:tx>
      <c:layout/>
    </c:title>
    <c:plotArea>
      <c:layout>
        <c:manualLayout>
          <c:layoutTarget val="inner"/>
          <c:xMode val="edge"/>
          <c:yMode val="edge"/>
          <c:x val="0.19865677692731995"/>
          <c:y val="0.17032359652346321"/>
          <c:w val="0.79184661300259929"/>
          <c:h val="0.61143016688423846"/>
        </c:manualLayout>
      </c:layout>
      <c:barChart>
        <c:barDir val="col"/>
        <c:grouping val="clustered"/>
        <c:ser>
          <c:idx val="0"/>
          <c:order val="0"/>
          <c:tx>
            <c:strRef>
              <c:f>Φύλλο1!$B$5</c:f>
              <c:strCache>
                <c:ptCount val="1"/>
                <c:pt idx="0">
                  <c:v>Pre-test</c:v>
                </c:pt>
              </c:strCache>
            </c:strRef>
          </c:tx>
          <c:dLbls>
            <c:dLblPos val="ctr"/>
            <c:showVal val="1"/>
          </c:dLbls>
          <c:cat>
            <c:strRef>
              <c:f>(Φύλλο1!$A$5,Φύλλο1!$A$8,Φύλλο1!$A$11,Φύλλο1!$A$15,Φύλλο1!$A$18,Φύλλο1!$A$24,Φύλλο1!$A$27,Φύλλο1!$A$30)</c:f>
              <c:strCache>
                <c:ptCount val="8"/>
                <c:pt idx="0">
                  <c:v>Σύνδεση Τίτλου- Θέματος</c:v>
                </c:pt>
                <c:pt idx="1">
                  <c:v>Σαφήνεια</c:v>
                </c:pt>
                <c:pt idx="2">
                  <c:v>Συνεκτικότητα</c:v>
                </c:pt>
                <c:pt idx="3">
                  <c:v>Εσωτερικής στήριξης επιχειρημάτων </c:v>
                </c:pt>
                <c:pt idx="4">
                  <c:v>Συνδετικοί δείκτες </c:v>
                </c:pt>
                <c:pt idx="5">
                  <c:v>Τροπικότητας</c:v>
                </c:pt>
                <c:pt idx="6">
                  <c:v>Άμβλυνση απολυτότητας</c:v>
                </c:pt>
                <c:pt idx="7">
                  <c:v>Προσωπικής εμπλοκής</c:v>
                </c:pt>
              </c:strCache>
            </c:strRef>
          </c:cat>
          <c:val>
            <c:numRef>
              <c:f>(Φύλλο1!$B$6,Φύλλο1!$B$9,Φύλλο1!$B$12,Φύλλο1!$B$16,Φύλλο1!$B$19,Φύλλο1!$B$25,Φύλλο1!$B$28,Φύλλο1!$B$31)</c:f>
              <c:numCache>
                <c:formatCode>General</c:formatCode>
                <c:ptCount val="8"/>
                <c:pt idx="0">
                  <c:v>0.15000000000000024</c:v>
                </c:pt>
                <c:pt idx="1">
                  <c:v>1.27</c:v>
                </c:pt>
                <c:pt idx="2">
                  <c:v>1.2</c:v>
                </c:pt>
                <c:pt idx="3">
                  <c:v>0.8</c:v>
                </c:pt>
                <c:pt idx="4">
                  <c:v>0.33000000000001739</c:v>
                </c:pt>
                <c:pt idx="5">
                  <c:v>0.5</c:v>
                </c:pt>
                <c:pt idx="6">
                  <c:v>1.2</c:v>
                </c:pt>
                <c:pt idx="7">
                  <c:v>0.45</c:v>
                </c:pt>
              </c:numCache>
            </c:numRef>
          </c:val>
        </c:ser>
        <c:ser>
          <c:idx val="1"/>
          <c:order val="1"/>
          <c:tx>
            <c:strRef>
              <c:f>Φύλλο1!$C$5</c:f>
              <c:strCache>
                <c:ptCount val="1"/>
                <c:pt idx="0">
                  <c:v>Post-Test</c:v>
                </c:pt>
              </c:strCache>
            </c:strRef>
          </c:tx>
          <c:dLbls>
            <c:dLblPos val="ctr"/>
            <c:showVal val="1"/>
          </c:dLbls>
          <c:cat>
            <c:strRef>
              <c:f>(Φύλλο1!$A$5,Φύλλο1!$A$8,Φύλλο1!$A$11,Φύλλο1!$A$15,Φύλλο1!$A$18,Φύλλο1!$A$24,Φύλλο1!$A$27,Φύλλο1!$A$30)</c:f>
              <c:strCache>
                <c:ptCount val="8"/>
                <c:pt idx="0">
                  <c:v>Σύνδεση Τίτλου- Θέματος</c:v>
                </c:pt>
                <c:pt idx="1">
                  <c:v>Σαφήνεια</c:v>
                </c:pt>
                <c:pt idx="2">
                  <c:v>Συνεκτικότητα</c:v>
                </c:pt>
                <c:pt idx="3">
                  <c:v>Εσωτερικής στήριξης επιχειρημάτων </c:v>
                </c:pt>
                <c:pt idx="4">
                  <c:v>Συνδετικοί δείκτες </c:v>
                </c:pt>
                <c:pt idx="5">
                  <c:v>Τροπικότητας</c:v>
                </c:pt>
                <c:pt idx="6">
                  <c:v>Άμβλυνση απολυτότητας</c:v>
                </c:pt>
                <c:pt idx="7">
                  <c:v>Προσωπικής εμπλοκής</c:v>
                </c:pt>
              </c:strCache>
            </c:strRef>
          </c:cat>
          <c:val>
            <c:numRef>
              <c:f>(Φύλλο1!$C$6,Φύλλο1!$C$9,Φύλλο1!$C$12,Φύλλο1!$C$16,Φύλλο1!$C$19,Φύλλο1!$C$25,Φύλλο1!$C$28,Φύλλο1!$C$31)</c:f>
              <c:numCache>
                <c:formatCode>General</c:formatCode>
                <c:ptCount val="8"/>
                <c:pt idx="0">
                  <c:v>2.2000000000000002</c:v>
                </c:pt>
                <c:pt idx="1">
                  <c:v>2.23</c:v>
                </c:pt>
                <c:pt idx="2">
                  <c:v>2.13</c:v>
                </c:pt>
                <c:pt idx="3">
                  <c:v>1.8</c:v>
                </c:pt>
                <c:pt idx="4">
                  <c:v>1.7500000000000135</c:v>
                </c:pt>
                <c:pt idx="5">
                  <c:v>1.9</c:v>
                </c:pt>
                <c:pt idx="6">
                  <c:v>2.2000000000000002</c:v>
                </c:pt>
                <c:pt idx="7">
                  <c:v>1.6</c:v>
                </c:pt>
              </c:numCache>
            </c:numRef>
          </c:val>
        </c:ser>
        <c:dLbls>
          <c:showVal val="1"/>
        </c:dLbls>
        <c:axId val="70910720"/>
        <c:axId val="70912256"/>
      </c:barChart>
      <c:catAx>
        <c:axId val="70910720"/>
        <c:scaling>
          <c:orientation val="minMax"/>
        </c:scaling>
        <c:axPos val="b"/>
        <c:tickLblPos val="nextTo"/>
        <c:txPr>
          <a:bodyPr rot="-1260000"/>
          <a:lstStyle/>
          <a:p>
            <a:pPr>
              <a:defRPr sz="800" baseline="0"/>
            </a:pPr>
            <a:endParaRPr lang="el-GR"/>
          </a:p>
        </c:txPr>
        <c:crossAx val="70912256"/>
        <c:crosses val="autoZero"/>
        <c:auto val="1"/>
        <c:lblAlgn val="ctr"/>
        <c:lblOffset val="100"/>
      </c:catAx>
      <c:valAx>
        <c:axId val="70912256"/>
        <c:scaling>
          <c:orientation val="minMax"/>
        </c:scaling>
        <c:axPos val="l"/>
        <c:majorGridlines/>
        <c:numFmt formatCode="General" sourceLinked="1"/>
        <c:tickLblPos val="nextTo"/>
        <c:crossAx val="70910720"/>
        <c:crosses val="autoZero"/>
        <c:crossBetween val="between"/>
      </c:valAx>
    </c:plotArea>
    <c:legend>
      <c:legendPos val="r"/>
      <c:layout>
        <c:manualLayout>
          <c:xMode val="edge"/>
          <c:yMode val="edge"/>
          <c:x val="0.52584283564452772"/>
          <c:y val="0.90703511575636608"/>
          <c:w val="0.37827194284810106"/>
          <c:h val="3.8726231916412411E-2"/>
        </c:manualLayout>
      </c:layout>
    </c:legend>
    <c:plotVisOnly val="1"/>
  </c:chart>
  <c:spPr>
    <a:solidFill>
      <a:schemeClr val="accent1">
        <a:lumMod val="20000"/>
        <a:lumOff val="80000"/>
      </a:schemeClr>
    </a:solidFill>
    <a:ln w="38100">
      <a:solidFill>
        <a:schemeClr val="accent2">
          <a:lumMod val="75000"/>
        </a:schemeClr>
      </a:solidFill>
    </a:ln>
    <a:scene3d>
      <a:camera prst="orthographicFront"/>
      <a:lightRig rig="threePt" dir="t"/>
    </a:scene3d>
    <a:sp3d>
      <a:bevelT prst="relaxedInset"/>
    </a:sp3d>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a:pPr>
            <a:r>
              <a:rPr lang="el-GR" sz="1600" dirty="0"/>
              <a:t>Μέσοι όροι </a:t>
            </a:r>
            <a:r>
              <a:rPr lang="el-GR" sz="1600" dirty="0" smtClean="0"/>
              <a:t>Οργάνωσης</a:t>
            </a:r>
            <a:r>
              <a:rPr lang="en-US" sz="1600" baseline="0" dirty="0" smtClean="0"/>
              <a:t> </a:t>
            </a:r>
            <a:r>
              <a:rPr lang="el-GR" sz="1600" dirty="0" smtClean="0"/>
              <a:t>και </a:t>
            </a:r>
            <a:r>
              <a:rPr lang="el-GR" sz="1600" dirty="0"/>
              <a:t>παρουσίασης περιεχομένου</a:t>
            </a:r>
          </a:p>
        </c:rich>
      </c:tx>
      <c:layout>
        <c:manualLayout>
          <c:xMode val="edge"/>
          <c:yMode val="edge"/>
          <c:x val="3.5383360980325497E-2"/>
          <c:y val="2.6945308545964237E-2"/>
        </c:manualLayout>
      </c:layout>
    </c:title>
    <c:view3D>
      <c:perspective val="30"/>
    </c:view3D>
    <c:plotArea>
      <c:layout>
        <c:manualLayout>
          <c:layoutTarget val="inner"/>
          <c:xMode val="edge"/>
          <c:yMode val="edge"/>
          <c:x val="6.4662544802867414E-2"/>
          <c:y val="0.17683680555555556"/>
          <c:w val="0.84918118279569887"/>
          <c:h val="0.67293213489632608"/>
        </c:manualLayout>
      </c:layout>
      <c:bar3DChart>
        <c:barDir val="col"/>
        <c:grouping val="clustered"/>
        <c:ser>
          <c:idx val="0"/>
          <c:order val="0"/>
          <c:tx>
            <c:strRef>
              <c:f>Φύλλο1!$C$37</c:f>
              <c:strCache>
                <c:ptCount val="1"/>
                <c:pt idx="0">
                  <c:v>Pre-test</c:v>
                </c:pt>
              </c:strCache>
            </c:strRef>
          </c:tx>
          <c:cat>
            <c:strRef>
              <c:f>(Φύλλο1!$A$38,Φύλλο1!$A$39,Φύλλο1!$A$40,Φύλλο1!$A$41,Φύλλο1!$A$42,Φύλλο1!$A$43,Φύλλο1!$A$44)</c:f>
              <c:strCache>
                <c:ptCount val="7"/>
                <c:pt idx="0">
                  <c:v>Προσωπική άποψη</c:v>
                </c:pt>
                <c:pt idx="1">
                  <c:v>Στήριξη θέσης με επιχειρήματα</c:v>
                </c:pt>
                <c:pt idx="2">
                  <c:v>Αντίθετη άποψη</c:v>
                </c:pt>
                <c:pt idx="3">
                  <c:v>Αντεπιχειρήματα</c:v>
                </c:pt>
                <c:pt idx="4">
                  <c:v>Ανασκευή αντεπιχειρημάτων</c:v>
                </c:pt>
                <c:pt idx="5">
                  <c:v>Στήριξη με αποδεικτικά  στοιχεία </c:v>
                </c:pt>
                <c:pt idx="6">
                  <c:v>Συμπέρασμα</c:v>
                </c:pt>
              </c:strCache>
            </c:strRef>
          </c:cat>
          <c:val>
            <c:numRef>
              <c:f>Φύλλο1!$C$38:$C$44</c:f>
              <c:numCache>
                <c:formatCode>General</c:formatCode>
                <c:ptCount val="7"/>
                <c:pt idx="0">
                  <c:v>1.45</c:v>
                </c:pt>
                <c:pt idx="1">
                  <c:v>1.25</c:v>
                </c:pt>
                <c:pt idx="2">
                  <c:v>0.42000000000000032</c:v>
                </c:pt>
                <c:pt idx="3">
                  <c:v>0.27</c:v>
                </c:pt>
                <c:pt idx="4">
                  <c:v>0.47000000000000008</c:v>
                </c:pt>
                <c:pt idx="5">
                  <c:v>0.32500000000001644</c:v>
                </c:pt>
                <c:pt idx="6">
                  <c:v>0.87000000000000965</c:v>
                </c:pt>
              </c:numCache>
            </c:numRef>
          </c:val>
        </c:ser>
        <c:ser>
          <c:idx val="1"/>
          <c:order val="1"/>
          <c:tx>
            <c:strRef>
              <c:f>Φύλλο1!$D$37</c:f>
              <c:strCache>
                <c:ptCount val="1"/>
                <c:pt idx="0">
                  <c:v>Post-Test</c:v>
                </c:pt>
              </c:strCache>
            </c:strRef>
          </c:tx>
          <c:cat>
            <c:strRef>
              <c:f>(Φύλλο1!$A$38,Φύλλο1!$A$39,Φύλλο1!$A$40,Φύλλο1!$A$41,Φύλλο1!$A$42,Φύλλο1!$A$43,Φύλλο1!$A$44)</c:f>
              <c:strCache>
                <c:ptCount val="7"/>
                <c:pt idx="0">
                  <c:v>Προσωπική άποψη</c:v>
                </c:pt>
                <c:pt idx="1">
                  <c:v>Στήριξη θέσης με επιχειρήματα</c:v>
                </c:pt>
                <c:pt idx="2">
                  <c:v>Αντίθετη άποψη</c:v>
                </c:pt>
                <c:pt idx="3">
                  <c:v>Αντεπιχειρήματα</c:v>
                </c:pt>
                <c:pt idx="4">
                  <c:v>Ανασκευή αντεπιχειρημάτων</c:v>
                </c:pt>
                <c:pt idx="5">
                  <c:v>Στήριξη με αποδεικτικά  στοιχεία </c:v>
                </c:pt>
                <c:pt idx="6">
                  <c:v>Συμπέρασμα</c:v>
                </c:pt>
              </c:strCache>
            </c:strRef>
          </c:cat>
          <c:val>
            <c:numRef>
              <c:f>Φύλλο1!$D$38:$D$44</c:f>
              <c:numCache>
                <c:formatCode>General</c:formatCode>
                <c:ptCount val="7"/>
                <c:pt idx="0">
                  <c:v>2.4</c:v>
                </c:pt>
                <c:pt idx="1">
                  <c:v>2.2999999999999998</c:v>
                </c:pt>
                <c:pt idx="2">
                  <c:v>1.5</c:v>
                </c:pt>
                <c:pt idx="3">
                  <c:v>1.5</c:v>
                </c:pt>
                <c:pt idx="4">
                  <c:v>1.5</c:v>
                </c:pt>
                <c:pt idx="5">
                  <c:v>1.0249999999999366</c:v>
                </c:pt>
                <c:pt idx="6">
                  <c:v>1.85</c:v>
                </c:pt>
              </c:numCache>
            </c:numRef>
          </c:val>
        </c:ser>
        <c:dLbls>
          <c:showVal val="1"/>
        </c:dLbls>
        <c:shape val="box"/>
        <c:axId val="70992256"/>
        <c:axId val="70993792"/>
        <c:axId val="0"/>
      </c:bar3DChart>
      <c:catAx>
        <c:axId val="70992256"/>
        <c:scaling>
          <c:orientation val="minMax"/>
        </c:scaling>
        <c:axPos val="b"/>
        <c:tickLblPos val="nextTo"/>
        <c:txPr>
          <a:bodyPr rot="-1140000"/>
          <a:lstStyle/>
          <a:p>
            <a:pPr>
              <a:defRPr sz="800" baseline="0"/>
            </a:pPr>
            <a:endParaRPr lang="el-GR"/>
          </a:p>
        </c:txPr>
        <c:crossAx val="70993792"/>
        <c:crosses val="autoZero"/>
        <c:auto val="1"/>
        <c:lblAlgn val="ctr"/>
        <c:lblOffset val="100"/>
      </c:catAx>
      <c:valAx>
        <c:axId val="70993792"/>
        <c:scaling>
          <c:orientation val="minMax"/>
        </c:scaling>
        <c:axPos val="l"/>
        <c:majorGridlines/>
        <c:numFmt formatCode="General" sourceLinked="1"/>
        <c:tickLblPos val="nextTo"/>
        <c:crossAx val="70992256"/>
        <c:crosses val="autoZero"/>
        <c:crossBetween val="between"/>
      </c:valAx>
    </c:plotArea>
    <c:legend>
      <c:legendPos val="r"/>
      <c:layout>
        <c:manualLayout>
          <c:xMode val="edge"/>
          <c:yMode val="edge"/>
          <c:x val="1.1320102364105234E-2"/>
          <c:y val="0.91905162543667984"/>
          <c:w val="0.34114791843051923"/>
          <c:h val="6.6231259798293945E-2"/>
        </c:manualLayout>
      </c:layout>
    </c:legend>
    <c:plotVisOnly val="1"/>
  </c:chart>
  <c:spPr>
    <a:solidFill>
      <a:schemeClr val="accent1">
        <a:lumMod val="20000"/>
        <a:lumOff val="80000"/>
      </a:schemeClr>
    </a:solidFill>
    <a:ln w="38100">
      <a:solidFill>
        <a:schemeClr val="accent2"/>
      </a:solidFill>
    </a:ln>
    <a:effectLst>
      <a:innerShdw blurRad="63500" dist="50800" dir="16200000">
        <a:prstClr val="black">
          <a:alpha val="50000"/>
        </a:prstClr>
      </a:innerShdw>
    </a:effectLst>
    <a:scene3d>
      <a:camera prst="orthographicFront"/>
      <a:lightRig rig="threePt" dir="t"/>
    </a:scene3d>
    <a:sp3d>
      <a:bevelT/>
    </a:sp3d>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l-GR"/>
  <c:chart>
    <c:view3D>
      <c:rAngAx val="1"/>
    </c:view3D>
    <c:plotArea>
      <c:layout/>
      <c:bar3DChart>
        <c:barDir val="col"/>
        <c:grouping val="clustered"/>
        <c:ser>
          <c:idx val="0"/>
          <c:order val="0"/>
          <c:tx>
            <c:strRef>
              <c:f>Φύλλο1!$N$7</c:f>
              <c:strCache>
                <c:ptCount val="1"/>
                <c:pt idx="0">
                  <c:v>Προέλεγχος</c:v>
                </c:pt>
              </c:strCache>
            </c:strRef>
          </c:tx>
          <c:cat>
            <c:strRef>
              <c:f>Φύλλο1!$O$6:$P$6</c:f>
              <c:strCache>
                <c:ptCount val="2"/>
                <c:pt idx="0">
                  <c:v>Έκταση Κειμένου</c:v>
                </c:pt>
                <c:pt idx="1">
                  <c:v>Αριθμός Παραγράφων</c:v>
                </c:pt>
              </c:strCache>
            </c:strRef>
          </c:cat>
          <c:val>
            <c:numRef>
              <c:f>Φύλλο1!$O$7:$P$7</c:f>
              <c:numCache>
                <c:formatCode>General</c:formatCode>
                <c:ptCount val="2"/>
                <c:pt idx="0">
                  <c:v>73.930000000000007</c:v>
                </c:pt>
                <c:pt idx="1">
                  <c:v>1.6800000000000141</c:v>
                </c:pt>
              </c:numCache>
            </c:numRef>
          </c:val>
        </c:ser>
        <c:ser>
          <c:idx val="1"/>
          <c:order val="1"/>
          <c:tx>
            <c:strRef>
              <c:f>Φύλλο1!$N$8</c:f>
              <c:strCache>
                <c:ptCount val="1"/>
                <c:pt idx="0">
                  <c:v>Μετέλεγχος</c:v>
                </c:pt>
              </c:strCache>
            </c:strRef>
          </c:tx>
          <c:cat>
            <c:strRef>
              <c:f>Φύλλο1!$O$6:$P$6</c:f>
              <c:strCache>
                <c:ptCount val="2"/>
                <c:pt idx="0">
                  <c:v>Έκταση Κειμένου</c:v>
                </c:pt>
                <c:pt idx="1">
                  <c:v>Αριθμός Παραγράφων</c:v>
                </c:pt>
              </c:strCache>
            </c:strRef>
          </c:cat>
          <c:val>
            <c:numRef>
              <c:f>Φύλλο1!$O$8:$P$8</c:f>
              <c:numCache>
                <c:formatCode>General</c:formatCode>
                <c:ptCount val="2"/>
                <c:pt idx="0">
                  <c:v>146.93</c:v>
                </c:pt>
                <c:pt idx="1">
                  <c:v>2.98</c:v>
                </c:pt>
              </c:numCache>
            </c:numRef>
          </c:val>
        </c:ser>
        <c:shape val="cylinder"/>
        <c:axId val="71030656"/>
        <c:axId val="71032192"/>
        <c:axId val="0"/>
      </c:bar3DChart>
      <c:catAx>
        <c:axId val="71030656"/>
        <c:scaling>
          <c:orientation val="minMax"/>
        </c:scaling>
        <c:axPos val="b"/>
        <c:tickLblPos val="nextTo"/>
        <c:crossAx val="71032192"/>
        <c:crosses val="autoZero"/>
        <c:auto val="1"/>
        <c:lblAlgn val="ctr"/>
        <c:lblOffset val="100"/>
      </c:catAx>
      <c:valAx>
        <c:axId val="71032192"/>
        <c:scaling>
          <c:orientation val="minMax"/>
        </c:scaling>
        <c:axPos val="l"/>
        <c:majorGridlines>
          <c:spPr>
            <a:ln w="38100">
              <a:solidFill>
                <a:schemeClr val="accent1"/>
              </a:solidFill>
            </a:ln>
          </c:spPr>
        </c:majorGridlines>
        <c:numFmt formatCode="General" sourceLinked="1"/>
        <c:tickLblPos val="nextTo"/>
        <c:crossAx val="71030656"/>
        <c:crosses val="autoZero"/>
        <c:crossBetween val="between"/>
      </c:valAx>
    </c:plotArea>
    <c:legend>
      <c:legendPos val="r"/>
      <c:layout/>
    </c:legend>
    <c:plotVisOnly val="1"/>
  </c:chart>
  <c:spPr>
    <a:solidFill>
      <a:schemeClr val="accent1">
        <a:lumMod val="20000"/>
        <a:lumOff val="80000"/>
      </a:schemeClr>
    </a:solidFill>
    <a:ln w="28575">
      <a:solidFill>
        <a:schemeClr val="accent1"/>
      </a:solidFill>
    </a:ln>
    <a:effectLst>
      <a:glow rad="101600">
        <a:schemeClr val="accent1">
          <a:satMod val="175000"/>
          <a:alpha val="40000"/>
        </a:schemeClr>
      </a:glow>
    </a:effectLst>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l-GR"/>
  <c:chart>
    <c:view3D>
      <c:rAngAx val="1"/>
    </c:view3D>
    <c:plotArea>
      <c:layout/>
      <c:bar3DChart>
        <c:barDir val="col"/>
        <c:grouping val="clustered"/>
        <c:ser>
          <c:idx val="0"/>
          <c:order val="0"/>
          <c:tx>
            <c:strRef>
              <c:f>Φύλλο1!$N$11</c:f>
              <c:strCache>
                <c:ptCount val="1"/>
                <c:pt idx="0">
                  <c:v>Προέλεγχος</c:v>
                </c:pt>
              </c:strCache>
            </c:strRef>
          </c:tx>
          <c:cat>
            <c:strRef>
              <c:f>Φύλλο1!$O$10:$U$10</c:f>
              <c:strCache>
                <c:ptCount val="7"/>
                <c:pt idx="0">
                  <c:v>Αριθμός Ιδεών</c:v>
                </c:pt>
                <c:pt idx="1">
                  <c:v>Ορθογραφικά Σφάλματα</c:v>
                </c:pt>
                <c:pt idx="2">
                  <c:v>Γραμματικά Σφάλματα</c:v>
                </c:pt>
                <c:pt idx="3">
                  <c:v>Σφάλματα Στίξης </c:v>
                </c:pt>
                <c:pt idx="4">
                  <c:v>Συντακτικά Σφάλματα</c:v>
                </c:pt>
                <c:pt idx="5">
                  <c:v>Εννοιολογικά Σφάλματα </c:v>
                </c:pt>
                <c:pt idx="6">
                  <c:v>Ακατάλληλες Λέξεις</c:v>
                </c:pt>
              </c:strCache>
            </c:strRef>
          </c:cat>
          <c:val>
            <c:numRef>
              <c:f>Φύλλο1!$O$11:$U$11</c:f>
              <c:numCache>
                <c:formatCode>General</c:formatCode>
                <c:ptCount val="7"/>
                <c:pt idx="0">
                  <c:v>1.7</c:v>
                </c:pt>
                <c:pt idx="1">
                  <c:v>2.8499999999999988</c:v>
                </c:pt>
                <c:pt idx="2">
                  <c:v>0.58000000000000007</c:v>
                </c:pt>
                <c:pt idx="3">
                  <c:v>1.78</c:v>
                </c:pt>
                <c:pt idx="4">
                  <c:v>0.98</c:v>
                </c:pt>
                <c:pt idx="5">
                  <c:v>0.88</c:v>
                </c:pt>
                <c:pt idx="6">
                  <c:v>0.53</c:v>
                </c:pt>
              </c:numCache>
            </c:numRef>
          </c:val>
        </c:ser>
        <c:ser>
          <c:idx val="1"/>
          <c:order val="1"/>
          <c:tx>
            <c:strRef>
              <c:f>Φύλλο1!$N$12</c:f>
              <c:strCache>
                <c:ptCount val="1"/>
                <c:pt idx="0">
                  <c:v>Μετέλεγχος</c:v>
                </c:pt>
              </c:strCache>
            </c:strRef>
          </c:tx>
          <c:cat>
            <c:strRef>
              <c:f>Φύλλο1!$O$10:$U$10</c:f>
              <c:strCache>
                <c:ptCount val="7"/>
                <c:pt idx="0">
                  <c:v>Αριθμός Ιδεών</c:v>
                </c:pt>
                <c:pt idx="1">
                  <c:v>Ορθογραφικά Σφάλματα</c:v>
                </c:pt>
                <c:pt idx="2">
                  <c:v>Γραμματικά Σφάλματα</c:v>
                </c:pt>
                <c:pt idx="3">
                  <c:v>Σφάλματα Στίξης </c:v>
                </c:pt>
                <c:pt idx="4">
                  <c:v>Συντακτικά Σφάλματα</c:v>
                </c:pt>
                <c:pt idx="5">
                  <c:v>Εννοιολογικά Σφάλματα </c:v>
                </c:pt>
                <c:pt idx="6">
                  <c:v>Ακατάλληλες Λέξεις</c:v>
                </c:pt>
              </c:strCache>
            </c:strRef>
          </c:cat>
          <c:val>
            <c:numRef>
              <c:f>Φύλλο1!$O$12:$U$12</c:f>
              <c:numCache>
                <c:formatCode>General</c:formatCode>
                <c:ptCount val="7"/>
                <c:pt idx="0">
                  <c:v>4.08</c:v>
                </c:pt>
                <c:pt idx="1">
                  <c:v>2.0299999999999998</c:v>
                </c:pt>
                <c:pt idx="2">
                  <c:v>0.60000000000000064</c:v>
                </c:pt>
                <c:pt idx="3">
                  <c:v>3.4499999999999997</c:v>
                </c:pt>
                <c:pt idx="4">
                  <c:v>1.43</c:v>
                </c:pt>
                <c:pt idx="5">
                  <c:v>0.53</c:v>
                </c:pt>
                <c:pt idx="6">
                  <c:v>0.4</c:v>
                </c:pt>
              </c:numCache>
            </c:numRef>
          </c:val>
        </c:ser>
        <c:shape val="cylinder"/>
        <c:axId val="71507968"/>
        <c:axId val="71509504"/>
        <c:axId val="0"/>
      </c:bar3DChart>
      <c:catAx>
        <c:axId val="71507968"/>
        <c:scaling>
          <c:orientation val="minMax"/>
        </c:scaling>
        <c:axPos val="b"/>
        <c:tickLblPos val="nextTo"/>
        <c:crossAx val="71509504"/>
        <c:crosses val="autoZero"/>
        <c:auto val="1"/>
        <c:lblAlgn val="ctr"/>
        <c:lblOffset val="100"/>
      </c:catAx>
      <c:valAx>
        <c:axId val="71509504"/>
        <c:scaling>
          <c:orientation val="minMax"/>
        </c:scaling>
        <c:axPos val="l"/>
        <c:majorGridlines/>
        <c:numFmt formatCode="General" sourceLinked="1"/>
        <c:tickLblPos val="nextTo"/>
        <c:crossAx val="71507968"/>
        <c:crosses val="autoZero"/>
        <c:crossBetween val="between"/>
      </c:valAx>
    </c:plotArea>
    <c:legend>
      <c:legendPos val="r"/>
      <c:layout/>
    </c:legend>
    <c:plotVisOnly val="1"/>
  </c:chart>
  <c:spPr>
    <a:solidFill>
      <a:schemeClr val="accent1">
        <a:lumMod val="20000"/>
        <a:lumOff val="80000"/>
      </a:schemeClr>
    </a:solidFill>
    <a:ln w="28575">
      <a:solidFill>
        <a:schemeClr val="accent1"/>
      </a:solidFill>
    </a:ln>
    <a:effectLst>
      <a:glow rad="101600">
        <a:schemeClr val="accent1">
          <a:satMod val="175000"/>
          <a:alpha val="40000"/>
        </a:schemeClr>
      </a:glow>
    </a:effectLst>
  </c:sp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a:pPr>
            <a:r>
              <a:rPr lang="el-GR" dirty="0" smtClean="0"/>
              <a:t>Γενική</a:t>
            </a:r>
            <a:r>
              <a:rPr lang="el-GR" baseline="0" dirty="0" smtClean="0"/>
              <a:t> </a:t>
            </a:r>
            <a:r>
              <a:rPr lang="el-GR" dirty="0" smtClean="0"/>
              <a:t>Εντύπωση</a:t>
            </a:r>
            <a:endParaRPr lang="el-GR" dirty="0"/>
          </a:p>
        </c:rich>
      </c:tx>
      <c:layout/>
    </c:title>
    <c:view3D>
      <c:rAngAx val="1"/>
    </c:view3D>
    <c:plotArea>
      <c:layout/>
      <c:bar3DChart>
        <c:barDir val="col"/>
        <c:grouping val="clustered"/>
        <c:ser>
          <c:idx val="0"/>
          <c:order val="0"/>
          <c:tx>
            <c:strRef>
              <c:f>Φύλλο4!$N$9</c:f>
              <c:strCache>
                <c:ptCount val="1"/>
                <c:pt idx="0">
                  <c:v>ΓΕΝΙΚΗ ΕΝΤΥΠΩΣΗ</c:v>
                </c:pt>
              </c:strCache>
            </c:strRef>
          </c:tx>
          <c:cat>
            <c:multiLvlStrRef>
              <c:f>Φύλλο4!$O$7:$P$8</c:f>
              <c:multiLvlStrCache>
                <c:ptCount val="2"/>
                <c:lvl>
                  <c:pt idx="0">
                    <c:v>Μ.Ο</c:v>
                  </c:pt>
                  <c:pt idx="1">
                    <c:v>Μ.Ο</c:v>
                  </c:pt>
                </c:lvl>
                <c:lvl>
                  <c:pt idx="0">
                    <c:v>Pre-Test</c:v>
                  </c:pt>
                  <c:pt idx="1">
                    <c:v>Post-Test</c:v>
                  </c:pt>
                </c:lvl>
              </c:multiLvlStrCache>
            </c:multiLvlStrRef>
          </c:cat>
          <c:val>
            <c:numRef>
              <c:f>Φύλλο4!$O$9:$P$9</c:f>
              <c:numCache>
                <c:formatCode>General</c:formatCode>
                <c:ptCount val="2"/>
                <c:pt idx="0">
                  <c:v>2.38</c:v>
                </c:pt>
                <c:pt idx="1">
                  <c:v>3.98</c:v>
                </c:pt>
              </c:numCache>
            </c:numRef>
          </c:val>
        </c:ser>
        <c:shape val="cylinder"/>
        <c:axId val="71550848"/>
        <c:axId val="71552384"/>
        <c:axId val="0"/>
      </c:bar3DChart>
      <c:catAx>
        <c:axId val="71550848"/>
        <c:scaling>
          <c:orientation val="minMax"/>
        </c:scaling>
        <c:axPos val="b"/>
        <c:tickLblPos val="nextTo"/>
        <c:crossAx val="71552384"/>
        <c:crosses val="autoZero"/>
        <c:auto val="1"/>
        <c:lblAlgn val="ctr"/>
        <c:lblOffset val="100"/>
      </c:catAx>
      <c:valAx>
        <c:axId val="71552384"/>
        <c:scaling>
          <c:orientation val="minMax"/>
        </c:scaling>
        <c:axPos val="l"/>
        <c:majorGridlines>
          <c:spPr>
            <a:ln w="38100">
              <a:solidFill>
                <a:schemeClr val="tx2"/>
              </a:solidFill>
            </a:ln>
          </c:spPr>
        </c:majorGridlines>
        <c:numFmt formatCode="General" sourceLinked="1"/>
        <c:tickLblPos val="nextTo"/>
        <c:crossAx val="71550848"/>
        <c:crosses val="autoZero"/>
        <c:crossBetween val="between"/>
      </c:valAx>
    </c:plotArea>
    <c:legend>
      <c:legendPos val="r"/>
      <c:layout>
        <c:manualLayout>
          <c:xMode val="edge"/>
          <c:yMode val="edge"/>
          <c:x val="0.63480928422919491"/>
          <c:y val="0.56425439781718245"/>
          <c:w val="0.33639572927271338"/>
          <c:h val="7.5223678198192881E-2"/>
        </c:manualLayout>
      </c:layout>
    </c:legend>
    <c:plotVisOnly val="1"/>
  </c:chart>
  <c:spPr>
    <a:solidFill>
      <a:schemeClr val="accent1">
        <a:lumMod val="20000"/>
        <a:lumOff val="80000"/>
      </a:schemeClr>
    </a:solidFill>
    <a:ln w="28575">
      <a:solidFill>
        <a:schemeClr val="tx2"/>
      </a:solidFill>
    </a:ln>
    <a:effectLst>
      <a:glow rad="228600">
        <a:schemeClr val="accent5">
          <a:satMod val="175000"/>
          <a:alpha val="40000"/>
        </a:schemeClr>
      </a:glow>
    </a:effectLst>
  </c:sp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l-GR"/>
  <c:chart>
    <c:title>
      <c:layout>
        <c:manualLayout>
          <c:xMode val="edge"/>
          <c:yMode val="edge"/>
          <c:x val="0.14793176915527925"/>
          <c:y val="4.6191957507366897E-2"/>
        </c:manualLayout>
      </c:layout>
    </c:title>
    <c:view3D>
      <c:rAngAx val="1"/>
    </c:view3D>
    <c:plotArea>
      <c:layout/>
      <c:bar3DChart>
        <c:barDir val="col"/>
        <c:grouping val="clustered"/>
        <c:ser>
          <c:idx val="0"/>
          <c:order val="0"/>
          <c:tx>
            <c:strRef>
              <c:f>Φύλλο4!$N$6</c:f>
              <c:strCache>
                <c:ptCount val="1"/>
                <c:pt idx="0">
                  <c:v>Κοινωνικές παράμετροι ακροατηρίου</c:v>
                </c:pt>
              </c:strCache>
            </c:strRef>
          </c:tx>
          <c:cat>
            <c:multiLvlStrRef>
              <c:f>Φύλλο4!$O$4:$P$5</c:f>
              <c:multiLvlStrCache>
                <c:ptCount val="2"/>
                <c:lvl>
                  <c:pt idx="0">
                    <c:v>Μ.Ο</c:v>
                  </c:pt>
                  <c:pt idx="1">
                    <c:v>Μ.Ο</c:v>
                  </c:pt>
                </c:lvl>
                <c:lvl>
                  <c:pt idx="0">
                    <c:v>Pre-Test</c:v>
                  </c:pt>
                  <c:pt idx="1">
                    <c:v>Post-Test</c:v>
                  </c:pt>
                </c:lvl>
              </c:multiLvlStrCache>
            </c:multiLvlStrRef>
          </c:cat>
          <c:val>
            <c:numRef>
              <c:f>Φύλλο4!$O$6:$P$6</c:f>
              <c:numCache>
                <c:formatCode>General</c:formatCode>
                <c:ptCount val="2"/>
                <c:pt idx="0">
                  <c:v>1.48</c:v>
                </c:pt>
                <c:pt idx="1">
                  <c:v>2.23</c:v>
                </c:pt>
              </c:numCache>
            </c:numRef>
          </c:val>
        </c:ser>
        <c:shape val="cylinder"/>
        <c:axId val="71568768"/>
        <c:axId val="71578752"/>
        <c:axId val="0"/>
      </c:bar3DChart>
      <c:catAx>
        <c:axId val="71568768"/>
        <c:scaling>
          <c:orientation val="minMax"/>
        </c:scaling>
        <c:axPos val="b"/>
        <c:tickLblPos val="nextTo"/>
        <c:crossAx val="71578752"/>
        <c:crosses val="autoZero"/>
        <c:auto val="1"/>
        <c:lblAlgn val="ctr"/>
        <c:lblOffset val="100"/>
      </c:catAx>
      <c:valAx>
        <c:axId val="71578752"/>
        <c:scaling>
          <c:orientation val="minMax"/>
        </c:scaling>
        <c:axPos val="l"/>
        <c:majorGridlines>
          <c:spPr>
            <a:ln w="19050">
              <a:solidFill>
                <a:srgbClr val="0070C0"/>
              </a:solidFill>
            </a:ln>
          </c:spPr>
        </c:majorGridlines>
        <c:numFmt formatCode="General" sourceLinked="1"/>
        <c:tickLblPos val="nextTo"/>
        <c:crossAx val="71568768"/>
        <c:crosses val="autoZero"/>
        <c:crossBetween val="between"/>
      </c:valAx>
    </c:plotArea>
    <c:legend>
      <c:legendPos val="r"/>
      <c:layout>
        <c:manualLayout>
          <c:xMode val="edge"/>
          <c:yMode val="edge"/>
          <c:x val="0.66438364487279189"/>
          <c:y val="0.54381755201802984"/>
          <c:w val="0.31724455384587058"/>
          <c:h val="0.21093522677374471"/>
        </c:manualLayout>
      </c:layout>
    </c:legend>
    <c:plotVisOnly val="1"/>
  </c:chart>
  <c:spPr>
    <a:solidFill>
      <a:schemeClr val="accent1">
        <a:lumMod val="20000"/>
        <a:lumOff val="80000"/>
      </a:schemeClr>
    </a:solidFill>
    <a:ln w="28575">
      <a:solidFill>
        <a:schemeClr val="accent1"/>
      </a:solidFill>
    </a:ln>
    <a:effectLst>
      <a:glow rad="228600">
        <a:schemeClr val="accent1">
          <a:satMod val="175000"/>
          <a:alpha val="40000"/>
        </a:schemeClr>
      </a:glow>
      <a:innerShdw blurRad="63500" dist="50800" dir="8100000">
        <a:prstClr val="black">
          <a:alpha val="50000"/>
        </a:prstClr>
      </a:innerShdw>
    </a:effectLst>
  </c:sp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a:pPr>
            <a:r>
              <a:rPr lang="el-GR" dirty="0" smtClean="0"/>
              <a:t>Ηθική εξέλιξη της</a:t>
            </a:r>
            <a:r>
              <a:rPr lang="el-GR" baseline="0" dirty="0" smtClean="0"/>
              <a:t> αιτιολόγησης</a:t>
            </a:r>
            <a:endParaRPr lang="el-GR" dirty="0"/>
          </a:p>
        </c:rich>
      </c:tx>
      <c:layout>
        <c:manualLayout>
          <c:xMode val="edge"/>
          <c:yMode val="edge"/>
          <c:x val="0.60577642274409682"/>
          <c:y val="0.14311446628070421"/>
        </c:manualLayout>
      </c:layout>
    </c:title>
    <c:plotArea>
      <c:layout>
        <c:manualLayout>
          <c:layoutTarget val="inner"/>
          <c:xMode val="edge"/>
          <c:yMode val="edge"/>
          <c:x val="7.0542224810144646E-2"/>
          <c:y val="4.4822460804018631E-2"/>
          <c:w val="0.5027104857983945"/>
          <c:h val="0.86179544865385804"/>
        </c:manualLayout>
      </c:layout>
      <c:doughnutChart>
        <c:varyColors val="1"/>
        <c:ser>
          <c:idx val="0"/>
          <c:order val="0"/>
          <c:explosion val="25"/>
          <c:dLbls>
            <c:showPercent val="1"/>
            <c:showLeaderLines val="1"/>
          </c:dLbls>
          <c:cat>
            <c:strRef>
              <c:f>'Post-Test'!$AG$3:$AG$8</c:f>
              <c:strCache>
                <c:ptCount val="6"/>
                <c:pt idx="0">
                  <c:v>Ετερόνομη ηθική</c:v>
                </c:pt>
                <c:pt idx="1">
                  <c:v>Ατομιστική            ηθική</c:v>
                </c:pt>
                <c:pt idx="2">
                  <c:v>Αμοιβαίες διαπροσωπικές προσδοκίες </c:v>
                </c:pt>
                <c:pt idx="3">
                  <c:v>Τήρηση του νόμου και της τάξης</c:v>
                </c:pt>
                <c:pt idx="4">
                  <c:v>Ηθική του κοινωνικού συμβολαίου </c:v>
                </c:pt>
                <c:pt idx="5">
                  <c:v>Ηθική των πανανθρώπινων αρχών</c:v>
                </c:pt>
              </c:strCache>
            </c:strRef>
          </c:cat>
          <c:val>
            <c:numRef>
              <c:f>'Post-Test'!$AJ$3:$AJ$8</c:f>
              <c:numCache>
                <c:formatCode>General</c:formatCode>
                <c:ptCount val="6"/>
                <c:pt idx="1">
                  <c:v>8</c:v>
                </c:pt>
                <c:pt idx="2">
                  <c:v>5</c:v>
                </c:pt>
                <c:pt idx="3">
                  <c:v>8</c:v>
                </c:pt>
                <c:pt idx="4">
                  <c:v>12</c:v>
                </c:pt>
                <c:pt idx="5">
                  <c:v>7</c:v>
                </c:pt>
              </c:numCache>
            </c:numRef>
          </c:val>
        </c:ser>
        <c:ser>
          <c:idx val="1"/>
          <c:order val="1"/>
          <c:explosion val="27"/>
          <c:dLbls>
            <c:dLbl>
              <c:idx val="5"/>
              <c:delete val="1"/>
            </c:dLbl>
            <c:txPr>
              <a:bodyPr/>
              <a:lstStyle/>
              <a:p>
                <a:pPr>
                  <a:defRPr sz="1400"/>
                </a:pPr>
                <a:endParaRPr lang="el-GR"/>
              </a:p>
            </c:txPr>
            <c:showPercent val="1"/>
            <c:showLeaderLines val="1"/>
          </c:dLbls>
          <c:cat>
            <c:strRef>
              <c:f>'Post-Test'!$AG$3:$AG$8</c:f>
              <c:strCache>
                <c:ptCount val="6"/>
                <c:pt idx="0">
                  <c:v>Ετερόνομη ηθική</c:v>
                </c:pt>
                <c:pt idx="1">
                  <c:v>Ατομιστική            ηθική</c:v>
                </c:pt>
                <c:pt idx="2">
                  <c:v>Αμοιβαίες διαπροσωπικές προσδοκίες </c:v>
                </c:pt>
                <c:pt idx="3">
                  <c:v>Τήρηση του νόμου και της τάξης</c:v>
                </c:pt>
                <c:pt idx="4">
                  <c:v>Ηθική του κοινωνικού συμβολαίου </c:v>
                </c:pt>
                <c:pt idx="5">
                  <c:v>Ηθική των πανανθρώπινων αρχών</c:v>
                </c:pt>
              </c:strCache>
            </c:strRef>
          </c:cat>
          <c:val>
            <c:numRef>
              <c:f>'Post-Test'!$AH$3:$AH$8</c:f>
              <c:numCache>
                <c:formatCode>General</c:formatCode>
                <c:ptCount val="6"/>
                <c:pt idx="0">
                  <c:v>1</c:v>
                </c:pt>
                <c:pt idx="1">
                  <c:v>14</c:v>
                </c:pt>
                <c:pt idx="2">
                  <c:v>16</c:v>
                </c:pt>
                <c:pt idx="3">
                  <c:v>7</c:v>
                </c:pt>
                <c:pt idx="4">
                  <c:v>2</c:v>
                </c:pt>
                <c:pt idx="5">
                  <c:v>0</c:v>
                </c:pt>
              </c:numCache>
            </c:numRef>
          </c:val>
        </c:ser>
        <c:dLbls>
          <c:showPercent val="1"/>
        </c:dLbls>
        <c:firstSliceAng val="0"/>
        <c:holeSize val="50"/>
      </c:doughnutChart>
    </c:plotArea>
    <c:legend>
      <c:legendPos val="r"/>
      <c:layout>
        <c:manualLayout>
          <c:xMode val="edge"/>
          <c:yMode val="edge"/>
          <c:x val="0.65171613776823778"/>
          <c:y val="0.31892415994182577"/>
          <c:w val="0.32801935082864886"/>
          <c:h val="0.4422526284958237"/>
        </c:manualLayout>
      </c:layout>
      <c:txPr>
        <a:bodyPr/>
        <a:lstStyle/>
        <a:p>
          <a:pPr algn="l">
            <a:defRPr sz="1200"/>
          </a:pPr>
          <a:endParaRPr lang="el-GR"/>
        </a:p>
      </c:txPr>
    </c:legend>
    <c:plotVisOnly val="1"/>
  </c:chart>
  <c:spPr>
    <a:solidFill>
      <a:schemeClr val="tx2">
        <a:lumMod val="20000"/>
        <a:lumOff val="80000"/>
      </a:schemeClr>
    </a:solidFill>
  </c:spPr>
  <c:externalData r:id="rId1"/>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l-GR"/>
  <c:chart>
    <c:autoTitleDeleted val="1"/>
    <c:plotArea>
      <c:layout>
        <c:manualLayout>
          <c:layoutTarget val="inner"/>
          <c:xMode val="edge"/>
          <c:yMode val="edge"/>
          <c:x val="0.17676599874647142"/>
          <c:y val="4.5020287961370802E-2"/>
          <c:w val="0.78662905379486381"/>
          <c:h val="0.60712118222353684"/>
        </c:manualLayout>
      </c:layout>
      <c:barChart>
        <c:barDir val="col"/>
        <c:grouping val="clustered"/>
        <c:ser>
          <c:idx val="0"/>
          <c:order val="0"/>
          <c:tx>
            <c:strRef>
              <c:f>'Post test'!$B$1</c:f>
              <c:strCache>
                <c:ptCount val="1"/>
                <c:pt idx="0">
                  <c:v>Ξεκάθαρα, επαρκώς διατυπωμένα (5)</c:v>
                </c:pt>
              </c:strCache>
            </c:strRef>
          </c:tx>
          <c:cat>
            <c:strRef>
              <c:f>'Post test'!$A$2:$A$12</c:f>
              <c:strCache>
                <c:ptCount val="11"/>
                <c:pt idx="0">
                  <c:v>Προσωπική άποψη</c:v>
                </c:pt>
                <c:pt idx="1">
                  <c:v>Επιχειρήματα υπέρ </c:v>
                </c:pt>
                <c:pt idx="2">
                  <c:v>Πχ- Πληροφορίες  ΕΠ.</c:v>
                </c:pt>
                <c:pt idx="3">
                  <c:v>Αντίθετη άποψη</c:v>
                </c:pt>
                <c:pt idx="4">
                  <c:v>ΕΠ αντίθετης άποψης</c:v>
                </c:pt>
                <c:pt idx="5">
                  <c:v>Απόρριψη ΕΠ αντίθεσης </c:v>
                </c:pt>
                <c:pt idx="6">
                  <c:v>Ανασκευή αντίθετης άποψης</c:v>
                </c:pt>
                <c:pt idx="7">
                  <c:v>Σύνθεση  νέας θέσης με περιορισμούς</c:v>
                </c:pt>
                <c:pt idx="8">
                  <c:v>Ιεραρχική δομή των εννοιών</c:v>
                </c:pt>
                <c:pt idx="9">
                  <c:v>Συνδέσεις μεταξύ των ιδεών</c:v>
                </c:pt>
                <c:pt idx="10">
                  <c:v>Σαφήνεια Πληροφοριών-Εννοιών</c:v>
                </c:pt>
              </c:strCache>
            </c:strRef>
          </c:cat>
          <c:val>
            <c:numRef>
              <c:f>'Post test'!$B$2:$B$12</c:f>
              <c:numCache>
                <c:formatCode>General</c:formatCode>
                <c:ptCount val="11"/>
                <c:pt idx="0">
                  <c:v>5</c:v>
                </c:pt>
                <c:pt idx="1">
                  <c:v>5</c:v>
                </c:pt>
                <c:pt idx="2">
                  <c:v>4</c:v>
                </c:pt>
                <c:pt idx="3">
                  <c:v>4</c:v>
                </c:pt>
                <c:pt idx="4">
                  <c:v>6</c:v>
                </c:pt>
                <c:pt idx="6">
                  <c:v>3</c:v>
                </c:pt>
                <c:pt idx="7">
                  <c:v>4</c:v>
                </c:pt>
                <c:pt idx="8">
                  <c:v>4</c:v>
                </c:pt>
                <c:pt idx="9">
                  <c:v>6</c:v>
                </c:pt>
                <c:pt idx="10">
                  <c:v>7</c:v>
                </c:pt>
              </c:numCache>
            </c:numRef>
          </c:val>
        </c:ser>
        <c:ser>
          <c:idx val="1"/>
          <c:order val="1"/>
          <c:tx>
            <c:strRef>
              <c:f>'Post test'!$C$1</c:f>
              <c:strCache>
                <c:ptCount val="1"/>
                <c:pt idx="0">
                  <c:v>Διατυπώνεται πολύ καλά αλλά υπάρχουν λίγες ελλείψεις (4)</c:v>
                </c:pt>
              </c:strCache>
            </c:strRef>
          </c:tx>
          <c:cat>
            <c:strRef>
              <c:f>'Post test'!$A$2:$A$12</c:f>
              <c:strCache>
                <c:ptCount val="11"/>
                <c:pt idx="0">
                  <c:v>Προσωπική άποψη</c:v>
                </c:pt>
                <c:pt idx="1">
                  <c:v>Επιχειρήματα υπέρ </c:v>
                </c:pt>
                <c:pt idx="2">
                  <c:v>Πχ- Πληροφορίες  ΕΠ.</c:v>
                </c:pt>
                <c:pt idx="3">
                  <c:v>Αντίθετη άποψη</c:v>
                </c:pt>
                <c:pt idx="4">
                  <c:v>ΕΠ αντίθετης άποψης</c:v>
                </c:pt>
                <c:pt idx="5">
                  <c:v>Απόρριψη ΕΠ αντίθεσης </c:v>
                </c:pt>
                <c:pt idx="6">
                  <c:v>Ανασκευή αντίθετης άποψης</c:v>
                </c:pt>
                <c:pt idx="7">
                  <c:v>Σύνθεση  νέας θέσης με περιορισμούς</c:v>
                </c:pt>
                <c:pt idx="8">
                  <c:v>Ιεραρχική δομή των εννοιών</c:v>
                </c:pt>
                <c:pt idx="9">
                  <c:v>Συνδέσεις μεταξύ των ιδεών</c:v>
                </c:pt>
                <c:pt idx="10">
                  <c:v>Σαφήνεια Πληροφοριών-Εννοιών</c:v>
                </c:pt>
              </c:strCache>
            </c:strRef>
          </c:cat>
          <c:val>
            <c:numRef>
              <c:f>'Post test'!$C$2:$C$12</c:f>
              <c:numCache>
                <c:formatCode>General</c:formatCode>
                <c:ptCount val="11"/>
                <c:pt idx="0">
                  <c:v>12</c:v>
                </c:pt>
                <c:pt idx="1">
                  <c:v>10</c:v>
                </c:pt>
                <c:pt idx="2">
                  <c:v>11</c:v>
                </c:pt>
                <c:pt idx="3">
                  <c:v>6</c:v>
                </c:pt>
                <c:pt idx="4">
                  <c:v>7</c:v>
                </c:pt>
                <c:pt idx="5">
                  <c:v>9</c:v>
                </c:pt>
                <c:pt idx="6">
                  <c:v>8</c:v>
                </c:pt>
                <c:pt idx="7">
                  <c:v>5</c:v>
                </c:pt>
                <c:pt idx="8">
                  <c:v>13</c:v>
                </c:pt>
                <c:pt idx="9">
                  <c:v>11</c:v>
                </c:pt>
                <c:pt idx="10">
                  <c:v>9</c:v>
                </c:pt>
              </c:numCache>
            </c:numRef>
          </c:val>
        </c:ser>
        <c:ser>
          <c:idx val="2"/>
          <c:order val="2"/>
          <c:tx>
            <c:strRef>
              <c:f>'Post test'!$D$1</c:f>
              <c:strCache>
                <c:ptCount val="1"/>
                <c:pt idx="0">
                  <c:v>Διατυπώνεται αρκετά καλά αλλά υπολείπεται σε ακρίβεια (3)</c:v>
                </c:pt>
              </c:strCache>
            </c:strRef>
          </c:tx>
          <c:cat>
            <c:strRef>
              <c:f>'Post test'!$A$2:$A$12</c:f>
              <c:strCache>
                <c:ptCount val="11"/>
                <c:pt idx="0">
                  <c:v>Προσωπική άποψη</c:v>
                </c:pt>
                <c:pt idx="1">
                  <c:v>Επιχειρήματα υπέρ </c:v>
                </c:pt>
                <c:pt idx="2">
                  <c:v>Πχ- Πληροφορίες  ΕΠ.</c:v>
                </c:pt>
                <c:pt idx="3">
                  <c:v>Αντίθετη άποψη</c:v>
                </c:pt>
                <c:pt idx="4">
                  <c:v>ΕΠ αντίθετης άποψης</c:v>
                </c:pt>
                <c:pt idx="5">
                  <c:v>Απόρριψη ΕΠ αντίθεσης </c:v>
                </c:pt>
                <c:pt idx="6">
                  <c:v>Ανασκευή αντίθετης άποψης</c:v>
                </c:pt>
                <c:pt idx="7">
                  <c:v>Σύνθεση  νέας θέσης με περιορισμούς</c:v>
                </c:pt>
                <c:pt idx="8">
                  <c:v>Ιεραρχική δομή των εννοιών</c:v>
                </c:pt>
                <c:pt idx="9">
                  <c:v>Συνδέσεις μεταξύ των ιδεών</c:v>
                </c:pt>
                <c:pt idx="10">
                  <c:v>Σαφήνεια Πληροφοριών-Εννοιών</c:v>
                </c:pt>
              </c:strCache>
            </c:strRef>
          </c:cat>
          <c:val>
            <c:numRef>
              <c:f>'Post test'!$D$2:$D$12</c:f>
              <c:numCache>
                <c:formatCode>General</c:formatCode>
                <c:ptCount val="11"/>
                <c:pt idx="0">
                  <c:v>3</c:v>
                </c:pt>
                <c:pt idx="1">
                  <c:v>5</c:v>
                </c:pt>
                <c:pt idx="2">
                  <c:v>5</c:v>
                </c:pt>
                <c:pt idx="3">
                  <c:v>4</c:v>
                </c:pt>
                <c:pt idx="4">
                  <c:v>5</c:v>
                </c:pt>
                <c:pt idx="5">
                  <c:v>7</c:v>
                </c:pt>
                <c:pt idx="6">
                  <c:v>3</c:v>
                </c:pt>
                <c:pt idx="8">
                  <c:v>4</c:v>
                </c:pt>
                <c:pt idx="9">
                  <c:v>4</c:v>
                </c:pt>
                <c:pt idx="10">
                  <c:v>3</c:v>
                </c:pt>
              </c:numCache>
            </c:numRef>
          </c:val>
        </c:ser>
        <c:ser>
          <c:idx val="3"/>
          <c:order val="3"/>
          <c:tx>
            <c:strRef>
              <c:f>'Post test'!$E$1</c:f>
              <c:strCache>
                <c:ptCount val="1"/>
                <c:pt idx="0">
                  <c:v>Δε διατυπώνεται επαρκώς και δεν είναι σαφής στον αναγνώστη (2)</c:v>
                </c:pt>
              </c:strCache>
            </c:strRef>
          </c:tx>
          <c:cat>
            <c:strRef>
              <c:f>'Post test'!$A$2:$A$12</c:f>
              <c:strCache>
                <c:ptCount val="11"/>
                <c:pt idx="0">
                  <c:v>Προσωπική άποψη</c:v>
                </c:pt>
                <c:pt idx="1">
                  <c:v>Επιχειρήματα υπέρ </c:v>
                </c:pt>
                <c:pt idx="2">
                  <c:v>Πχ- Πληροφορίες  ΕΠ.</c:v>
                </c:pt>
                <c:pt idx="3">
                  <c:v>Αντίθετη άποψη</c:v>
                </c:pt>
                <c:pt idx="4">
                  <c:v>ΕΠ αντίθετης άποψης</c:v>
                </c:pt>
                <c:pt idx="5">
                  <c:v>Απόρριψη ΕΠ αντίθεσης </c:v>
                </c:pt>
                <c:pt idx="6">
                  <c:v>Ανασκευή αντίθετης άποψης</c:v>
                </c:pt>
                <c:pt idx="7">
                  <c:v>Σύνθεση  νέας θέσης με περιορισμούς</c:v>
                </c:pt>
                <c:pt idx="8">
                  <c:v>Ιεραρχική δομή των εννοιών</c:v>
                </c:pt>
                <c:pt idx="9">
                  <c:v>Συνδέσεις μεταξύ των ιδεών</c:v>
                </c:pt>
                <c:pt idx="10">
                  <c:v>Σαφήνεια Πληροφοριών-Εννοιών</c:v>
                </c:pt>
              </c:strCache>
            </c:strRef>
          </c:cat>
          <c:val>
            <c:numRef>
              <c:f>'Post test'!$E$2:$E$12</c:f>
              <c:numCache>
                <c:formatCode>General</c:formatCode>
                <c:ptCount val="11"/>
                <c:pt idx="0">
                  <c:v>1</c:v>
                </c:pt>
                <c:pt idx="1">
                  <c:v>1</c:v>
                </c:pt>
                <c:pt idx="2">
                  <c:v>1</c:v>
                </c:pt>
                <c:pt idx="3">
                  <c:v>2</c:v>
                </c:pt>
                <c:pt idx="5">
                  <c:v>2</c:v>
                </c:pt>
                <c:pt idx="6">
                  <c:v>2</c:v>
                </c:pt>
                <c:pt idx="7">
                  <c:v>3</c:v>
                </c:pt>
                <c:pt idx="10">
                  <c:v>2</c:v>
                </c:pt>
              </c:numCache>
            </c:numRef>
          </c:val>
        </c:ser>
        <c:ser>
          <c:idx val="4"/>
          <c:order val="4"/>
          <c:tx>
            <c:strRef>
              <c:f>'Post test'!$F$1</c:f>
              <c:strCache>
                <c:ptCount val="1"/>
                <c:pt idx="0">
                  <c:v>Δεν είναι σαφής στον αναγνώστη (1)</c:v>
                </c:pt>
              </c:strCache>
            </c:strRef>
          </c:tx>
          <c:cat>
            <c:strRef>
              <c:f>'Post test'!$A$2:$A$12</c:f>
              <c:strCache>
                <c:ptCount val="11"/>
                <c:pt idx="0">
                  <c:v>Προσωπική άποψη</c:v>
                </c:pt>
                <c:pt idx="1">
                  <c:v>Επιχειρήματα υπέρ </c:v>
                </c:pt>
                <c:pt idx="2">
                  <c:v>Πχ- Πληροφορίες  ΕΠ.</c:v>
                </c:pt>
                <c:pt idx="3">
                  <c:v>Αντίθετη άποψη</c:v>
                </c:pt>
                <c:pt idx="4">
                  <c:v>ΕΠ αντίθετης άποψης</c:v>
                </c:pt>
                <c:pt idx="5">
                  <c:v>Απόρριψη ΕΠ αντίθεσης </c:v>
                </c:pt>
                <c:pt idx="6">
                  <c:v>Ανασκευή αντίθετης άποψης</c:v>
                </c:pt>
                <c:pt idx="7">
                  <c:v>Σύνθεση  νέας θέσης με περιορισμούς</c:v>
                </c:pt>
                <c:pt idx="8">
                  <c:v>Ιεραρχική δομή των εννοιών</c:v>
                </c:pt>
                <c:pt idx="9">
                  <c:v>Συνδέσεις μεταξύ των ιδεών</c:v>
                </c:pt>
                <c:pt idx="10">
                  <c:v>Σαφήνεια Πληροφοριών-Εννοιών</c:v>
                </c:pt>
              </c:strCache>
            </c:strRef>
          </c:cat>
          <c:val>
            <c:numRef>
              <c:f>'Post test'!$F$2:$F$12</c:f>
              <c:numCache>
                <c:formatCode>General</c:formatCode>
                <c:ptCount val="11"/>
              </c:numCache>
            </c:numRef>
          </c:val>
        </c:ser>
        <c:ser>
          <c:idx val="5"/>
          <c:order val="5"/>
          <c:tx>
            <c:strRef>
              <c:f>'Post test'!$G$1</c:f>
              <c:strCache>
                <c:ptCount val="1"/>
                <c:pt idx="0">
                  <c:v>Δεν διατυπώνεται  καθόλου (0)</c:v>
                </c:pt>
              </c:strCache>
            </c:strRef>
          </c:tx>
          <c:cat>
            <c:strRef>
              <c:f>'Post test'!$A$2:$A$12</c:f>
              <c:strCache>
                <c:ptCount val="11"/>
                <c:pt idx="0">
                  <c:v>Προσωπική άποψη</c:v>
                </c:pt>
                <c:pt idx="1">
                  <c:v>Επιχειρήματα υπέρ </c:v>
                </c:pt>
                <c:pt idx="2">
                  <c:v>Πχ- Πληροφορίες  ΕΠ.</c:v>
                </c:pt>
                <c:pt idx="3">
                  <c:v>Αντίθετη άποψη</c:v>
                </c:pt>
                <c:pt idx="4">
                  <c:v>ΕΠ αντίθετης άποψης</c:v>
                </c:pt>
                <c:pt idx="5">
                  <c:v>Απόρριψη ΕΠ αντίθεσης </c:v>
                </c:pt>
                <c:pt idx="6">
                  <c:v>Ανασκευή αντίθετης άποψης</c:v>
                </c:pt>
                <c:pt idx="7">
                  <c:v>Σύνθεση  νέας θέσης με περιορισμούς</c:v>
                </c:pt>
                <c:pt idx="8">
                  <c:v>Ιεραρχική δομή των εννοιών</c:v>
                </c:pt>
                <c:pt idx="9">
                  <c:v>Συνδέσεις μεταξύ των ιδεών</c:v>
                </c:pt>
                <c:pt idx="10">
                  <c:v>Σαφήνεια Πληροφοριών-Εννοιών</c:v>
                </c:pt>
              </c:strCache>
            </c:strRef>
          </c:cat>
          <c:val>
            <c:numRef>
              <c:f>'Post test'!$G$2:$G$12</c:f>
              <c:numCache>
                <c:formatCode>General</c:formatCode>
                <c:ptCount val="11"/>
                <c:pt idx="3">
                  <c:v>5</c:v>
                </c:pt>
                <c:pt idx="4">
                  <c:v>3</c:v>
                </c:pt>
                <c:pt idx="5">
                  <c:v>3</c:v>
                </c:pt>
                <c:pt idx="6">
                  <c:v>5</c:v>
                </c:pt>
                <c:pt idx="7">
                  <c:v>9</c:v>
                </c:pt>
              </c:numCache>
            </c:numRef>
          </c:val>
        </c:ser>
        <c:axId val="71697152"/>
        <c:axId val="71698688"/>
      </c:barChart>
      <c:catAx>
        <c:axId val="71697152"/>
        <c:scaling>
          <c:orientation val="minMax"/>
        </c:scaling>
        <c:axPos val="b"/>
        <c:majorTickMark val="none"/>
        <c:tickLblPos val="nextTo"/>
        <c:crossAx val="71698688"/>
        <c:crosses val="autoZero"/>
        <c:auto val="1"/>
        <c:lblAlgn val="ctr"/>
        <c:lblOffset val="100"/>
      </c:catAx>
      <c:valAx>
        <c:axId val="71698688"/>
        <c:scaling>
          <c:orientation val="minMax"/>
        </c:scaling>
        <c:axPos val="l"/>
        <c:majorGridlines/>
        <c:numFmt formatCode="General" sourceLinked="1"/>
        <c:majorTickMark val="none"/>
        <c:tickLblPos val="nextTo"/>
        <c:crossAx val="71697152"/>
        <c:crosses val="autoZero"/>
        <c:crossBetween val="between"/>
      </c:valAx>
      <c:spPr>
        <a:noFill/>
        <a:ln>
          <a:solidFill>
            <a:schemeClr val="accent6">
              <a:lumMod val="50000"/>
            </a:schemeClr>
          </a:solidFill>
        </a:ln>
        <a:scene3d>
          <a:camera prst="orthographicFront"/>
          <a:lightRig rig="threePt" dir="t"/>
        </a:scene3d>
        <a:sp3d prstMaterial="flat"/>
      </c:spPr>
    </c:plotArea>
    <c:plotVisOnly val="1"/>
  </c:chart>
  <c:spPr>
    <a:noFill/>
    <a:ln>
      <a:solidFill>
        <a:schemeClr val="accent6">
          <a:lumMod val="50000"/>
        </a:schemeClr>
      </a:solidFill>
    </a:ln>
    <a:effectLst>
      <a:glow rad="63500">
        <a:schemeClr val="accent1">
          <a:satMod val="175000"/>
          <a:alpha val="40000"/>
        </a:schemeClr>
      </a:glow>
    </a:effectLst>
    <a:scene3d>
      <a:camera prst="orthographicFront"/>
      <a:lightRig rig="threePt" dir="t"/>
    </a:scene3d>
    <a:sp3d>
      <a:bevelT/>
      <a:bevelB w="152400" h="50800" prst="softRound"/>
    </a:sp3d>
  </c:sp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l-GR"/>
  <c:chart>
    <c:view3D>
      <c:rotX val="90"/>
      <c:rotY val="50"/>
      <c:rAngAx val="1"/>
    </c:view3D>
    <c:sideWall>
      <c:spPr>
        <a:noFill/>
      </c:spPr>
    </c:sideWall>
    <c:backWall>
      <c:spPr>
        <a:noFill/>
      </c:spPr>
    </c:backWall>
    <c:plotArea>
      <c:layout>
        <c:manualLayout>
          <c:layoutTarget val="inner"/>
          <c:xMode val="edge"/>
          <c:yMode val="edge"/>
          <c:x val="0.10390944322347732"/>
          <c:y val="4.6847999794894547E-2"/>
          <c:w val="0.5957979750615946"/>
          <c:h val="0.60759210515070949"/>
        </c:manualLayout>
      </c:layout>
      <c:bar3DChart>
        <c:barDir val="col"/>
        <c:grouping val="clustered"/>
        <c:ser>
          <c:idx val="0"/>
          <c:order val="0"/>
          <c:tx>
            <c:strRef>
              <c:f>'Pre test'!$B$1</c:f>
              <c:strCache>
                <c:ptCount val="1"/>
                <c:pt idx="0">
                  <c:v>Ξεκάθαρα, επαρκώς διατυπωμένα (5)</c:v>
                </c:pt>
              </c:strCache>
            </c:strRef>
          </c:tx>
          <c:cat>
            <c:strRef>
              <c:f>'Pre test'!$A$2:$A$12</c:f>
              <c:strCache>
                <c:ptCount val="11"/>
                <c:pt idx="0">
                  <c:v>Προσωπική άποψη</c:v>
                </c:pt>
                <c:pt idx="1">
                  <c:v>Επιχειρήματα υπέρ </c:v>
                </c:pt>
                <c:pt idx="2">
                  <c:v>Πχ- Πληροφορίες  ΕΠ.</c:v>
                </c:pt>
                <c:pt idx="3">
                  <c:v>Αντίθετη άποψη</c:v>
                </c:pt>
                <c:pt idx="4">
                  <c:v>ΕΠ αντίθετης άποψης</c:v>
                </c:pt>
                <c:pt idx="5">
                  <c:v>Απόρριψη ΕΠ αντίθεσης </c:v>
                </c:pt>
                <c:pt idx="6">
                  <c:v>Ανασκευή αντίθετης άποψης</c:v>
                </c:pt>
                <c:pt idx="7">
                  <c:v>Σύνθεση  νέας θέσης με περιορισμούς</c:v>
                </c:pt>
                <c:pt idx="8">
                  <c:v>Ιεραρχική δομή των εννοιών</c:v>
                </c:pt>
                <c:pt idx="9">
                  <c:v>Συνδέσεις μεταξύ των ιδεών</c:v>
                </c:pt>
                <c:pt idx="10">
                  <c:v>Σαφήνεια Πληροφοριών-Εννοιών</c:v>
                </c:pt>
              </c:strCache>
            </c:strRef>
          </c:cat>
          <c:val>
            <c:numRef>
              <c:f>'Pre test'!$B$2:$B$12</c:f>
              <c:numCache>
                <c:formatCode>General</c:formatCode>
                <c:ptCount val="11"/>
              </c:numCache>
            </c:numRef>
          </c:val>
        </c:ser>
        <c:ser>
          <c:idx val="1"/>
          <c:order val="1"/>
          <c:tx>
            <c:strRef>
              <c:f>'Pre test'!$C$1</c:f>
              <c:strCache>
                <c:ptCount val="1"/>
                <c:pt idx="0">
                  <c:v>Διατυπώνεται πολύ καλά αλλά υπάρχουν λίγες ελλείψεις (4)</c:v>
                </c:pt>
              </c:strCache>
            </c:strRef>
          </c:tx>
          <c:cat>
            <c:strRef>
              <c:f>'Pre test'!$A$2:$A$12</c:f>
              <c:strCache>
                <c:ptCount val="11"/>
                <c:pt idx="0">
                  <c:v>Προσωπική άποψη</c:v>
                </c:pt>
                <c:pt idx="1">
                  <c:v>Επιχειρήματα υπέρ </c:v>
                </c:pt>
                <c:pt idx="2">
                  <c:v>Πχ- Πληροφορίες  ΕΠ.</c:v>
                </c:pt>
                <c:pt idx="3">
                  <c:v>Αντίθετη άποψη</c:v>
                </c:pt>
                <c:pt idx="4">
                  <c:v>ΕΠ αντίθετης άποψης</c:v>
                </c:pt>
                <c:pt idx="5">
                  <c:v>Απόρριψη ΕΠ αντίθεσης </c:v>
                </c:pt>
                <c:pt idx="6">
                  <c:v>Ανασκευή αντίθετης άποψης</c:v>
                </c:pt>
                <c:pt idx="7">
                  <c:v>Σύνθεση  νέας θέσης με περιορισμούς</c:v>
                </c:pt>
                <c:pt idx="8">
                  <c:v>Ιεραρχική δομή των εννοιών</c:v>
                </c:pt>
                <c:pt idx="9">
                  <c:v>Συνδέσεις μεταξύ των ιδεών</c:v>
                </c:pt>
                <c:pt idx="10">
                  <c:v>Σαφήνεια Πληροφοριών-Εννοιών</c:v>
                </c:pt>
              </c:strCache>
            </c:strRef>
          </c:cat>
          <c:val>
            <c:numRef>
              <c:f>'Pre test'!$C$2:$C$12</c:f>
              <c:numCache>
                <c:formatCode>General</c:formatCode>
                <c:ptCount val="11"/>
                <c:pt idx="0">
                  <c:v>2</c:v>
                </c:pt>
                <c:pt idx="2">
                  <c:v>1</c:v>
                </c:pt>
                <c:pt idx="5">
                  <c:v>1</c:v>
                </c:pt>
                <c:pt idx="6">
                  <c:v>2</c:v>
                </c:pt>
                <c:pt idx="7">
                  <c:v>1</c:v>
                </c:pt>
                <c:pt idx="10">
                  <c:v>2</c:v>
                </c:pt>
              </c:numCache>
            </c:numRef>
          </c:val>
        </c:ser>
        <c:ser>
          <c:idx val="2"/>
          <c:order val="2"/>
          <c:tx>
            <c:strRef>
              <c:f>'Pre test'!$D$1</c:f>
              <c:strCache>
                <c:ptCount val="1"/>
                <c:pt idx="0">
                  <c:v>Διατυπώνεται αρκετά καλά αλλά υπολείπεται σε ακρίβεια (3)</c:v>
                </c:pt>
              </c:strCache>
            </c:strRef>
          </c:tx>
          <c:cat>
            <c:strRef>
              <c:f>'Pre test'!$A$2:$A$12</c:f>
              <c:strCache>
                <c:ptCount val="11"/>
                <c:pt idx="0">
                  <c:v>Προσωπική άποψη</c:v>
                </c:pt>
                <c:pt idx="1">
                  <c:v>Επιχειρήματα υπέρ </c:v>
                </c:pt>
                <c:pt idx="2">
                  <c:v>Πχ- Πληροφορίες  ΕΠ.</c:v>
                </c:pt>
                <c:pt idx="3">
                  <c:v>Αντίθετη άποψη</c:v>
                </c:pt>
                <c:pt idx="4">
                  <c:v>ΕΠ αντίθετης άποψης</c:v>
                </c:pt>
                <c:pt idx="5">
                  <c:v>Απόρριψη ΕΠ αντίθεσης </c:v>
                </c:pt>
                <c:pt idx="6">
                  <c:v>Ανασκευή αντίθετης άποψης</c:v>
                </c:pt>
                <c:pt idx="7">
                  <c:v>Σύνθεση  νέας θέσης με περιορισμούς</c:v>
                </c:pt>
                <c:pt idx="8">
                  <c:v>Ιεραρχική δομή των εννοιών</c:v>
                </c:pt>
                <c:pt idx="9">
                  <c:v>Συνδέσεις μεταξύ των ιδεών</c:v>
                </c:pt>
                <c:pt idx="10">
                  <c:v>Σαφήνεια Πληροφοριών-Εννοιών</c:v>
                </c:pt>
              </c:strCache>
            </c:strRef>
          </c:cat>
          <c:val>
            <c:numRef>
              <c:f>'Pre test'!$D$2:$D$12</c:f>
              <c:numCache>
                <c:formatCode>General</c:formatCode>
                <c:ptCount val="11"/>
                <c:pt idx="0">
                  <c:v>7</c:v>
                </c:pt>
                <c:pt idx="1">
                  <c:v>15</c:v>
                </c:pt>
                <c:pt idx="2">
                  <c:v>2</c:v>
                </c:pt>
                <c:pt idx="5">
                  <c:v>3</c:v>
                </c:pt>
                <c:pt idx="7">
                  <c:v>3</c:v>
                </c:pt>
                <c:pt idx="8">
                  <c:v>5</c:v>
                </c:pt>
                <c:pt idx="9">
                  <c:v>1</c:v>
                </c:pt>
                <c:pt idx="10">
                  <c:v>2</c:v>
                </c:pt>
              </c:numCache>
            </c:numRef>
          </c:val>
        </c:ser>
        <c:ser>
          <c:idx val="3"/>
          <c:order val="3"/>
          <c:tx>
            <c:strRef>
              <c:f>'Pre test'!$E$1</c:f>
              <c:strCache>
                <c:ptCount val="1"/>
                <c:pt idx="0">
                  <c:v>Δε διατυπώνεται επαρκώς και δεν είναι σαφής στον αναγνώστη (2)</c:v>
                </c:pt>
              </c:strCache>
            </c:strRef>
          </c:tx>
          <c:cat>
            <c:strRef>
              <c:f>'Pre test'!$A$2:$A$12</c:f>
              <c:strCache>
                <c:ptCount val="11"/>
                <c:pt idx="0">
                  <c:v>Προσωπική άποψη</c:v>
                </c:pt>
                <c:pt idx="1">
                  <c:v>Επιχειρήματα υπέρ </c:v>
                </c:pt>
                <c:pt idx="2">
                  <c:v>Πχ- Πληροφορίες  ΕΠ.</c:v>
                </c:pt>
                <c:pt idx="3">
                  <c:v>Αντίθετη άποψη</c:v>
                </c:pt>
                <c:pt idx="4">
                  <c:v>ΕΠ αντίθετης άποψης</c:v>
                </c:pt>
                <c:pt idx="5">
                  <c:v>Απόρριψη ΕΠ αντίθεσης </c:v>
                </c:pt>
                <c:pt idx="6">
                  <c:v>Ανασκευή αντίθετης άποψης</c:v>
                </c:pt>
                <c:pt idx="7">
                  <c:v>Σύνθεση  νέας θέσης με περιορισμούς</c:v>
                </c:pt>
                <c:pt idx="8">
                  <c:v>Ιεραρχική δομή των εννοιών</c:v>
                </c:pt>
                <c:pt idx="9">
                  <c:v>Συνδέσεις μεταξύ των ιδεών</c:v>
                </c:pt>
                <c:pt idx="10">
                  <c:v>Σαφήνεια Πληροφοριών-Εννοιών</c:v>
                </c:pt>
              </c:strCache>
            </c:strRef>
          </c:cat>
          <c:val>
            <c:numRef>
              <c:f>'Pre test'!$E$2:$E$12</c:f>
              <c:numCache>
                <c:formatCode>General</c:formatCode>
                <c:ptCount val="11"/>
                <c:pt idx="0">
                  <c:v>5</c:v>
                </c:pt>
                <c:pt idx="1">
                  <c:v>2</c:v>
                </c:pt>
                <c:pt idx="2">
                  <c:v>4</c:v>
                </c:pt>
                <c:pt idx="3">
                  <c:v>2</c:v>
                </c:pt>
                <c:pt idx="4">
                  <c:v>5</c:v>
                </c:pt>
                <c:pt idx="5">
                  <c:v>5</c:v>
                </c:pt>
                <c:pt idx="6">
                  <c:v>5</c:v>
                </c:pt>
                <c:pt idx="7">
                  <c:v>4</c:v>
                </c:pt>
                <c:pt idx="8">
                  <c:v>10</c:v>
                </c:pt>
                <c:pt idx="9">
                  <c:v>10</c:v>
                </c:pt>
                <c:pt idx="10">
                  <c:v>9</c:v>
                </c:pt>
              </c:numCache>
            </c:numRef>
          </c:val>
        </c:ser>
        <c:ser>
          <c:idx val="4"/>
          <c:order val="4"/>
          <c:tx>
            <c:strRef>
              <c:f>'Pre test'!$F$1</c:f>
              <c:strCache>
                <c:ptCount val="1"/>
                <c:pt idx="0">
                  <c:v>Δεν είναι σαφής στον αναγνώστη (1)</c:v>
                </c:pt>
              </c:strCache>
            </c:strRef>
          </c:tx>
          <c:cat>
            <c:strRef>
              <c:f>'Pre test'!$A$2:$A$12</c:f>
              <c:strCache>
                <c:ptCount val="11"/>
                <c:pt idx="0">
                  <c:v>Προσωπική άποψη</c:v>
                </c:pt>
                <c:pt idx="1">
                  <c:v>Επιχειρήματα υπέρ </c:v>
                </c:pt>
                <c:pt idx="2">
                  <c:v>Πχ- Πληροφορίες  ΕΠ.</c:v>
                </c:pt>
                <c:pt idx="3">
                  <c:v>Αντίθετη άποψη</c:v>
                </c:pt>
                <c:pt idx="4">
                  <c:v>ΕΠ αντίθετης άποψης</c:v>
                </c:pt>
                <c:pt idx="5">
                  <c:v>Απόρριψη ΕΠ αντίθεσης </c:v>
                </c:pt>
                <c:pt idx="6">
                  <c:v>Ανασκευή αντίθετης άποψης</c:v>
                </c:pt>
                <c:pt idx="7">
                  <c:v>Σύνθεση  νέας θέσης με περιορισμούς</c:v>
                </c:pt>
                <c:pt idx="8">
                  <c:v>Ιεραρχική δομή των εννοιών</c:v>
                </c:pt>
                <c:pt idx="9">
                  <c:v>Συνδέσεις μεταξύ των ιδεών</c:v>
                </c:pt>
                <c:pt idx="10">
                  <c:v>Σαφήνεια Πληροφοριών-Εννοιών</c:v>
                </c:pt>
              </c:strCache>
            </c:strRef>
          </c:cat>
          <c:val>
            <c:numRef>
              <c:f>'Pre test'!$F$2:$F$12</c:f>
              <c:numCache>
                <c:formatCode>General</c:formatCode>
                <c:ptCount val="11"/>
                <c:pt idx="0">
                  <c:v>1</c:v>
                </c:pt>
                <c:pt idx="1">
                  <c:v>1</c:v>
                </c:pt>
                <c:pt idx="2">
                  <c:v>2</c:v>
                </c:pt>
                <c:pt idx="3">
                  <c:v>2</c:v>
                </c:pt>
                <c:pt idx="5">
                  <c:v>1</c:v>
                </c:pt>
                <c:pt idx="6">
                  <c:v>2</c:v>
                </c:pt>
                <c:pt idx="8">
                  <c:v>5</c:v>
                </c:pt>
                <c:pt idx="9">
                  <c:v>5</c:v>
                </c:pt>
                <c:pt idx="10">
                  <c:v>5</c:v>
                </c:pt>
              </c:numCache>
            </c:numRef>
          </c:val>
        </c:ser>
        <c:ser>
          <c:idx val="5"/>
          <c:order val="5"/>
          <c:tx>
            <c:strRef>
              <c:f>'Pre test'!$G$1</c:f>
              <c:strCache>
                <c:ptCount val="1"/>
                <c:pt idx="0">
                  <c:v>Δεν διατυπώνεται  καθόλου (0)</c:v>
                </c:pt>
              </c:strCache>
            </c:strRef>
          </c:tx>
          <c:cat>
            <c:strRef>
              <c:f>'Pre test'!$A$2:$A$12</c:f>
              <c:strCache>
                <c:ptCount val="11"/>
                <c:pt idx="0">
                  <c:v>Προσωπική άποψη</c:v>
                </c:pt>
                <c:pt idx="1">
                  <c:v>Επιχειρήματα υπέρ </c:v>
                </c:pt>
                <c:pt idx="2">
                  <c:v>Πχ- Πληροφορίες  ΕΠ.</c:v>
                </c:pt>
                <c:pt idx="3">
                  <c:v>Αντίθετη άποψη</c:v>
                </c:pt>
                <c:pt idx="4">
                  <c:v>ΕΠ αντίθετης άποψης</c:v>
                </c:pt>
                <c:pt idx="5">
                  <c:v>Απόρριψη ΕΠ αντίθεσης </c:v>
                </c:pt>
                <c:pt idx="6">
                  <c:v>Ανασκευή αντίθετης άποψης</c:v>
                </c:pt>
                <c:pt idx="7">
                  <c:v>Σύνθεση  νέας θέσης με περιορισμούς</c:v>
                </c:pt>
                <c:pt idx="8">
                  <c:v>Ιεραρχική δομή των εννοιών</c:v>
                </c:pt>
                <c:pt idx="9">
                  <c:v>Συνδέσεις μεταξύ των ιδεών</c:v>
                </c:pt>
                <c:pt idx="10">
                  <c:v>Σαφήνεια Πληροφοριών-Εννοιών</c:v>
                </c:pt>
              </c:strCache>
            </c:strRef>
          </c:cat>
          <c:val>
            <c:numRef>
              <c:f>'Pre test'!$G$2:$G$12</c:f>
              <c:numCache>
                <c:formatCode>General</c:formatCode>
                <c:ptCount val="11"/>
                <c:pt idx="0">
                  <c:v>6</c:v>
                </c:pt>
                <c:pt idx="1">
                  <c:v>3</c:v>
                </c:pt>
                <c:pt idx="2">
                  <c:v>12</c:v>
                </c:pt>
                <c:pt idx="3">
                  <c:v>17</c:v>
                </c:pt>
                <c:pt idx="4">
                  <c:v>16</c:v>
                </c:pt>
                <c:pt idx="5">
                  <c:v>11</c:v>
                </c:pt>
                <c:pt idx="6">
                  <c:v>12</c:v>
                </c:pt>
                <c:pt idx="7">
                  <c:v>13</c:v>
                </c:pt>
                <c:pt idx="8">
                  <c:v>1</c:v>
                </c:pt>
                <c:pt idx="9">
                  <c:v>5</c:v>
                </c:pt>
                <c:pt idx="10">
                  <c:v>5</c:v>
                </c:pt>
              </c:numCache>
            </c:numRef>
          </c:val>
        </c:ser>
        <c:shape val="cylinder"/>
        <c:axId val="71748224"/>
        <c:axId val="71754112"/>
        <c:axId val="0"/>
      </c:bar3DChart>
      <c:catAx>
        <c:axId val="71748224"/>
        <c:scaling>
          <c:orientation val="minMax"/>
        </c:scaling>
        <c:axPos val="b"/>
        <c:tickLblPos val="nextTo"/>
        <c:txPr>
          <a:bodyPr rot="-3360000"/>
          <a:lstStyle/>
          <a:p>
            <a:pPr>
              <a:defRPr/>
            </a:pPr>
            <a:endParaRPr lang="el-GR"/>
          </a:p>
        </c:txPr>
        <c:crossAx val="71754112"/>
        <c:crosses val="autoZero"/>
        <c:auto val="1"/>
        <c:lblAlgn val="ctr"/>
        <c:lblOffset val="100"/>
      </c:catAx>
      <c:valAx>
        <c:axId val="71754112"/>
        <c:scaling>
          <c:orientation val="minMax"/>
        </c:scaling>
        <c:axPos val="l"/>
        <c:majorGridlines>
          <c:spPr>
            <a:ln>
              <a:solidFill>
                <a:srgbClr val="C00000"/>
              </a:solidFill>
            </a:ln>
          </c:spPr>
        </c:majorGridlines>
        <c:numFmt formatCode="General" sourceLinked="1"/>
        <c:tickLblPos val="nextTo"/>
        <c:crossAx val="71748224"/>
        <c:crosses val="autoZero"/>
        <c:crossBetween val="between"/>
      </c:valAx>
    </c:plotArea>
    <c:legend>
      <c:legendPos val="r"/>
      <c:layout>
        <c:manualLayout>
          <c:xMode val="edge"/>
          <c:yMode val="edge"/>
          <c:x val="0.71375154004447339"/>
          <c:y val="1.174297627061057E-4"/>
          <c:w val="0.28471170630965187"/>
          <c:h val="0.99988257023729332"/>
        </c:manualLayout>
      </c:layout>
      <c:spPr>
        <a:noFill/>
        <a:ln>
          <a:solidFill>
            <a:schemeClr val="accent6">
              <a:lumMod val="75000"/>
            </a:schemeClr>
          </a:solidFill>
        </a:ln>
      </c:spPr>
      <c:txPr>
        <a:bodyPr/>
        <a:lstStyle/>
        <a:p>
          <a:pPr>
            <a:defRPr sz="1200"/>
          </a:pPr>
          <a:endParaRPr lang="el-GR"/>
        </a:p>
      </c:txPr>
    </c:legend>
    <c:plotVisOnly val="1"/>
  </c:chart>
  <c:spPr>
    <a:noFill/>
    <a:ln cap="rnd" cmpd="thickThin">
      <a:solidFill>
        <a:schemeClr val="accent6">
          <a:lumMod val="50000"/>
        </a:schemeClr>
      </a:solidFill>
    </a:ln>
    <a:scene3d>
      <a:camera prst="orthographicFront"/>
      <a:lightRig rig="threePt" dir="t"/>
    </a:scene3d>
    <a:sp3d>
      <a:bevelT prst="relaxedInset"/>
      <a:bevelB w="152400" h="50800" prst="softRound"/>
    </a:sp3d>
  </c:sp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a:pPr>
            <a:r>
              <a:rPr lang="el-GR" sz="1400" dirty="0"/>
              <a:t>Σύγκριση Αντιλογιών σε κατηγορίας</a:t>
            </a:r>
            <a:r>
              <a:rPr lang="el-GR" sz="1400" baseline="0" dirty="0"/>
              <a:t> </a:t>
            </a:r>
            <a:r>
              <a:rPr lang="el-GR" sz="1400" baseline="0" dirty="0" err="1"/>
              <a:t>συνεργατικότητας</a:t>
            </a:r>
            <a:endParaRPr lang="el-GR" sz="1400" dirty="0"/>
          </a:p>
        </c:rich>
      </c:tx>
    </c:title>
    <c:view3D>
      <c:rAngAx val="1"/>
    </c:view3D>
    <c:plotArea>
      <c:layout/>
      <c:bar3DChart>
        <c:barDir val="col"/>
        <c:grouping val="clustered"/>
        <c:ser>
          <c:idx val="0"/>
          <c:order val="0"/>
          <c:tx>
            <c:strRef>
              <c:f>Φύλλο1!$C$17</c:f>
              <c:strCache>
                <c:ptCount val="1"/>
                <c:pt idx="0">
                  <c:v>FaceBook</c:v>
                </c:pt>
              </c:strCache>
            </c:strRef>
          </c:tx>
          <c:cat>
            <c:strRef>
              <c:f>Φύλλο1!$B$18:$B$23</c:f>
              <c:strCache>
                <c:ptCount val="6"/>
                <c:pt idx="0">
                  <c:v>K1</c:v>
                </c:pt>
                <c:pt idx="1">
                  <c:v>K2</c:v>
                </c:pt>
                <c:pt idx="2">
                  <c:v>K3</c:v>
                </c:pt>
                <c:pt idx="3">
                  <c:v>K4</c:v>
                </c:pt>
                <c:pt idx="4">
                  <c:v>K5</c:v>
                </c:pt>
                <c:pt idx="5">
                  <c:v>K6</c:v>
                </c:pt>
              </c:strCache>
            </c:strRef>
          </c:cat>
          <c:val>
            <c:numRef>
              <c:f>Φύλλο1!$C$18:$C$23</c:f>
              <c:numCache>
                <c:formatCode>General</c:formatCode>
                <c:ptCount val="6"/>
                <c:pt idx="0">
                  <c:v>28</c:v>
                </c:pt>
                <c:pt idx="1">
                  <c:v>38</c:v>
                </c:pt>
                <c:pt idx="2">
                  <c:v>5</c:v>
                </c:pt>
                <c:pt idx="3">
                  <c:v>2</c:v>
                </c:pt>
                <c:pt idx="4">
                  <c:v>3</c:v>
                </c:pt>
                <c:pt idx="5">
                  <c:v>5</c:v>
                </c:pt>
              </c:numCache>
            </c:numRef>
          </c:val>
        </c:ser>
        <c:ser>
          <c:idx val="1"/>
          <c:order val="1"/>
          <c:tx>
            <c:strRef>
              <c:f>Φύλλο1!$D$17</c:f>
              <c:strCache>
                <c:ptCount val="1"/>
                <c:pt idx="0">
                  <c:v>Σημαία</c:v>
                </c:pt>
              </c:strCache>
            </c:strRef>
          </c:tx>
          <c:cat>
            <c:strRef>
              <c:f>Φύλλο1!$B$18:$B$23</c:f>
              <c:strCache>
                <c:ptCount val="6"/>
                <c:pt idx="0">
                  <c:v>K1</c:v>
                </c:pt>
                <c:pt idx="1">
                  <c:v>K2</c:v>
                </c:pt>
                <c:pt idx="2">
                  <c:v>K3</c:v>
                </c:pt>
                <c:pt idx="3">
                  <c:v>K4</c:v>
                </c:pt>
                <c:pt idx="4">
                  <c:v>K5</c:v>
                </c:pt>
                <c:pt idx="5">
                  <c:v>K6</c:v>
                </c:pt>
              </c:strCache>
            </c:strRef>
          </c:cat>
          <c:val>
            <c:numRef>
              <c:f>Φύλλο1!$D$18:$D$23</c:f>
              <c:numCache>
                <c:formatCode>General</c:formatCode>
                <c:ptCount val="6"/>
                <c:pt idx="0">
                  <c:v>76</c:v>
                </c:pt>
                <c:pt idx="1">
                  <c:v>108</c:v>
                </c:pt>
                <c:pt idx="2">
                  <c:v>8</c:v>
                </c:pt>
                <c:pt idx="3">
                  <c:v>9</c:v>
                </c:pt>
                <c:pt idx="4">
                  <c:v>14</c:v>
                </c:pt>
                <c:pt idx="5">
                  <c:v>19</c:v>
                </c:pt>
              </c:numCache>
            </c:numRef>
          </c:val>
        </c:ser>
        <c:shape val="cylinder"/>
        <c:axId val="72095232"/>
        <c:axId val="72096768"/>
        <c:axId val="0"/>
      </c:bar3DChart>
      <c:catAx>
        <c:axId val="72095232"/>
        <c:scaling>
          <c:orientation val="minMax"/>
        </c:scaling>
        <c:axPos val="b"/>
        <c:tickLblPos val="nextTo"/>
        <c:txPr>
          <a:bodyPr/>
          <a:lstStyle/>
          <a:p>
            <a:pPr>
              <a:defRPr sz="1400"/>
            </a:pPr>
            <a:endParaRPr lang="el-GR"/>
          </a:p>
        </c:txPr>
        <c:crossAx val="72096768"/>
        <c:crosses val="autoZero"/>
        <c:auto val="1"/>
        <c:lblAlgn val="ctr"/>
        <c:lblOffset val="100"/>
      </c:catAx>
      <c:valAx>
        <c:axId val="72096768"/>
        <c:scaling>
          <c:orientation val="minMax"/>
        </c:scaling>
        <c:axPos val="l"/>
        <c:majorGridlines/>
        <c:numFmt formatCode="General" sourceLinked="1"/>
        <c:tickLblPos val="nextTo"/>
        <c:crossAx val="72095232"/>
        <c:crosses val="autoZero"/>
        <c:crossBetween val="between"/>
      </c:valAx>
    </c:plotArea>
    <c:legend>
      <c:legendPos val="r"/>
      <c:layout>
        <c:manualLayout>
          <c:xMode val="edge"/>
          <c:yMode val="edge"/>
          <c:x val="0.39273733471995248"/>
          <c:y val="0.67259078344210965"/>
          <c:w val="0.5506588916951427"/>
          <c:h val="0.10148249112951208"/>
        </c:manualLayout>
      </c:layout>
      <c:txPr>
        <a:bodyPr/>
        <a:lstStyle/>
        <a:p>
          <a:pPr>
            <a:defRPr sz="1400"/>
          </a:pPr>
          <a:endParaRPr lang="el-GR"/>
        </a:p>
      </c:txPr>
    </c:legend>
    <c:plotVisOnly val="1"/>
  </c:chart>
  <c:spPr>
    <a:solidFill>
      <a:schemeClr val="accent6">
        <a:lumMod val="40000"/>
        <a:lumOff val="60000"/>
      </a:schemeClr>
    </a:solidFill>
    <a:ln w="28575">
      <a:solidFill>
        <a:schemeClr val="tx2"/>
      </a:solidFill>
    </a:ln>
    <a:scene3d>
      <a:camera prst="orthographicFront"/>
      <a:lightRig rig="threePt" dir="t"/>
    </a:scene3d>
    <a:sp3d>
      <a:bevelT/>
    </a:sp3d>
  </c:sp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a:pPr>
            <a:r>
              <a:rPr lang="el-GR" sz="1400">
                <a:solidFill>
                  <a:schemeClr val="tx2"/>
                </a:solidFill>
                <a:latin typeface="+mj-lt"/>
              </a:rPr>
              <a:t>Κατηγορίες μη συνεργατικής συζήτησης</a:t>
            </a:r>
          </a:p>
        </c:rich>
      </c:tx>
      <c:layout>
        <c:manualLayout>
          <c:xMode val="edge"/>
          <c:yMode val="edge"/>
          <c:x val="0.15060356892008217"/>
          <c:y val="0"/>
        </c:manualLayout>
      </c:layout>
      <c:overlay val="1"/>
    </c:title>
    <c:view3D>
      <c:rAngAx val="1"/>
    </c:view3D>
    <c:floor>
      <c:spPr>
        <a:blipFill>
          <a:blip xmlns:r="http://schemas.openxmlformats.org/officeDocument/2006/relationships" r:embed="rId1"/>
          <a:tile tx="0" ty="0" sx="100000" sy="100000" flip="none" algn="tl"/>
        </a:blipFill>
      </c:spPr>
    </c:floor>
    <c:sideWall>
      <c:spPr>
        <a:blipFill>
          <a:blip xmlns:r="http://schemas.openxmlformats.org/officeDocument/2006/relationships" r:embed="rId2"/>
          <a:tile tx="0" ty="0" sx="100000" sy="100000" flip="none" algn="tl"/>
        </a:blipFill>
      </c:spPr>
    </c:sideWall>
    <c:backWall>
      <c:spPr>
        <a:blipFill>
          <a:blip xmlns:r="http://schemas.openxmlformats.org/officeDocument/2006/relationships" r:embed="rId2"/>
          <a:tile tx="0" ty="0" sx="100000" sy="100000" flip="none" algn="tl"/>
        </a:blipFill>
      </c:spPr>
    </c:backWall>
    <c:plotArea>
      <c:layout/>
      <c:bar3DChart>
        <c:barDir val="col"/>
        <c:grouping val="clustered"/>
        <c:ser>
          <c:idx val="0"/>
          <c:order val="0"/>
          <c:tx>
            <c:strRef>
              <c:f>'[Κατηγορίες μη συνεργατικής συζήτησης.xlsx]Φύλλο1'!$B$3</c:f>
              <c:strCache>
                <c:ptCount val="1"/>
                <c:pt idx="0">
                  <c:v>Face Book</c:v>
                </c:pt>
              </c:strCache>
            </c:strRef>
          </c:tx>
          <c:dLbls>
            <c:txPr>
              <a:bodyPr/>
              <a:lstStyle/>
              <a:p>
                <a:pPr>
                  <a:defRPr sz="1400"/>
                </a:pPr>
                <a:endParaRPr lang="el-GR"/>
              </a:p>
            </c:txPr>
            <c:showVal val="1"/>
          </c:dLbls>
          <c:cat>
            <c:strRef>
              <c:f>'[Κατηγορίες μη συνεργατικής συζήτησης.xlsx]Φύλλο1'!$A$4:$A$6</c:f>
              <c:strCache>
                <c:ptCount val="3"/>
                <c:pt idx="0">
                  <c:v>Κ7</c:v>
                </c:pt>
                <c:pt idx="1">
                  <c:v>Κ8</c:v>
                </c:pt>
                <c:pt idx="2">
                  <c:v>Κ9</c:v>
                </c:pt>
              </c:strCache>
            </c:strRef>
          </c:cat>
          <c:val>
            <c:numRef>
              <c:f>'[Κατηγορίες μη συνεργατικής συζήτησης.xlsx]Φύλλο1'!$B$4:$B$6</c:f>
              <c:numCache>
                <c:formatCode>General</c:formatCode>
                <c:ptCount val="3"/>
                <c:pt idx="0">
                  <c:v>6</c:v>
                </c:pt>
                <c:pt idx="1">
                  <c:v>5</c:v>
                </c:pt>
                <c:pt idx="2">
                  <c:v>8</c:v>
                </c:pt>
              </c:numCache>
            </c:numRef>
          </c:val>
        </c:ser>
        <c:ser>
          <c:idx val="1"/>
          <c:order val="1"/>
          <c:tx>
            <c:strRef>
              <c:f>'[Κατηγορίες μη συνεργατικής συζήτησης.xlsx]Φύλλο1'!$C$3</c:f>
              <c:strCache>
                <c:ptCount val="1"/>
                <c:pt idx="0">
                  <c:v>Σημαία</c:v>
                </c:pt>
              </c:strCache>
            </c:strRef>
          </c:tx>
          <c:dLbls>
            <c:txPr>
              <a:bodyPr/>
              <a:lstStyle/>
              <a:p>
                <a:pPr>
                  <a:defRPr sz="1400"/>
                </a:pPr>
                <a:endParaRPr lang="el-GR"/>
              </a:p>
            </c:txPr>
            <c:showVal val="1"/>
          </c:dLbls>
          <c:cat>
            <c:strRef>
              <c:f>'[Κατηγορίες μη συνεργατικής συζήτησης.xlsx]Φύλλο1'!$A$4:$A$6</c:f>
              <c:strCache>
                <c:ptCount val="3"/>
                <c:pt idx="0">
                  <c:v>Κ7</c:v>
                </c:pt>
                <c:pt idx="1">
                  <c:v>Κ8</c:v>
                </c:pt>
                <c:pt idx="2">
                  <c:v>Κ9</c:v>
                </c:pt>
              </c:strCache>
            </c:strRef>
          </c:cat>
          <c:val>
            <c:numRef>
              <c:f>'[Κατηγορίες μη συνεργατικής συζήτησης.xlsx]Φύλλο1'!$C$4:$C$6</c:f>
              <c:numCache>
                <c:formatCode>General</c:formatCode>
                <c:ptCount val="3"/>
                <c:pt idx="0">
                  <c:v>2.6</c:v>
                </c:pt>
                <c:pt idx="1">
                  <c:v>5.4</c:v>
                </c:pt>
                <c:pt idx="2">
                  <c:v>1.2</c:v>
                </c:pt>
              </c:numCache>
            </c:numRef>
          </c:val>
        </c:ser>
        <c:dLbls>
          <c:showVal val="1"/>
        </c:dLbls>
        <c:shape val="cylinder"/>
        <c:axId val="72046080"/>
        <c:axId val="72047616"/>
        <c:axId val="0"/>
      </c:bar3DChart>
      <c:catAx>
        <c:axId val="72046080"/>
        <c:scaling>
          <c:orientation val="minMax"/>
        </c:scaling>
        <c:axPos val="b"/>
        <c:tickLblPos val="nextTo"/>
        <c:txPr>
          <a:bodyPr/>
          <a:lstStyle/>
          <a:p>
            <a:pPr>
              <a:defRPr sz="1400"/>
            </a:pPr>
            <a:endParaRPr lang="el-GR"/>
          </a:p>
        </c:txPr>
        <c:crossAx val="72047616"/>
        <c:crosses val="autoZero"/>
        <c:auto val="1"/>
        <c:lblAlgn val="ctr"/>
        <c:lblOffset val="100"/>
      </c:catAx>
      <c:valAx>
        <c:axId val="72047616"/>
        <c:scaling>
          <c:orientation val="minMax"/>
        </c:scaling>
        <c:axPos val="l"/>
        <c:majorGridlines/>
        <c:numFmt formatCode="General" sourceLinked="1"/>
        <c:tickLblPos val="nextTo"/>
        <c:crossAx val="72046080"/>
        <c:crosses val="autoZero"/>
        <c:crossBetween val="between"/>
      </c:valAx>
    </c:plotArea>
    <c:legend>
      <c:legendPos val="r"/>
      <c:layout>
        <c:manualLayout>
          <c:xMode val="edge"/>
          <c:yMode val="edge"/>
          <c:x val="0.62465774412162089"/>
          <c:y val="0.49361417913732902"/>
          <c:w val="0.37249758987352682"/>
          <c:h val="0.15253598656753051"/>
        </c:manualLayout>
      </c:layout>
      <c:txPr>
        <a:bodyPr/>
        <a:lstStyle/>
        <a:p>
          <a:pPr>
            <a:defRPr sz="1200"/>
          </a:pPr>
          <a:endParaRPr lang="el-GR"/>
        </a:p>
      </c:txPr>
    </c:legend>
    <c:plotVisOnly val="1"/>
  </c:chart>
  <c:spPr>
    <a:solidFill>
      <a:schemeClr val="tx2">
        <a:lumMod val="20000"/>
        <a:lumOff val="80000"/>
      </a:schemeClr>
    </a:solidFill>
    <a:effectLst>
      <a:innerShdw blurRad="114300">
        <a:prstClr val="black"/>
      </a:innerShdw>
    </a:effectLst>
    <a:scene3d>
      <a:camera prst="orthographicFront"/>
      <a:lightRig rig="threePt" dir="t"/>
    </a:scene3d>
    <a:sp3d/>
  </c:spPr>
  <c:externalData r:id="rId3"/>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a:pPr>
            <a:r>
              <a:rPr lang="el-GR"/>
              <a:t>Σύγκριση Σχολίων-Διορθώσεων</a:t>
            </a:r>
          </a:p>
        </c:rich>
      </c:tx>
    </c:title>
    <c:view3D>
      <c:rAngAx val="1"/>
    </c:view3D>
    <c:plotArea>
      <c:layout>
        <c:manualLayout>
          <c:layoutTarget val="inner"/>
          <c:xMode val="edge"/>
          <c:yMode val="edge"/>
          <c:x val="5.0747666958296987E-2"/>
          <c:y val="8.7204645729538663E-2"/>
          <c:w val="0.91261725964810037"/>
          <c:h val="0.50574010437115813"/>
        </c:manualLayout>
      </c:layout>
      <c:bar3DChart>
        <c:barDir val="col"/>
        <c:grouping val="clustered"/>
        <c:ser>
          <c:idx val="0"/>
          <c:order val="0"/>
          <c:tx>
            <c:strRef>
              <c:f>Φύλλο2!$AB$2</c:f>
              <c:strCache>
                <c:ptCount val="1"/>
                <c:pt idx="0">
                  <c:v>Σχόλια</c:v>
                </c:pt>
              </c:strCache>
            </c:strRef>
          </c:tx>
          <c:cat>
            <c:strRef>
              <c:f>Φύλλο2!$AA$3:$AA$23</c:f>
              <c:strCache>
                <c:ptCount val="21"/>
                <c:pt idx="0">
                  <c:v>ΘΕΤΙΚΑ ΣΧΟΛΙΑ</c:v>
                </c:pt>
                <c:pt idx="1">
                  <c:v>ΕΚΦΡΑΣΤΙΚΑ-ΣΥΝΤΑΚΤΙΚΑ</c:v>
                </c:pt>
                <c:pt idx="2">
                  <c:v>ΓΡΑΜΜΑΤΙΚΑ-ΟΡΘΟΓΡΑΦΙΚΑ</c:v>
                </c:pt>
                <c:pt idx="3">
                  <c:v>ΝΟΗΜΑΤΙΚΑ</c:v>
                </c:pt>
                <c:pt idx="4">
                  <c:v>ΞΕΚΑΘΑΡΙΣΕ ΘΕΣΗ</c:v>
                </c:pt>
                <c:pt idx="5">
                  <c:v>ΕΠΕΞΗΓΗΣΕΙΣ</c:v>
                </c:pt>
                <c:pt idx="6">
                  <c:v>ΑΚΡΙΒΕΙΑ ΛΟΓΟΥ</c:v>
                </c:pt>
                <c:pt idx="7">
                  <c:v>ΑΝΤΙΦΑΣΕΙΣ</c:v>
                </c:pt>
                <c:pt idx="8">
                  <c:v>ΣΑΦΗΝΕΙΑ</c:v>
                </c:pt>
                <c:pt idx="9">
                  <c:v>ΓΕΝΙΚΑ ΩΣ ΠΡΟΣ ΤΟ ΠΕΡΙΕΧΟΜΕΝΟ</c:v>
                </c:pt>
                <c:pt idx="10">
                  <c:v>ΕΠΑΡΚΕΙΑ ΠΕΡΙΕΧΟΜΕΝΟΥ</c:v>
                </c:pt>
                <c:pt idx="11">
                  <c:v>ΚΑΛΥΨΗ ΘΕΜΑΤΟΣ</c:v>
                </c:pt>
                <c:pt idx="12">
                  <c:v>ΔΟΜΗ: ΕΙΣΑΓΩΓΗ-ΕΠΙΛΟΓΟΣ</c:v>
                </c:pt>
                <c:pt idx="13">
                  <c:v>ΠΑΡΑΓΡΑΦΟΥΣ</c:v>
                </c:pt>
                <c:pt idx="14">
                  <c:v>ΕΛΛΕΙΨΕΙΣ ΕΠΙΧΕΙΡΗΜΑΤΩΝ</c:v>
                </c:pt>
                <c:pt idx="15">
                  <c:v>ΛΟΓΙΚΗ ΕΠΙΧΕΙΡΗΜΑΤΩΝ</c:v>
                </c:pt>
                <c:pt idx="16">
                  <c:v>ΠΑΡΑΔΕΙΓΜΑΤΑ</c:v>
                </c:pt>
                <c:pt idx="17">
                  <c:v>ΑΝΕΠΑΡΚΗΣ ΔΙΑΤΥΠΩΣΗ ΑΡΝΗΤΙΚΩΝ ΕΠΙΧΕΙΡΗΜΑΤΩΝ</c:v>
                </c:pt>
                <c:pt idx="18">
                  <c:v>ΣΕ ΠΟΙΟΥΣ ΑΠΕΥΘΥΝΕΤΑΙ</c:v>
                </c:pt>
                <c:pt idx="19">
                  <c:v>ΕΠΙΤΕΛΕΙ ΤΟ ΣΚΟΠΟ ΤΟΥ</c:v>
                </c:pt>
                <c:pt idx="20">
                  <c:v>ΠΕΙΣΤΙΚΟΤΗΤΑ</c:v>
                </c:pt>
              </c:strCache>
            </c:strRef>
          </c:cat>
          <c:val>
            <c:numRef>
              <c:f>Φύλλο2!$AB$3:$AB$23</c:f>
              <c:numCache>
                <c:formatCode>General</c:formatCode>
                <c:ptCount val="21"/>
                <c:pt idx="0">
                  <c:v>19</c:v>
                </c:pt>
                <c:pt idx="1">
                  <c:v>21</c:v>
                </c:pt>
                <c:pt idx="2">
                  <c:v>22</c:v>
                </c:pt>
                <c:pt idx="3">
                  <c:v>15</c:v>
                </c:pt>
                <c:pt idx="4">
                  <c:v>6</c:v>
                </c:pt>
                <c:pt idx="5">
                  <c:v>11</c:v>
                </c:pt>
                <c:pt idx="6">
                  <c:v>14</c:v>
                </c:pt>
                <c:pt idx="7">
                  <c:v>5</c:v>
                </c:pt>
                <c:pt idx="8">
                  <c:v>13</c:v>
                </c:pt>
                <c:pt idx="9">
                  <c:v>11</c:v>
                </c:pt>
                <c:pt idx="10">
                  <c:v>13</c:v>
                </c:pt>
                <c:pt idx="11">
                  <c:v>13</c:v>
                </c:pt>
                <c:pt idx="12">
                  <c:v>24</c:v>
                </c:pt>
                <c:pt idx="13">
                  <c:v>11</c:v>
                </c:pt>
                <c:pt idx="14">
                  <c:v>15</c:v>
                </c:pt>
                <c:pt idx="15">
                  <c:v>18</c:v>
                </c:pt>
                <c:pt idx="16">
                  <c:v>6</c:v>
                </c:pt>
                <c:pt idx="17">
                  <c:v>7</c:v>
                </c:pt>
                <c:pt idx="18">
                  <c:v>9</c:v>
                </c:pt>
                <c:pt idx="19">
                  <c:v>5</c:v>
                </c:pt>
                <c:pt idx="20">
                  <c:v>14</c:v>
                </c:pt>
              </c:numCache>
            </c:numRef>
          </c:val>
        </c:ser>
        <c:ser>
          <c:idx val="1"/>
          <c:order val="1"/>
          <c:tx>
            <c:strRef>
              <c:f>Φύλλο2!$AC$2</c:f>
              <c:strCache>
                <c:ptCount val="1"/>
                <c:pt idx="0">
                  <c:v>Διορθώσεις</c:v>
                </c:pt>
              </c:strCache>
            </c:strRef>
          </c:tx>
          <c:cat>
            <c:strRef>
              <c:f>Φύλλο2!$AA$3:$AA$23</c:f>
              <c:strCache>
                <c:ptCount val="21"/>
                <c:pt idx="0">
                  <c:v>ΘΕΤΙΚΑ ΣΧΟΛΙΑ</c:v>
                </c:pt>
                <c:pt idx="1">
                  <c:v>ΕΚΦΡΑΣΤΙΚΑ-ΣΥΝΤΑΚΤΙΚΑ</c:v>
                </c:pt>
                <c:pt idx="2">
                  <c:v>ΓΡΑΜΜΑΤΙΚΑ-ΟΡΘΟΓΡΑΦΙΚΑ</c:v>
                </c:pt>
                <c:pt idx="3">
                  <c:v>ΝΟΗΜΑΤΙΚΑ</c:v>
                </c:pt>
                <c:pt idx="4">
                  <c:v>ΞΕΚΑΘΑΡΙΣΕ ΘΕΣΗ</c:v>
                </c:pt>
                <c:pt idx="5">
                  <c:v>ΕΠΕΞΗΓΗΣΕΙΣ</c:v>
                </c:pt>
                <c:pt idx="6">
                  <c:v>ΑΚΡΙΒΕΙΑ ΛΟΓΟΥ</c:v>
                </c:pt>
                <c:pt idx="7">
                  <c:v>ΑΝΤΙΦΑΣΕΙΣ</c:v>
                </c:pt>
                <c:pt idx="8">
                  <c:v>ΣΑΦΗΝΕΙΑ</c:v>
                </c:pt>
                <c:pt idx="9">
                  <c:v>ΓΕΝΙΚΑ ΩΣ ΠΡΟΣ ΤΟ ΠΕΡΙΕΧΟΜΕΝΟ</c:v>
                </c:pt>
                <c:pt idx="10">
                  <c:v>ΕΠΑΡΚΕΙΑ ΠΕΡΙΕΧΟΜΕΝΟΥ</c:v>
                </c:pt>
                <c:pt idx="11">
                  <c:v>ΚΑΛΥΨΗ ΘΕΜΑΤΟΣ</c:v>
                </c:pt>
                <c:pt idx="12">
                  <c:v>ΔΟΜΗ: ΕΙΣΑΓΩΓΗ-ΕΠΙΛΟΓΟΣ</c:v>
                </c:pt>
                <c:pt idx="13">
                  <c:v>ΠΑΡΑΓΡΑΦΟΥΣ</c:v>
                </c:pt>
                <c:pt idx="14">
                  <c:v>ΕΛΛΕΙΨΕΙΣ ΕΠΙΧΕΙΡΗΜΑΤΩΝ</c:v>
                </c:pt>
                <c:pt idx="15">
                  <c:v>ΛΟΓΙΚΗ ΕΠΙΧΕΙΡΗΜΑΤΩΝ</c:v>
                </c:pt>
                <c:pt idx="16">
                  <c:v>ΠΑΡΑΔΕΙΓΜΑΤΑ</c:v>
                </c:pt>
                <c:pt idx="17">
                  <c:v>ΑΝΕΠΑΡΚΗΣ ΔΙΑΤΥΠΩΣΗ ΑΡΝΗΤΙΚΩΝ ΕΠΙΧΕΙΡΗΜΑΤΩΝ</c:v>
                </c:pt>
                <c:pt idx="18">
                  <c:v>ΣΕ ΠΟΙΟΥΣ ΑΠΕΥΘΥΝΕΤΑΙ</c:v>
                </c:pt>
                <c:pt idx="19">
                  <c:v>ΕΠΙΤΕΛΕΙ ΤΟ ΣΚΟΠΟ ΤΟΥ</c:v>
                </c:pt>
                <c:pt idx="20">
                  <c:v>ΠΕΙΣΤΙΚΟΤΗΤΑ</c:v>
                </c:pt>
              </c:strCache>
            </c:strRef>
          </c:cat>
          <c:val>
            <c:numRef>
              <c:f>Φύλλο2!$AC$3:$AC$23</c:f>
              <c:numCache>
                <c:formatCode>General</c:formatCode>
                <c:ptCount val="21"/>
                <c:pt idx="1">
                  <c:v>8</c:v>
                </c:pt>
                <c:pt idx="2">
                  <c:v>17</c:v>
                </c:pt>
                <c:pt idx="3">
                  <c:v>6</c:v>
                </c:pt>
                <c:pt idx="4">
                  <c:v>2</c:v>
                </c:pt>
                <c:pt idx="5">
                  <c:v>4</c:v>
                </c:pt>
                <c:pt idx="6">
                  <c:v>5</c:v>
                </c:pt>
                <c:pt idx="7">
                  <c:v>1</c:v>
                </c:pt>
                <c:pt idx="8">
                  <c:v>7</c:v>
                </c:pt>
                <c:pt idx="9">
                  <c:v>2</c:v>
                </c:pt>
                <c:pt idx="10">
                  <c:v>2</c:v>
                </c:pt>
                <c:pt idx="11">
                  <c:v>3</c:v>
                </c:pt>
                <c:pt idx="12">
                  <c:v>11</c:v>
                </c:pt>
                <c:pt idx="13">
                  <c:v>9</c:v>
                </c:pt>
                <c:pt idx="14">
                  <c:v>6</c:v>
                </c:pt>
                <c:pt idx="15">
                  <c:v>5</c:v>
                </c:pt>
                <c:pt idx="16">
                  <c:v>3</c:v>
                </c:pt>
                <c:pt idx="17">
                  <c:v>2</c:v>
                </c:pt>
                <c:pt idx="18">
                  <c:v>0</c:v>
                </c:pt>
                <c:pt idx="19">
                  <c:v>0</c:v>
                </c:pt>
                <c:pt idx="20">
                  <c:v>0</c:v>
                </c:pt>
              </c:numCache>
            </c:numRef>
          </c:val>
        </c:ser>
        <c:shape val="box"/>
        <c:axId val="69731072"/>
        <c:axId val="69732608"/>
        <c:axId val="0"/>
      </c:bar3DChart>
      <c:catAx>
        <c:axId val="69731072"/>
        <c:scaling>
          <c:orientation val="minMax"/>
        </c:scaling>
        <c:axPos val="b"/>
        <c:tickLblPos val="nextTo"/>
        <c:txPr>
          <a:bodyPr/>
          <a:lstStyle/>
          <a:p>
            <a:pPr>
              <a:defRPr sz="800"/>
            </a:pPr>
            <a:endParaRPr lang="el-GR"/>
          </a:p>
        </c:txPr>
        <c:crossAx val="69732608"/>
        <c:crosses val="autoZero"/>
        <c:auto val="1"/>
        <c:lblAlgn val="ctr"/>
        <c:lblOffset val="100"/>
      </c:catAx>
      <c:valAx>
        <c:axId val="69732608"/>
        <c:scaling>
          <c:orientation val="minMax"/>
        </c:scaling>
        <c:axPos val="l"/>
        <c:majorGridlines/>
        <c:numFmt formatCode="General" sourceLinked="1"/>
        <c:tickLblPos val="nextTo"/>
        <c:crossAx val="69731072"/>
        <c:crosses val="autoZero"/>
        <c:crossBetween val="between"/>
      </c:valAx>
    </c:plotArea>
    <c:legend>
      <c:legendPos val="r"/>
      <c:layout>
        <c:manualLayout>
          <c:xMode val="edge"/>
          <c:yMode val="edge"/>
          <c:x val="0.70266325448335665"/>
          <c:y val="0.81582358757901163"/>
          <c:w val="0.14286409325769694"/>
          <c:h val="0.13374016834794003"/>
        </c:manualLayout>
      </c:layout>
      <c:txPr>
        <a:bodyPr/>
        <a:lstStyle/>
        <a:p>
          <a:pPr>
            <a:defRPr sz="1400"/>
          </a:pPr>
          <a:endParaRPr lang="el-GR"/>
        </a:p>
      </c:txPr>
    </c:legend>
    <c:plotVisOnly val="1"/>
  </c:chart>
  <c:spPr>
    <a:solidFill>
      <a:schemeClr val="accent1">
        <a:lumMod val="20000"/>
        <a:lumOff val="80000"/>
      </a:schemeClr>
    </a:solidFill>
    <a:ln w="28575">
      <a:solidFill>
        <a:schemeClr val="accent2">
          <a:lumMod val="75000"/>
        </a:schemeClr>
      </a:solidFill>
    </a:ln>
    <a:effectLst>
      <a:outerShdw blurRad="76200" dir="18900000" sy="23000" kx="-1200000" algn="bl" rotWithShape="0">
        <a:prstClr val="black">
          <a:alpha val="20000"/>
        </a:prstClr>
      </a:outerShdw>
    </a:effectLst>
    <a:scene3d>
      <a:camera prst="orthographicFront"/>
      <a:lightRig rig="threePt" dir="t"/>
    </a:scene3d>
    <a:sp3d>
      <a:bevelT/>
    </a:sp3d>
  </c:sp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2000"/>
            </a:pPr>
            <a:r>
              <a:rPr lang="el-GR" sz="2000" dirty="0">
                <a:solidFill>
                  <a:schemeClr val="tx2">
                    <a:lumMod val="50000"/>
                  </a:schemeClr>
                </a:solidFill>
              </a:rPr>
              <a:t>Ανταπόκριση στα</a:t>
            </a:r>
            <a:r>
              <a:rPr lang="el-GR" sz="2000" baseline="0" dirty="0">
                <a:solidFill>
                  <a:schemeClr val="tx2">
                    <a:lumMod val="50000"/>
                  </a:schemeClr>
                </a:solidFill>
              </a:rPr>
              <a:t> σχόλια</a:t>
            </a:r>
            <a:endParaRPr lang="el-GR" sz="2000" dirty="0">
              <a:solidFill>
                <a:schemeClr val="tx2">
                  <a:lumMod val="50000"/>
                </a:schemeClr>
              </a:solidFill>
            </a:endParaRPr>
          </a:p>
        </c:rich>
      </c:tx>
    </c:title>
    <c:view3D>
      <c:rotX val="30"/>
      <c:rAngAx val="1"/>
    </c:view3D>
    <c:plotArea>
      <c:layout>
        <c:manualLayout>
          <c:layoutTarget val="inner"/>
          <c:xMode val="edge"/>
          <c:yMode val="edge"/>
          <c:x val="1.6203703703703703E-2"/>
          <c:y val="0.15128405033586173"/>
          <c:w val="0.95370370370370372"/>
          <c:h val="0.76678130918536891"/>
        </c:manualLayout>
      </c:layout>
      <c:pie3DChart>
        <c:varyColors val="1"/>
        <c:ser>
          <c:idx val="0"/>
          <c:order val="0"/>
          <c:explosion val="25"/>
          <c:dLbls>
            <c:dLbl>
              <c:idx val="0"/>
              <c:layout>
                <c:manualLayout>
                  <c:x val="-6.9947749586857205E-2"/>
                  <c:y val="8.8036070997487698E-2"/>
                </c:manualLayout>
              </c:layout>
              <c:spPr/>
              <c:txPr>
                <a:bodyPr/>
                <a:lstStyle/>
                <a:p>
                  <a:pPr>
                    <a:defRPr sz="2000"/>
                  </a:pPr>
                  <a:endParaRPr lang="el-GR"/>
                </a:p>
              </c:txPr>
              <c:showPercent val="1"/>
            </c:dLbl>
            <c:dLbl>
              <c:idx val="1"/>
              <c:layout>
                <c:manualLayout>
                  <c:x val="-8.0076735199766727E-2"/>
                  <c:y val="1.6442246655573631E-2"/>
                </c:manualLayout>
              </c:layout>
              <c:spPr/>
              <c:txPr>
                <a:bodyPr/>
                <a:lstStyle/>
                <a:p>
                  <a:pPr>
                    <a:defRPr sz="2000"/>
                  </a:pPr>
                  <a:endParaRPr lang="el-GR"/>
                </a:p>
              </c:txPr>
              <c:showPercent val="1"/>
            </c:dLbl>
            <c:dLbl>
              <c:idx val="2"/>
              <c:spPr/>
              <c:txPr>
                <a:bodyPr/>
                <a:lstStyle/>
                <a:p>
                  <a:pPr>
                    <a:defRPr sz="2000"/>
                  </a:pPr>
                  <a:endParaRPr lang="el-GR"/>
                </a:p>
              </c:txPr>
            </c:dLbl>
            <c:dLbl>
              <c:idx val="3"/>
              <c:layout>
                <c:manualLayout>
                  <c:x val="9.2585787887625129E-2"/>
                  <c:y val="3.0226053549266756E-2"/>
                </c:manualLayout>
              </c:layout>
              <c:spPr/>
              <c:txPr>
                <a:bodyPr/>
                <a:lstStyle/>
                <a:p>
                  <a:pPr>
                    <a:defRPr sz="2000"/>
                  </a:pPr>
                  <a:endParaRPr lang="el-GR"/>
                </a:p>
              </c:txPr>
              <c:showPercent val="1"/>
            </c:dLbl>
            <c:txPr>
              <a:bodyPr/>
              <a:lstStyle/>
              <a:p>
                <a:pPr>
                  <a:defRPr sz="1800"/>
                </a:pPr>
                <a:endParaRPr lang="el-GR"/>
              </a:p>
            </c:txPr>
            <c:showPercent val="1"/>
            <c:showLeaderLines val="1"/>
          </c:dLbls>
          <c:cat>
            <c:strRef>
              <c:f>Φύλλο2!$D$3:$D$6</c:f>
              <c:strCache>
                <c:ptCount val="4"/>
                <c:pt idx="0">
                  <c:v>Σχόλια που δεν απαιτούν απάντηση </c:v>
                </c:pt>
                <c:pt idx="1">
                  <c:v>Θετικά Σχόλια</c:v>
                </c:pt>
                <c:pt idx="2">
                  <c:v>Δεν Απαντήθηκαν</c:v>
                </c:pt>
                <c:pt idx="3">
                  <c:v>Έγιναν διορθώσεις</c:v>
                </c:pt>
              </c:strCache>
            </c:strRef>
          </c:cat>
          <c:val>
            <c:numRef>
              <c:f>Φύλλο2!$E$3:$E$6</c:f>
              <c:numCache>
                <c:formatCode>General</c:formatCode>
                <c:ptCount val="4"/>
                <c:pt idx="0">
                  <c:v>46</c:v>
                </c:pt>
                <c:pt idx="1">
                  <c:v>19</c:v>
                </c:pt>
                <c:pt idx="2">
                  <c:v>114</c:v>
                </c:pt>
                <c:pt idx="3">
                  <c:v>93</c:v>
                </c:pt>
              </c:numCache>
            </c:numRef>
          </c:val>
        </c:ser>
        <c:ser>
          <c:idx val="1"/>
          <c:order val="1"/>
          <c:explosion val="25"/>
          <c:dLbls>
            <c:showPercent val="1"/>
            <c:showLeaderLines val="1"/>
          </c:dLbls>
          <c:cat>
            <c:strRef>
              <c:f>Φύλλο2!$D$3:$D$6</c:f>
              <c:strCache>
                <c:ptCount val="4"/>
                <c:pt idx="0">
                  <c:v>Σχόλια που δεν απαιτούν απάντηση </c:v>
                </c:pt>
                <c:pt idx="1">
                  <c:v>Θετικά Σχόλια</c:v>
                </c:pt>
                <c:pt idx="2">
                  <c:v>Δεν Απαντήθηκαν</c:v>
                </c:pt>
                <c:pt idx="3">
                  <c:v>Έγιναν διορθώσεις</c:v>
                </c:pt>
              </c:strCache>
            </c:strRef>
          </c:cat>
          <c:val>
            <c:numRef>
              <c:f>Φύλλο2!$F$3:$F$6</c:f>
              <c:numCache>
                <c:formatCode>0.00%</c:formatCode>
                <c:ptCount val="4"/>
                <c:pt idx="0">
                  <c:v>0.16900000000000043</c:v>
                </c:pt>
                <c:pt idx="1">
                  <c:v>7.0000000000000034E-2</c:v>
                </c:pt>
                <c:pt idx="2" formatCode="0%">
                  <c:v>0.43000000000000038</c:v>
                </c:pt>
                <c:pt idx="3">
                  <c:v>0.33100000000001839</c:v>
                </c:pt>
              </c:numCache>
            </c:numRef>
          </c:val>
        </c:ser>
        <c:dLbls>
          <c:showPercent val="1"/>
        </c:dLbls>
      </c:pie3DChart>
    </c:plotArea>
    <c:legend>
      <c:legendPos val="t"/>
      <c:layout>
        <c:manualLayout>
          <c:xMode val="edge"/>
          <c:yMode val="edge"/>
          <c:x val="4.3827160493827157E-2"/>
          <c:y val="0.91052189725530663"/>
          <c:w val="0.9"/>
          <c:h val="6.1381652880954762E-2"/>
        </c:manualLayout>
      </c:layout>
      <c:txPr>
        <a:bodyPr/>
        <a:lstStyle/>
        <a:p>
          <a:pPr>
            <a:defRPr sz="1400"/>
          </a:pPr>
          <a:endParaRPr lang="el-GR"/>
        </a:p>
      </c:txPr>
    </c:legend>
    <c:plotVisOnly val="1"/>
  </c:chart>
  <c:spPr>
    <a:solidFill>
      <a:schemeClr val="accent5">
        <a:lumMod val="20000"/>
        <a:lumOff val="80000"/>
      </a:schemeClr>
    </a:solidFill>
    <a:ln w="28575">
      <a:solidFill>
        <a:schemeClr val="tx2"/>
      </a:solidFill>
    </a:ln>
    <a:effectLst>
      <a:glow rad="63500">
        <a:schemeClr val="accent5">
          <a:satMod val="175000"/>
          <a:alpha val="40000"/>
        </a:schemeClr>
      </a:glow>
      <a:outerShdw blurRad="76200" dir="13500000" sy="23000" kx="1200000" algn="br" rotWithShape="0">
        <a:prstClr val="black">
          <a:alpha val="20000"/>
        </a:prstClr>
      </a:outerShdw>
    </a:effectLst>
    <a:scene3d>
      <a:camera prst="orthographicFront"/>
      <a:lightRig rig="threePt" dir="t"/>
    </a:scene3d>
    <a:sp3d>
      <a:bevelT/>
    </a:sp3d>
  </c:sp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1600"/>
            </a:pPr>
            <a:r>
              <a:rPr lang="el-GR" sz="1600" dirty="0"/>
              <a:t>Δείκτες παρουσίας στο </a:t>
            </a:r>
            <a:r>
              <a:rPr lang="en-US" sz="1600" dirty="0"/>
              <a:t>wiki</a:t>
            </a:r>
            <a:endParaRPr lang="el-GR" sz="1600" dirty="0"/>
          </a:p>
        </c:rich>
      </c:tx>
      <c:layout>
        <c:manualLayout>
          <c:xMode val="edge"/>
          <c:yMode val="edge"/>
          <c:x val="0.30016128344948051"/>
          <c:y val="3.4036179215954601E-2"/>
        </c:manualLayout>
      </c:layout>
      <c:overlay val="1"/>
    </c:title>
    <c:view3D>
      <c:rAngAx val="1"/>
    </c:view3D>
    <c:sideWall>
      <c:spPr>
        <a:solidFill>
          <a:schemeClr val="accent2">
            <a:lumMod val="20000"/>
            <a:lumOff val="80000"/>
          </a:schemeClr>
        </a:solidFill>
      </c:spPr>
    </c:sideWall>
    <c:backWall>
      <c:spPr>
        <a:solidFill>
          <a:schemeClr val="accent2">
            <a:lumMod val="20000"/>
            <a:lumOff val="80000"/>
          </a:schemeClr>
        </a:solidFill>
      </c:spPr>
    </c:backWall>
    <c:plotArea>
      <c:layout>
        <c:manualLayout>
          <c:layoutTarget val="inner"/>
          <c:xMode val="edge"/>
          <c:yMode val="edge"/>
          <c:x val="6.2613096261754778E-2"/>
          <c:y val="1.8882404878990063E-2"/>
          <c:w val="0.70497570285189193"/>
          <c:h val="0.89609950746213385"/>
        </c:manualLayout>
      </c:layout>
      <c:bar3DChart>
        <c:barDir val="col"/>
        <c:grouping val="clustered"/>
        <c:ser>
          <c:idx val="0"/>
          <c:order val="0"/>
          <c:tx>
            <c:strRef>
              <c:f>Φύλλο1!$C$3</c:f>
              <c:strCache>
                <c:ptCount val="1"/>
                <c:pt idx="0">
                  <c:v>Κοινωνική παρουσία</c:v>
                </c:pt>
              </c:strCache>
            </c:strRef>
          </c:tx>
          <c:cat>
            <c:strRef>
              <c:f>Φύλλο1!$D$2:$F$2</c:f>
              <c:strCache>
                <c:ptCount val="2"/>
                <c:pt idx="0">
                  <c:v>ΥΠΕΡ</c:v>
                </c:pt>
                <c:pt idx="1">
                  <c:v>ΚΑΤΑ</c:v>
                </c:pt>
              </c:strCache>
            </c:strRef>
          </c:cat>
          <c:val>
            <c:numRef>
              <c:f>Φύλλο1!$D$3:$F$3</c:f>
              <c:numCache>
                <c:formatCode>General</c:formatCode>
                <c:ptCount val="3"/>
                <c:pt idx="0">
                  <c:v>52</c:v>
                </c:pt>
                <c:pt idx="1">
                  <c:v>41</c:v>
                </c:pt>
              </c:numCache>
            </c:numRef>
          </c:val>
        </c:ser>
        <c:ser>
          <c:idx val="1"/>
          <c:order val="1"/>
          <c:tx>
            <c:strRef>
              <c:f>Φύλλο1!$C$4</c:f>
              <c:strCache>
                <c:ptCount val="1"/>
                <c:pt idx="0">
                  <c:v>Γνωστική παρουσία</c:v>
                </c:pt>
              </c:strCache>
            </c:strRef>
          </c:tx>
          <c:cat>
            <c:strRef>
              <c:f>Φύλλο1!$D$2:$F$2</c:f>
              <c:strCache>
                <c:ptCount val="2"/>
                <c:pt idx="0">
                  <c:v>ΥΠΕΡ</c:v>
                </c:pt>
                <c:pt idx="1">
                  <c:v>ΚΑΤΑ</c:v>
                </c:pt>
              </c:strCache>
            </c:strRef>
          </c:cat>
          <c:val>
            <c:numRef>
              <c:f>Φύλλο1!$D$4:$F$4</c:f>
              <c:numCache>
                <c:formatCode>General</c:formatCode>
                <c:ptCount val="3"/>
                <c:pt idx="0">
                  <c:v>90</c:v>
                </c:pt>
                <c:pt idx="1">
                  <c:v>81</c:v>
                </c:pt>
              </c:numCache>
            </c:numRef>
          </c:val>
        </c:ser>
        <c:ser>
          <c:idx val="2"/>
          <c:order val="2"/>
          <c:tx>
            <c:strRef>
              <c:f>Φύλλο1!$C$5</c:f>
              <c:strCache>
                <c:ptCount val="1"/>
                <c:pt idx="0">
                  <c:v>Διδακτική παρουσία</c:v>
                </c:pt>
              </c:strCache>
            </c:strRef>
          </c:tx>
          <c:cat>
            <c:strRef>
              <c:f>Φύλλο1!$D$2:$F$2</c:f>
              <c:strCache>
                <c:ptCount val="2"/>
                <c:pt idx="0">
                  <c:v>ΥΠΕΡ</c:v>
                </c:pt>
                <c:pt idx="1">
                  <c:v>ΚΑΤΑ</c:v>
                </c:pt>
              </c:strCache>
            </c:strRef>
          </c:cat>
          <c:val>
            <c:numRef>
              <c:f>Φύλλο1!$D$5:$F$5</c:f>
              <c:numCache>
                <c:formatCode>General</c:formatCode>
                <c:ptCount val="3"/>
                <c:pt idx="0">
                  <c:v>41</c:v>
                </c:pt>
                <c:pt idx="1">
                  <c:v>39</c:v>
                </c:pt>
              </c:numCache>
            </c:numRef>
          </c:val>
        </c:ser>
        <c:shape val="cylinder"/>
        <c:axId val="73231744"/>
        <c:axId val="73237632"/>
        <c:axId val="0"/>
      </c:bar3DChart>
      <c:catAx>
        <c:axId val="73231744"/>
        <c:scaling>
          <c:orientation val="minMax"/>
        </c:scaling>
        <c:axPos val="b"/>
        <c:tickLblPos val="nextTo"/>
        <c:txPr>
          <a:bodyPr/>
          <a:lstStyle/>
          <a:p>
            <a:pPr>
              <a:defRPr sz="1400"/>
            </a:pPr>
            <a:endParaRPr lang="el-GR"/>
          </a:p>
        </c:txPr>
        <c:crossAx val="73237632"/>
        <c:crosses val="autoZero"/>
        <c:auto val="1"/>
        <c:lblAlgn val="ctr"/>
        <c:lblOffset val="100"/>
      </c:catAx>
      <c:valAx>
        <c:axId val="73237632"/>
        <c:scaling>
          <c:orientation val="minMax"/>
        </c:scaling>
        <c:axPos val="l"/>
        <c:majorGridlines/>
        <c:numFmt formatCode="General" sourceLinked="1"/>
        <c:tickLblPos val="nextTo"/>
        <c:crossAx val="73231744"/>
        <c:crosses val="autoZero"/>
        <c:crossBetween val="between"/>
      </c:valAx>
    </c:plotArea>
    <c:legend>
      <c:legendPos val="r"/>
      <c:layout>
        <c:manualLayout>
          <c:xMode val="edge"/>
          <c:yMode val="edge"/>
          <c:x val="0.76381619698267911"/>
          <c:y val="0.28265816468735488"/>
          <c:w val="0.22232727566039084"/>
          <c:h val="0.42058777094942823"/>
        </c:manualLayout>
      </c:layout>
      <c:txPr>
        <a:bodyPr/>
        <a:lstStyle/>
        <a:p>
          <a:pPr>
            <a:defRPr sz="1400"/>
          </a:pPr>
          <a:endParaRPr lang="el-GR"/>
        </a:p>
      </c:txPr>
    </c:legend>
    <c:plotVisOnly val="1"/>
  </c:chart>
  <c:spPr>
    <a:solidFill>
      <a:schemeClr val="accent3">
        <a:lumMod val="40000"/>
        <a:lumOff val="60000"/>
      </a:schemeClr>
    </a:solidFill>
  </c:sp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43EF4D-34C4-43F4-BE74-D30C2BCA2F55}" type="doc">
      <dgm:prSet loTypeId="urn:microsoft.com/office/officeart/2005/8/layout/venn1" loCatId="relationship" qsTypeId="urn:microsoft.com/office/officeart/2005/8/quickstyle/simple4" qsCatId="simple" csTypeId="urn:microsoft.com/office/officeart/2005/8/colors/accent1_2" csCatId="accent1" phldr="1"/>
      <dgm:spPr/>
      <dgm:t>
        <a:bodyPr/>
        <a:lstStyle/>
        <a:p>
          <a:endParaRPr lang="en-US"/>
        </a:p>
      </dgm:t>
    </dgm:pt>
    <dgm:pt modelId="{821EBA74-E377-42F5-959D-5786445FD3D1}">
      <dgm:prSet phldrT="[Κείμενο]" custT="1"/>
      <dgm:spPr>
        <a:solidFill>
          <a:schemeClr val="accent4">
            <a:lumMod val="40000"/>
            <a:lumOff val="60000"/>
          </a:schemeClr>
        </a:solidFill>
        <a:ln>
          <a:solidFill>
            <a:srgbClr val="7030A0"/>
          </a:solidFill>
        </a:ln>
        <a:scene3d>
          <a:camera prst="orthographicFront"/>
          <a:lightRig rig="threePt" dir="t"/>
        </a:scene3d>
        <a:sp3d>
          <a:bevelT prst="angle"/>
        </a:sp3d>
      </dgm:spPr>
      <dgm:t>
        <a:bodyPr/>
        <a:lstStyle/>
        <a:p>
          <a:pPr>
            <a:spcAft>
              <a:spcPts val="0"/>
            </a:spcAft>
          </a:pPr>
          <a:r>
            <a:rPr lang="el-GR" sz="1200" b="0" dirty="0">
              <a:solidFill>
                <a:schemeClr val="tx2">
                  <a:lumMod val="50000"/>
                </a:schemeClr>
              </a:solidFill>
            </a:rPr>
            <a:t>Σύγχρονες θεωρήσεις της γλωσσικής ανάπτυξης </a:t>
          </a:r>
        </a:p>
        <a:p>
          <a:pPr>
            <a:spcAft>
              <a:spcPts val="0"/>
            </a:spcAft>
          </a:pPr>
          <a:r>
            <a:rPr lang="el-GR" sz="1200" b="0" dirty="0">
              <a:solidFill>
                <a:schemeClr val="tx2">
                  <a:lumMod val="50000"/>
                </a:schemeClr>
              </a:solidFill>
            </a:rPr>
            <a:t>&amp; Διδακτικής</a:t>
          </a:r>
          <a:r>
            <a:rPr lang="en-GB" sz="1200" b="0" dirty="0">
              <a:solidFill>
                <a:schemeClr val="tx2">
                  <a:lumMod val="50000"/>
                </a:schemeClr>
              </a:solidFill>
            </a:rPr>
            <a:t> </a:t>
          </a:r>
          <a:r>
            <a:rPr lang="el-GR" sz="1200" b="0" dirty="0">
              <a:solidFill>
                <a:schemeClr val="tx2">
                  <a:lumMod val="50000"/>
                </a:schemeClr>
              </a:solidFill>
            </a:rPr>
            <a:t>-</a:t>
          </a:r>
          <a:r>
            <a:rPr lang="en-US" sz="1200" b="0" dirty="0">
              <a:solidFill>
                <a:schemeClr val="tx2">
                  <a:lumMod val="50000"/>
                </a:schemeClr>
              </a:solidFill>
            </a:rPr>
            <a:t> </a:t>
          </a:r>
          <a:r>
            <a:rPr lang="el-GR" sz="1200" b="0" dirty="0">
              <a:solidFill>
                <a:schemeClr val="tx2">
                  <a:lumMod val="50000"/>
                </a:schemeClr>
              </a:solidFill>
            </a:rPr>
            <a:t>Εκλεκτική προσέγγιση-</a:t>
          </a:r>
          <a:endParaRPr lang="en-GB" sz="1200" b="0" dirty="0">
            <a:solidFill>
              <a:schemeClr val="tx2">
                <a:lumMod val="50000"/>
              </a:schemeClr>
            </a:solidFill>
          </a:endParaRPr>
        </a:p>
        <a:p>
          <a:pPr>
            <a:spcAft>
              <a:spcPts val="0"/>
            </a:spcAft>
          </a:pPr>
          <a:r>
            <a:rPr lang="el-GR" sz="1200" b="0" dirty="0" err="1">
              <a:solidFill>
                <a:schemeClr val="tx2">
                  <a:lumMod val="50000"/>
                </a:schemeClr>
              </a:solidFill>
            </a:rPr>
            <a:t>Πολυγραμματισμοί</a:t>
          </a:r>
          <a:endParaRPr lang="el-GR" sz="1200" b="0" dirty="0">
            <a:solidFill>
              <a:schemeClr val="tx2">
                <a:lumMod val="50000"/>
              </a:schemeClr>
            </a:solidFill>
          </a:endParaRPr>
        </a:p>
      </dgm:t>
    </dgm:pt>
    <dgm:pt modelId="{FA32164D-9E8B-424A-A36B-B02C5C3A6064}" type="parTrans" cxnId="{2F038E62-4B31-4FBC-849F-4E5FAE6C63AB}">
      <dgm:prSet/>
      <dgm:spPr/>
      <dgm:t>
        <a:bodyPr/>
        <a:lstStyle/>
        <a:p>
          <a:endParaRPr lang="el-GR">
            <a:solidFill>
              <a:srgbClr val="ECF3FF"/>
            </a:solidFill>
          </a:endParaRPr>
        </a:p>
      </dgm:t>
    </dgm:pt>
    <dgm:pt modelId="{875441B9-11AD-4D0C-A210-F30582783FEA}" type="sibTrans" cxnId="{2F038E62-4B31-4FBC-849F-4E5FAE6C63AB}">
      <dgm:prSet/>
      <dgm:spPr/>
      <dgm:t>
        <a:bodyPr/>
        <a:lstStyle/>
        <a:p>
          <a:endParaRPr lang="el-GR">
            <a:solidFill>
              <a:srgbClr val="ECF3FF"/>
            </a:solidFill>
          </a:endParaRPr>
        </a:p>
      </dgm:t>
    </dgm:pt>
    <dgm:pt modelId="{E798163D-2BD2-42FC-AD7E-CAF43385E6DF}">
      <dgm:prSet phldrT="[Κείμενο]" custT="1"/>
      <dgm:spPr>
        <a:solidFill>
          <a:schemeClr val="accent3"/>
        </a:solidFill>
        <a:ln>
          <a:solidFill>
            <a:schemeClr val="accent3">
              <a:lumMod val="50000"/>
            </a:schemeClr>
          </a:solidFill>
        </a:ln>
        <a:scene3d>
          <a:camera prst="orthographicFront"/>
          <a:lightRig rig="threePt" dir="t"/>
        </a:scene3d>
        <a:sp3d>
          <a:bevelT prst="angle"/>
        </a:sp3d>
      </dgm:spPr>
      <dgm:t>
        <a:bodyPr/>
        <a:lstStyle/>
        <a:p>
          <a:pPr marL="0" indent="0" algn="l"/>
          <a:r>
            <a:rPr lang="el-GR" sz="1200" b="0" dirty="0" smtClean="0">
              <a:solidFill>
                <a:schemeClr val="tx2">
                  <a:lumMod val="50000"/>
                </a:schemeClr>
              </a:solidFill>
            </a:rPr>
            <a:t>Διδακτική στρατηγική </a:t>
          </a:r>
          <a:r>
            <a:rPr lang="el-GR" sz="1200" b="0" dirty="0">
              <a:solidFill>
                <a:schemeClr val="tx2">
                  <a:lumMod val="50000"/>
                </a:schemeClr>
              </a:solidFill>
            </a:rPr>
            <a:t>επίλυσης </a:t>
          </a:r>
          <a:r>
            <a:rPr lang="en-US" sz="1200" b="0" dirty="0">
              <a:solidFill>
                <a:schemeClr val="tx2">
                  <a:lumMod val="50000"/>
                </a:schemeClr>
              </a:solidFill>
            </a:rPr>
            <a:t>     </a:t>
          </a:r>
        </a:p>
        <a:p>
          <a:pPr algn="l"/>
          <a:r>
            <a:rPr lang="en-US" sz="1200" b="0" dirty="0">
              <a:solidFill>
                <a:schemeClr val="tx2">
                  <a:lumMod val="50000"/>
                </a:schemeClr>
              </a:solidFill>
            </a:rPr>
            <a:t> </a:t>
          </a:r>
          <a:r>
            <a:rPr lang="el-GR" sz="1200" b="0" dirty="0" smtClean="0">
              <a:solidFill>
                <a:schemeClr val="tx2">
                  <a:lumMod val="50000"/>
                </a:schemeClr>
              </a:solidFill>
            </a:rPr>
            <a:t>προβλήματος   σε </a:t>
          </a:r>
          <a:r>
            <a:rPr lang="el-GR" sz="1200" b="0" dirty="0" err="1">
              <a:solidFill>
                <a:schemeClr val="tx2">
                  <a:lumMod val="50000"/>
                </a:schemeClr>
              </a:solidFill>
            </a:rPr>
            <a:t>ομαδο</a:t>
          </a:r>
          <a:r>
            <a:rPr lang="en-US" sz="1200" b="0" dirty="0">
              <a:solidFill>
                <a:schemeClr val="tx2">
                  <a:lumMod val="50000"/>
                </a:schemeClr>
              </a:solidFill>
            </a:rPr>
            <a:t>-       </a:t>
          </a:r>
          <a:r>
            <a:rPr lang="el-GR" sz="1200" b="0" dirty="0" smtClean="0">
              <a:solidFill>
                <a:schemeClr val="tx2">
                  <a:lumMod val="50000"/>
                </a:schemeClr>
              </a:solidFill>
            </a:rPr>
            <a:t>συνεργατικό </a:t>
          </a:r>
          <a:r>
            <a:rPr lang="el-GR" sz="1200" b="0" dirty="0">
              <a:solidFill>
                <a:schemeClr val="tx2">
                  <a:lumMod val="50000"/>
                </a:schemeClr>
              </a:solidFill>
            </a:rPr>
            <a:t>πλαίσιο</a:t>
          </a:r>
        </a:p>
      </dgm:t>
    </dgm:pt>
    <dgm:pt modelId="{76566FEE-E783-4AB5-90D8-7B2EC4005675}" type="parTrans" cxnId="{B65E7930-2B08-45E8-A50A-57F082FAC610}">
      <dgm:prSet/>
      <dgm:spPr/>
      <dgm:t>
        <a:bodyPr/>
        <a:lstStyle/>
        <a:p>
          <a:endParaRPr lang="el-GR">
            <a:solidFill>
              <a:srgbClr val="ECF3FF"/>
            </a:solidFill>
          </a:endParaRPr>
        </a:p>
      </dgm:t>
    </dgm:pt>
    <dgm:pt modelId="{3A009D44-67ED-47D8-9F7C-E711894C1DDB}" type="sibTrans" cxnId="{B65E7930-2B08-45E8-A50A-57F082FAC610}">
      <dgm:prSet/>
      <dgm:spPr/>
      <dgm:t>
        <a:bodyPr/>
        <a:lstStyle/>
        <a:p>
          <a:endParaRPr lang="el-GR">
            <a:solidFill>
              <a:srgbClr val="ECF3FF"/>
            </a:solidFill>
          </a:endParaRPr>
        </a:p>
      </dgm:t>
    </dgm:pt>
    <dgm:pt modelId="{9D941AB9-3600-4C1C-A647-18A3BACA6456}">
      <dgm:prSet phldrT="[Κείμενο]" custT="1"/>
      <dgm:spPr>
        <a:solidFill>
          <a:schemeClr val="accent5">
            <a:lumMod val="60000"/>
            <a:lumOff val="40000"/>
          </a:schemeClr>
        </a:solidFill>
        <a:ln>
          <a:solidFill>
            <a:schemeClr val="accent1">
              <a:lumMod val="50000"/>
            </a:schemeClr>
          </a:solidFill>
        </a:ln>
        <a:scene3d>
          <a:camera prst="orthographicFront"/>
          <a:lightRig rig="threePt" dir="t"/>
        </a:scene3d>
        <a:sp3d>
          <a:bevelT prst="angle"/>
        </a:sp3d>
      </dgm:spPr>
      <dgm:t>
        <a:bodyPr/>
        <a:lstStyle/>
        <a:p>
          <a:r>
            <a:rPr lang="el-GR" sz="1200" b="0" dirty="0">
              <a:solidFill>
                <a:schemeClr val="tx2">
                  <a:lumMod val="50000"/>
                </a:schemeClr>
              </a:solidFill>
            </a:rPr>
            <a:t>Συνεργατικά &amp; </a:t>
          </a:r>
          <a:r>
            <a:rPr lang="el-GR" sz="1200" b="0" dirty="0" err="1">
              <a:solidFill>
                <a:schemeClr val="tx2">
                  <a:lumMod val="50000"/>
                </a:schemeClr>
              </a:solidFill>
            </a:rPr>
            <a:t>Μοντελοποιητικά</a:t>
          </a:r>
          <a:r>
            <a:rPr lang="el-GR" sz="1200" b="0" dirty="0">
              <a:solidFill>
                <a:schemeClr val="tx2">
                  <a:lumMod val="50000"/>
                </a:schemeClr>
              </a:solidFill>
            </a:rPr>
            <a:t> Ηλεκτρονικά Περιβάλλοντα </a:t>
          </a:r>
        </a:p>
      </dgm:t>
    </dgm:pt>
    <dgm:pt modelId="{F6B6B67A-AE20-490D-94F0-1E686CFAF3BC}" type="parTrans" cxnId="{41A343E2-1F23-456A-9B46-0A9E3CB0C788}">
      <dgm:prSet/>
      <dgm:spPr/>
      <dgm:t>
        <a:bodyPr/>
        <a:lstStyle/>
        <a:p>
          <a:endParaRPr lang="el-GR">
            <a:solidFill>
              <a:srgbClr val="ECF3FF"/>
            </a:solidFill>
          </a:endParaRPr>
        </a:p>
      </dgm:t>
    </dgm:pt>
    <dgm:pt modelId="{BA33A236-6D7C-4185-BD1E-DD7066B1383F}" type="sibTrans" cxnId="{41A343E2-1F23-456A-9B46-0A9E3CB0C788}">
      <dgm:prSet/>
      <dgm:spPr/>
      <dgm:t>
        <a:bodyPr/>
        <a:lstStyle/>
        <a:p>
          <a:endParaRPr lang="el-GR">
            <a:solidFill>
              <a:srgbClr val="ECF3FF"/>
            </a:solidFill>
          </a:endParaRPr>
        </a:p>
      </dgm:t>
    </dgm:pt>
    <dgm:pt modelId="{3BB4DC71-4809-4FC0-B84C-50AC5A176B20}">
      <dgm:prSet phldrT="[Κείμενο]" custT="1"/>
      <dgm:spPr>
        <a:solidFill>
          <a:srgbClr val="D7B385"/>
        </a:solidFill>
        <a:ln>
          <a:solidFill>
            <a:schemeClr val="accent6">
              <a:lumMod val="50000"/>
            </a:schemeClr>
          </a:solidFill>
        </a:ln>
        <a:scene3d>
          <a:camera prst="orthographicFront"/>
          <a:lightRig rig="threePt" dir="t"/>
        </a:scene3d>
        <a:sp3d>
          <a:bevelT prst="angle"/>
        </a:sp3d>
      </dgm:spPr>
      <dgm:t>
        <a:bodyPr/>
        <a:lstStyle/>
        <a:p>
          <a:pPr algn="l"/>
          <a:r>
            <a:rPr lang="el-GR" sz="1200" b="0" dirty="0">
              <a:solidFill>
                <a:schemeClr val="tx2">
                  <a:lumMod val="50000"/>
                </a:schemeClr>
              </a:solidFill>
            </a:rPr>
            <a:t>Γνωστικός &amp; Κοινωνικός </a:t>
          </a:r>
          <a:r>
            <a:rPr lang="el-GR" sz="1200" b="0" dirty="0" err="1">
              <a:solidFill>
                <a:schemeClr val="tx2">
                  <a:lumMod val="50000"/>
                </a:schemeClr>
              </a:solidFill>
            </a:rPr>
            <a:t>Εποικοδομισμός</a:t>
          </a:r>
          <a:endParaRPr lang="el-GR" sz="1200" b="0" dirty="0">
            <a:solidFill>
              <a:schemeClr val="tx2">
                <a:lumMod val="50000"/>
              </a:schemeClr>
            </a:solidFill>
          </a:endParaRPr>
        </a:p>
        <a:p>
          <a:pPr algn="l">
            <a:tabLst/>
          </a:pPr>
          <a:r>
            <a:rPr lang="el-GR" sz="1200" b="0" dirty="0">
              <a:solidFill>
                <a:schemeClr val="tx2">
                  <a:lumMod val="50000"/>
                </a:schemeClr>
              </a:solidFill>
            </a:rPr>
            <a:t>Ανθρωποκεντρική &amp; Κριτική Προσέγγισ</a:t>
          </a:r>
          <a:r>
            <a:rPr lang="el-GR" sz="1100" b="0" dirty="0">
              <a:solidFill>
                <a:schemeClr val="tx2">
                  <a:lumMod val="50000"/>
                </a:schemeClr>
              </a:solidFill>
            </a:rPr>
            <a:t>η</a:t>
          </a:r>
        </a:p>
      </dgm:t>
    </dgm:pt>
    <dgm:pt modelId="{0CAB6B6D-1A90-4BC8-ACCB-43BB60B6408E}" type="parTrans" cxnId="{A9B143B6-D096-423D-82D1-6A317E614EB7}">
      <dgm:prSet/>
      <dgm:spPr/>
      <dgm:t>
        <a:bodyPr/>
        <a:lstStyle/>
        <a:p>
          <a:endParaRPr lang="el-GR">
            <a:solidFill>
              <a:srgbClr val="ECF3FF"/>
            </a:solidFill>
          </a:endParaRPr>
        </a:p>
      </dgm:t>
    </dgm:pt>
    <dgm:pt modelId="{5049743F-9158-441D-A3A1-925353B29D81}" type="sibTrans" cxnId="{A9B143B6-D096-423D-82D1-6A317E614EB7}">
      <dgm:prSet/>
      <dgm:spPr/>
      <dgm:t>
        <a:bodyPr/>
        <a:lstStyle/>
        <a:p>
          <a:endParaRPr lang="el-GR">
            <a:solidFill>
              <a:srgbClr val="ECF3FF"/>
            </a:solidFill>
          </a:endParaRPr>
        </a:p>
      </dgm:t>
    </dgm:pt>
    <dgm:pt modelId="{016B30E9-95AC-4FDA-B31A-611C85BBD3AB}" type="pres">
      <dgm:prSet presAssocID="{3843EF4D-34C4-43F4-BE74-D30C2BCA2F55}" presName="compositeShape" presStyleCnt="0">
        <dgm:presLayoutVars>
          <dgm:chMax val="7"/>
          <dgm:dir/>
          <dgm:resizeHandles val="exact"/>
        </dgm:presLayoutVars>
      </dgm:prSet>
      <dgm:spPr/>
      <dgm:t>
        <a:bodyPr/>
        <a:lstStyle/>
        <a:p>
          <a:endParaRPr lang="en-US"/>
        </a:p>
      </dgm:t>
    </dgm:pt>
    <dgm:pt modelId="{AC465828-295C-4D37-B4C3-B29B6FA4427A}" type="pres">
      <dgm:prSet presAssocID="{821EBA74-E377-42F5-959D-5786445FD3D1}" presName="circ1" presStyleLbl="vennNode1" presStyleIdx="0" presStyleCnt="4" custScaleX="118701" custScaleY="106040" custLinFactNeighborX="8158" custLinFactNeighborY="-2633"/>
      <dgm:spPr/>
      <dgm:t>
        <a:bodyPr/>
        <a:lstStyle/>
        <a:p>
          <a:endParaRPr lang="el-GR"/>
        </a:p>
      </dgm:t>
    </dgm:pt>
    <dgm:pt modelId="{A9A095EE-49AD-432A-94A1-32914B7E93D2}" type="pres">
      <dgm:prSet presAssocID="{821EBA74-E377-42F5-959D-5786445FD3D1}" presName="circ1Tx" presStyleLbl="revTx" presStyleIdx="0" presStyleCnt="0">
        <dgm:presLayoutVars>
          <dgm:chMax val="0"/>
          <dgm:chPref val="0"/>
          <dgm:bulletEnabled val="1"/>
        </dgm:presLayoutVars>
      </dgm:prSet>
      <dgm:spPr/>
      <dgm:t>
        <a:bodyPr/>
        <a:lstStyle/>
        <a:p>
          <a:endParaRPr lang="el-GR"/>
        </a:p>
      </dgm:t>
    </dgm:pt>
    <dgm:pt modelId="{ADEB6F4E-AE32-4625-BCB5-CBE1EF790C94}" type="pres">
      <dgm:prSet presAssocID="{E798163D-2BD2-42FC-AD7E-CAF43385E6DF}" presName="circ2" presStyleLbl="vennNode1" presStyleIdx="1" presStyleCnt="4" custScaleX="116643" custScaleY="103916" custLinFactNeighborX="23061" custLinFactNeighborY="-3663"/>
      <dgm:spPr/>
      <dgm:t>
        <a:bodyPr/>
        <a:lstStyle/>
        <a:p>
          <a:endParaRPr lang="el-GR"/>
        </a:p>
      </dgm:t>
    </dgm:pt>
    <dgm:pt modelId="{E02CE417-824A-4249-873F-AE2F8BE79290}" type="pres">
      <dgm:prSet presAssocID="{E798163D-2BD2-42FC-AD7E-CAF43385E6DF}" presName="circ2Tx" presStyleLbl="revTx" presStyleIdx="0" presStyleCnt="0">
        <dgm:presLayoutVars>
          <dgm:chMax val="0"/>
          <dgm:chPref val="0"/>
          <dgm:bulletEnabled val="1"/>
        </dgm:presLayoutVars>
      </dgm:prSet>
      <dgm:spPr/>
      <dgm:t>
        <a:bodyPr/>
        <a:lstStyle/>
        <a:p>
          <a:endParaRPr lang="el-GR"/>
        </a:p>
      </dgm:t>
    </dgm:pt>
    <dgm:pt modelId="{F9385792-5630-49D3-90C9-23A4C67FC4C2}" type="pres">
      <dgm:prSet presAssocID="{9D941AB9-3600-4C1C-A647-18A3BACA6456}" presName="circ3" presStyleLbl="vennNode1" presStyleIdx="2" presStyleCnt="4" custScaleX="113692" custScaleY="108720" custLinFactNeighborX="19237" custLinFactNeighborY="2494"/>
      <dgm:spPr/>
      <dgm:t>
        <a:bodyPr/>
        <a:lstStyle/>
        <a:p>
          <a:endParaRPr lang="el-GR"/>
        </a:p>
      </dgm:t>
    </dgm:pt>
    <dgm:pt modelId="{0686E8FA-3526-46BD-83B4-D6BC3B8319C2}" type="pres">
      <dgm:prSet presAssocID="{9D941AB9-3600-4C1C-A647-18A3BACA6456}" presName="circ3Tx" presStyleLbl="revTx" presStyleIdx="0" presStyleCnt="0">
        <dgm:presLayoutVars>
          <dgm:chMax val="0"/>
          <dgm:chPref val="0"/>
          <dgm:bulletEnabled val="1"/>
        </dgm:presLayoutVars>
      </dgm:prSet>
      <dgm:spPr/>
      <dgm:t>
        <a:bodyPr/>
        <a:lstStyle/>
        <a:p>
          <a:endParaRPr lang="el-GR"/>
        </a:p>
      </dgm:t>
    </dgm:pt>
    <dgm:pt modelId="{086F1B8E-6E4E-40AA-97C6-BA560E3BAF62}" type="pres">
      <dgm:prSet presAssocID="{3BB4DC71-4809-4FC0-B84C-50AC5A176B20}" presName="circ4" presStyleLbl="vennNode1" presStyleIdx="3" presStyleCnt="4" custScaleX="126538" custScaleY="114969" custLinFactNeighborX="-2710" custLinFactNeighborY="4115"/>
      <dgm:spPr/>
      <dgm:t>
        <a:bodyPr/>
        <a:lstStyle/>
        <a:p>
          <a:endParaRPr lang="el-GR"/>
        </a:p>
      </dgm:t>
    </dgm:pt>
    <dgm:pt modelId="{ECC56410-13EC-4BFE-8159-5BD797450C10}" type="pres">
      <dgm:prSet presAssocID="{3BB4DC71-4809-4FC0-B84C-50AC5A176B20}" presName="circ4Tx" presStyleLbl="revTx" presStyleIdx="0" presStyleCnt="0">
        <dgm:presLayoutVars>
          <dgm:chMax val="0"/>
          <dgm:chPref val="0"/>
          <dgm:bulletEnabled val="1"/>
        </dgm:presLayoutVars>
      </dgm:prSet>
      <dgm:spPr/>
      <dgm:t>
        <a:bodyPr/>
        <a:lstStyle/>
        <a:p>
          <a:endParaRPr lang="el-GR"/>
        </a:p>
      </dgm:t>
    </dgm:pt>
  </dgm:ptLst>
  <dgm:cxnLst>
    <dgm:cxn modelId="{5C22B90E-4658-43AB-817D-8C308775344E}" type="presOf" srcId="{E798163D-2BD2-42FC-AD7E-CAF43385E6DF}" destId="{ADEB6F4E-AE32-4625-BCB5-CBE1EF790C94}" srcOrd="0" destOrd="0" presId="urn:microsoft.com/office/officeart/2005/8/layout/venn1"/>
    <dgm:cxn modelId="{2F038E62-4B31-4FBC-849F-4E5FAE6C63AB}" srcId="{3843EF4D-34C4-43F4-BE74-D30C2BCA2F55}" destId="{821EBA74-E377-42F5-959D-5786445FD3D1}" srcOrd="0" destOrd="0" parTransId="{FA32164D-9E8B-424A-A36B-B02C5C3A6064}" sibTransId="{875441B9-11AD-4D0C-A210-F30582783FEA}"/>
    <dgm:cxn modelId="{B9D0AECE-1E43-4786-A584-21E6C334647C}" type="presOf" srcId="{3BB4DC71-4809-4FC0-B84C-50AC5A176B20}" destId="{ECC56410-13EC-4BFE-8159-5BD797450C10}" srcOrd="1" destOrd="0" presId="urn:microsoft.com/office/officeart/2005/8/layout/venn1"/>
    <dgm:cxn modelId="{CF8D9149-721F-4117-A579-6F4A0B6FDCA5}" type="presOf" srcId="{821EBA74-E377-42F5-959D-5786445FD3D1}" destId="{A9A095EE-49AD-432A-94A1-32914B7E93D2}" srcOrd="1" destOrd="0" presId="urn:microsoft.com/office/officeart/2005/8/layout/venn1"/>
    <dgm:cxn modelId="{51741266-635A-4B08-8E42-E76909F75080}" type="presOf" srcId="{9D941AB9-3600-4C1C-A647-18A3BACA6456}" destId="{F9385792-5630-49D3-90C9-23A4C67FC4C2}" srcOrd="0" destOrd="0" presId="urn:microsoft.com/office/officeart/2005/8/layout/venn1"/>
    <dgm:cxn modelId="{5B8F32E5-96CE-4AE2-841D-0CA368778785}" type="presOf" srcId="{3BB4DC71-4809-4FC0-B84C-50AC5A176B20}" destId="{086F1B8E-6E4E-40AA-97C6-BA560E3BAF62}" srcOrd="0" destOrd="0" presId="urn:microsoft.com/office/officeart/2005/8/layout/venn1"/>
    <dgm:cxn modelId="{A9B143B6-D096-423D-82D1-6A317E614EB7}" srcId="{3843EF4D-34C4-43F4-BE74-D30C2BCA2F55}" destId="{3BB4DC71-4809-4FC0-B84C-50AC5A176B20}" srcOrd="3" destOrd="0" parTransId="{0CAB6B6D-1A90-4BC8-ACCB-43BB60B6408E}" sibTransId="{5049743F-9158-441D-A3A1-925353B29D81}"/>
    <dgm:cxn modelId="{B65E7930-2B08-45E8-A50A-57F082FAC610}" srcId="{3843EF4D-34C4-43F4-BE74-D30C2BCA2F55}" destId="{E798163D-2BD2-42FC-AD7E-CAF43385E6DF}" srcOrd="1" destOrd="0" parTransId="{76566FEE-E783-4AB5-90D8-7B2EC4005675}" sibTransId="{3A009D44-67ED-47D8-9F7C-E711894C1DDB}"/>
    <dgm:cxn modelId="{7F02654C-8915-4FF2-A109-FAB0A8E7BE36}" type="presOf" srcId="{821EBA74-E377-42F5-959D-5786445FD3D1}" destId="{AC465828-295C-4D37-B4C3-B29B6FA4427A}" srcOrd="0" destOrd="0" presId="urn:microsoft.com/office/officeart/2005/8/layout/venn1"/>
    <dgm:cxn modelId="{6AB8D0FA-9C26-4856-AB17-BFC8A9D9889D}" type="presOf" srcId="{3843EF4D-34C4-43F4-BE74-D30C2BCA2F55}" destId="{016B30E9-95AC-4FDA-B31A-611C85BBD3AB}" srcOrd="0" destOrd="0" presId="urn:microsoft.com/office/officeart/2005/8/layout/venn1"/>
    <dgm:cxn modelId="{0843F360-CB5C-43CF-A971-5CC6C31FFB10}" type="presOf" srcId="{E798163D-2BD2-42FC-AD7E-CAF43385E6DF}" destId="{E02CE417-824A-4249-873F-AE2F8BE79290}" srcOrd="1" destOrd="0" presId="urn:microsoft.com/office/officeart/2005/8/layout/venn1"/>
    <dgm:cxn modelId="{8B549010-BE3A-40C8-BC4E-CC6F3E62C65D}" type="presOf" srcId="{9D941AB9-3600-4C1C-A647-18A3BACA6456}" destId="{0686E8FA-3526-46BD-83B4-D6BC3B8319C2}" srcOrd="1" destOrd="0" presId="urn:microsoft.com/office/officeart/2005/8/layout/venn1"/>
    <dgm:cxn modelId="{41A343E2-1F23-456A-9B46-0A9E3CB0C788}" srcId="{3843EF4D-34C4-43F4-BE74-D30C2BCA2F55}" destId="{9D941AB9-3600-4C1C-A647-18A3BACA6456}" srcOrd="2" destOrd="0" parTransId="{F6B6B67A-AE20-490D-94F0-1E686CFAF3BC}" sibTransId="{BA33A236-6D7C-4185-BD1E-DD7066B1383F}"/>
    <dgm:cxn modelId="{EE6F9E3A-4B90-4899-BCFE-5B0D220EEF81}" type="presParOf" srcId="{016B30E9-95AC-4FDA-B31A-611C85BBD3AB}" destId="{AC465828-295C-4D37-B4C3-B29B6FA4427A}" srcOrd="0" destOrd="0" presId="urn:microsoft.com/office/officeart/2005/8/layout/venn1"/>
    <dgm:cxn modelId="{F714A972-059C-47DD-9BB2-54B8DED2EB4C}" type="presParOf" srcId="{016B30E9-95AC-4FDA-B31A-611C85BBD3AB}" destId="{A9A095EE-49AD-432A-94A1-32914B7E93D2}" srcOrd="1" destOrd="0" presId="urn:microsoft.com/office/officeart/2005/8/layout/venn1"/>
    <dgm:cxn modelId="{39BFD522-E9F1-4080-97F8-CA2F1C05BF6D}" type="presParOf" srcId="{016B30E9-95AC-4FDA-B31A-611C85BBD3AB}" destId="{ADEB6F4E-AE32-4625-BCB5-CBE1EF790C94}" srcOrd="2" destOrd="0" presId="urn:microsoft.com/office/officeart/2005/8/layout/venn1"/>
    <dgm:cxn modelId="{57D0D964-4294-4B66-9BBC-69316613B640}" type="presParOf" srcId="{016B30E9-95AC-4FDA-B31A-611C85BBD3AB}" destId="{E02CE417-824A-4249-873F-AE2F8BE79290}" srcOrd="3" destOrd="0" presId="urn:microsoft.com/office/officeart/2005/8/layout/venn1"/>
    <dgm:cxn modelId="{4277988B-4F67-42EF-83DF-A642A46CB999}" type="presParOf" srcId="{016B30E9-95AC-4FDA-B31A-611C85BBD3AB}" destId="{F9385792-5630-49D3-90C9-23A4C67FC4C2}" srcOrd="4" destOrd="0" presId="urn:microsoft.com/office/officeart/2005/8/layout/venn1"/>
    <dgm:cxn modelId="{AD680E14-1191-4D9A-9D9B-D79864874F89}" type="presParOf" srcId="{016B30E9-95AC-4FDA-B31A-611C85BBD3AB}" destId="{0686E8FA-3526-46BD-83B4-D6BC3B8319C2}" srcOrd="5" destOrd="0" presId="urn:microsoft.com/office/officeart/2005/8/layout/venn1"/>
    <dgm:cxn modelId="{3323A0E2-E07D-4431-8E9C-3BD99E726960}" type="presParOf" srcId="{016B30E9-95AC-4FDA-B31A-611C85BBD3AB}" destId="{086F1B8E-6E4E-40AA-97C6-BA560E3BAF62}" srcOrd="6" destOrd="0" presId="urn:microsoft.com/office/officeart/2005/8/layout/venn1"/>
    <dgm:cxn modelId="{DEC3A3CD-7EF8-4D81-989A-3D2FB7A24E8A}" type="presParOf" srcId="{016B30E9-95AC-4FDA-B31A-611C85BBD3AB}" destId="{ECC56410-13EC-4BFE-8159-5BD797450C10}" srcOrd="7" destOrd="0" presId="urn:microsoft.com/office/officeart/2005/8/layout/venn1"/>
  </dgm:cxnLst>
  <dgm:bg>
    <a:effectLst>
      <a:outerShdw blurRad="50800" dist="38100" dir="18900000" algn="bl" rotWithShape="0">
        <a:prstClr val="black">
          <a:alpha val="40000"/>
        </a:prstClr>
      </a:outerShdw>
    </a:effect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A69621-5756-436F-9F44-F53955A553D8}" type="doc">
      <dgm:prSet loTypeId="urn:microsoft.com/office/officeart/2005/8/layout/gear1" loCatId="process" qsTypeId="urn:microsoft.com/office/officeart/2005/8/quickstyle/simple1" qsCatId="simple" csTypeId="urn:microsoft.com/office/officeart/2005/8/colors/accent1_2" csCatId="accent1" phldr="1"/>
      <dgm:spPr/>
    </dgm:pt>
    <dgm:pt modelId="{958DCB62-4A4A-46C3-9860-0BF86726E833}">
      <dgm:prSet phldrT="[Κείμενο]" custT="1"/>
      <dgm:spPr/>
      <dgm:t>
        <a:bodyPr/>
        <a:lstStyle/>
        <a:p>
          <a:pPr algn="ctr"/>
          <a:r>
            <a:rPr lang="el-GR" sz="1200" b="1" dirty="0" err="1"/>
            <a:t>Επιχειρηματο</a:t>
          </a:r>
          <a:r>
            <a:rPr lang="el-GR" sz="1200" b="1" dirty="0"/>
            <a:t>-</a:t>
          </a:r>
        </a:p>
        <a:p>
          <a:pPr algn="ctr"/>
          <a:r>
            <a:rPr lang="el-GR" sz="1200" b="1" dirty="0"/>
            <a:t>λογικός </a:t>
          </a:r>
        </a:p>
        <a:p>
          <a:pPr algn="ctr"/>
          <a:r>
            <a:rPr lang="el-GR" sz="1200" b="1" dirty="0"/>
            <a:t>λόγος</a:t>
          </a:r>
        </a:p>
      </dgm:t>
    </dgm:pt>
    <dgm:pt modelId="{DC61A562-2DC8-4A21-B8BE-58851797CE3E}" type="parTrans" cxnId="{E1F5B71D-3C48-4396-88DE-84C9A4E3070C}">
      <dgm:prSet/>
      <dgm:spPr/>
      <dgm:t>
        <a:bodyPr/>
        <a:lstStyle/>
        <a:p>
          <a:pPr algn="ctr"/>
          <a:endParaRPr lang="el-GR"/>
        </a:p>
      </dgm:t>
    </dgm:pt>
    <dgm:pt modelId="{AA9B420B-8BC2-40D4-B8CB-6AB64569696A}" type="sibTrans" cxnId="{E1F5B71D-3C48-4396-88DE-84C9A4E3070C}">
      <dgm:prSet/>
      <dgm:spPr/>
      <dgm:t>
        <a:bodyPr/>
        <a:lstStyle/>
        <a:p>
          <a:pPr algn="ctr"/>
          <a:endParaRPr lang="el-GR"/>
        </a:p>
      </dgm:t>
    </dgm:pt>
    <dgm:pt modelId="{80A5BC4E-5265-44B5-A9FE-2F5D27205A8B}">
      <dgm:prSet phldrT="[Κείμενο]" custT="1"/>
      <dgm:spPr/>
      <dgm:t>
        <a:bodyPr/>
        <a:lstStyle/>
        <a:p>
          <a:pPr algn="ctr"/>
          <a:r>
            <a:rPr lang="el-GR" sz="1200" b="1" dirty="0"/>
            <a:t>Κριτική Σκέψη</a:t>
          </a:r>
        </a:p>
      </dgm:t>
    </dgm:pt>
    <dgm:pt modelId="{D95376A5-0E18-43EC-BA14-50A8F3649DB6}" type="parTrans" cxnId="{6796D34C-A251-42C3-97C3-BF0C540FCDEC}">
      <dgm:prSet/>
      <dgm:spPr/>
      <dgm:t>
        <a:bodyPr/>
        <a:lstStyle/>
        <a:p>
          <a:pPr algn="ctr"/>
          <a:endParaRPr lang="el-GR"/>
        </a:p>
      </dgm:t>
    </dgm:pt>
    <dgm:pt modelId="{235FA7DF-24C8-40B2-8564-A4D790AC65E5}" type="sibTrans" cxnId="{6796D34C-A251-42C3-97C3-BF0C540FCDEC}">
      <dgm:prSet/>
      <dgm:spPr/>
      <dgm:t>
        <a:bodyPr/>
        <a:lstStyle/>
        <a:p>
          <a:pPr algn="ctr"/>
          <a:endParaRPr lang="el-GR"/>
        </a:p>
      </dgm:t>
    </dgm:pt>
    <dgm:pt modelId="{CB00CF70-E871-4848-B67F-BD498ACD6E2A}">
      <dgm:prSet phldrT="[Κείμενο]" custT="1"/>
      <dgm:spPr/>
      <dgm:t>
        <a:bodyPr/>
        <a:lstStyle/>
        <a:p>
          <a:pPr algn="ctr"/>
          <a:r>
            <a:rPr lang="el-GR" sz="1200" b="1" dirty="0"/>
            <a:t>Ηθική Κρίση</a:t>
          </a:r>
        </a:p>
      </dgm:t>
    </dgm:pt>
    <dgm:pt modelId="{9F15BC7E-AA5B-4793-A819-345BDD07DE6B}" type="parTrans" cxnId="{4C68BA31-6290-4755-8BCC-5DEC6D35B2CA}">
      <dgm:prSet/>
      <dgm:spPr/>
      <dgm:t>
        <a:bodyPr/>
        <a:lstStyle/>
        <a:p>
          <a:pPr algn="ctr"/>
          <a:endParaRPr lang="el-GR"/>
        </a:p>
      </dgm:t>
    </dgm:pt>
    <dgm:pt modelId="{AEE2305B-EB3C-4DCB-A99E-B713756B192F}" type="sibTrans" cxnId="{4C68BA31-6290-4755-8BCC-5DEC6D35B2CA}">
      <dgm:prSet/>
      <dgm:spPr/>
      <dgm:t>
        <a:bodyPr/>
        <a:lstStyle/>
        <a:p>
          <a:pPr algn="ctr"/>
          <a:endParaRPr lang="el-GR"/>
        </a:p>
      </dgm:t>
    </dgm:pt>
    <dgm:pt modelId="{8B823DE1-09C9-4ECC-9340-A92D12E45DC3}">
      <dgm:prSet phldrT="[Κείμενο]"/>
      <dgm:spPr/>
      <dgm:t>
        <a:bodyPr/>
        <a:lstStyle/>
        <a:p>
          <a:pPr algn="ctr"/>
          <a:endParaRPr lang="el-GR"/>
        </a:p>
      </dgm:t>
    </dgm:pt>
    <dgm:pt modelId="{3F7C2471-8D4B-449A-BC7E-0E9DCF209C5C}" type="parTrans" cxnId="{A32B93AA-1AD4-4C8E-9878-29B656191610}">
      <dgm:prSet/>
      <dgm:spPr/>
      <dgm:t>
        <a:bodyPr/>
        <a:lstStyle/>
        <a:p>
          <a:pPr algn="ctr"/>
          <a:endParaRPr lang="el-GR"/>
        </a:p>
      </dgm:t>
    </dgm:pt>
    <dgm:pt modelId="{43010E47-F6B4-4EEE-9516-6B8E937FF1E5}" type="sibTrans" cxnId="{A32B93AA-1AD4-4C8E-9878-29B656191610}">
      <dgm:prSet/>
      <dgm:spPr/>
      <dgm:t>
        <a:bodyPr/>
        <a:lstStyle/>
        <a:p>
          <a:pPr algn="ctr"/>
          <a:endParaRPr lang="el-GR"/>
        </a:p>
      </dgm:t>
    </dgm:pt>
    <dgm:pt modelId="{9BFD0177-DD2F-4D51-B03F-7CB9ECB4C0FE}" type="pres">
      <dgm:prSet presAssocID="{ACA69621-5756-436F-9F44-F53955A553D8}" presName="composite" presStyleCnt="0">
        <dgm:presLayoutVars>
          <dgm:chMax val="3"/>
          <dgm:animLvl val="lvl"/>
          <dgm:resizeHandles val="exact"/>
        </dgm:presLayoutVars>
      </dgm:prSet>
      <dgm:spPr/>
    </dgm:pt>
    <dgm:pt modelId="{B71DC730-DD63-4B50-B7CC-F1793C1EDED8}" type="pres">
      <dgm:prSet presAssocID="{958DCB62-4A4A-46C3-9860-0BF86726E833}" presName="gear1" presStyleLbl="node1" presStyleIdx="0" presStyleCnt="3" custScaleX="144516" custScaleY="150679">
        <dgm:presLayoutVars>
          <dgm:chMax val="1"/>
          <dgm:bulletEnabled val="1"/>
        </dgm:presLayoutVars>
      </dgm:prSet>
      <dgm:spPr/>
      <dgm:t>
        <a:bodyPr/>
        <a:lstStyle/>
        <a:p>
          <a:endParaRPr lang="el-GR"/>
        </a:p>
      </dgm:t>
    </dgm:pt>
    <dgm:pt modelId="{F189BF86-AE8D-465E-9756-52DD5C639161}" type="pres">
      <dgm:prSet presAssocID="{958DCB62-4A4A-46C3-9860-0BF86726E833}" presName="gear1srcNode" presStyleLbl="node1" presStyleIdx="0" presStyleCnt="3"/>
      <dgm:spPr/>
      <dgm:t>
        <a:bodyPr/>
        <a:lstStyle/>
        <a:p>
          <a:endParaRPr lang="el-GR"/>
        </a:p>
      </dgm:t>
    </dgm:pt>
    <dgm:pt modelId="{81658EDC-7D0D-4FDE-9677-FE400624671F}" type="pres">
      <dgm:prSet presAssocID="{958DCB62-4A4A-46C3-9860-0BF86726E833}" presName="gear1dstNode" presStyleLbl="node1" presStyleIdx="0" presStyleCnt="3"/>
      <dgm:spPr/>
      <dgm:t>
        <a:bodyPr/>
        <a:lstStyle/>
        <a:p>
          <a:endParaRPr lang="el-GR"/>
        </a:p>
      </dgm:t>
    </dgm:pt>
    <dgm:pt modelId="{464FA85F-08A7-49FF-88A4-3D4840B75717}" type="pres">
      <dgm:prSet presAssocID="{80A5BC4E-5265-44B5-A9FE-2F5D27205A8B}" presName="gear2" presStyleLbl="node1" presStyleIdx="1" presStyleCnt="3" custScaleX="157038" custScaleY="153192" custLinFactNeighborX="-42712" custLinFactNeighborY="42802">
        <dgm:presLayoutVars>
          <dgm:chMax val="1"/>
          <dgm:bulletEnabled val="1"/>
        </dgm:presLayoutVars>
      </dgm:prSet>
      <dgm:spPr/>
      <dgm:t>
        <a:bodyPr/>
        <a:lstStyle/>
        <a:p>
          <a:endParaRPr lang="el-GR"/>
        </a:p>
      </dgm:t>
    </dgm:pt>
    <dgm:pt modelId="{A0E2D393-1D02-4A03-A128-260796E0C3C8}" type="pres">
      <dgm:prSet presAssocID="{80A5BC4E-5265-44B5-A9FE-2F5D27205A8B}" presName="gear2srcNode" presStyleLbl="node1" presStyleIdx="1" presStyleCnt="3"/>
      <dgm:spPr/>
      <dgm:t>
        <a:bodyPr/>
        <a:lstStyle/>
        <a:p>
          <a:endParaRPr lang="el-GR"/>
        </a:p>
      </dgm:t>
    </dgm:pt>
    <dgm:pt modelId="{FDA8EC6E-AF25-4083-A849-8DEF90E14EF3}" type="pres">
      <dgm:prSet presAssocID="{80A5BC4E-5265-44B5-A9FE-2F5D27205A8B}" presName="gear2dstNode" presStyleLbl="node1" presStyleIdx="1" presStyleCnt="3"/>
      <dgm:spPr/>
      <dgm:t>
        <a:bodyPr/>
        <a:lstStyle/>
        <a:p>
          <a:endParaRPr lang="el-GR"/>
        </a:p>
      </dgm:t>
    </dgm:pt>
    <dgm:pt modelId="{9FBF1FC8-0D3D-453F-B6C0-F946291E138E}" type="pres">
      <dgm:prSet presAssocID="{CB00CF70-E871-4848-B67F-BD498ACD6E2A}" presName="gear3" presStyleLbl="node1" presStyleIdx="2" presStyleCnt="3" custScaleX="152616" custScaleY="156733" custLinFactNeighborX="-19746" custLinFactNeighborY="-331"/>
      <dgm:spPr/>
      <dgm:t>
        <a:bodyPr/>
        <a:lstStyle/>
        <a:p>
          <a:endParaRPr lang="el-GR"/>
        </a:p>
      </dgm:t>
    </dgm:pt>
    <dgm:pt modelId="{09651201-6323-4C74-AB6B-59321414F6C7}" type="pres">
      <dgm:prSet presAssocID="{CB00CF70-E871-4848-B67F-BD498ACD6E2A}" presName="gear3tx" presStyleLbl="node1" presStyleIdx="2" presStyleCnt="3">
        <dgm:presLayoutVars>
          <dgm:chMax val="1"/>
          <dgm:bulletEnabled val="1"/>
        </dgm:presLayoutVars>
      </dgm:prSet>
      <dgm:spPr/>
      <dgm:t>
        <a:bodyPr/>
        <a:lstStyle/>
        <a:p>
          <a:endParaRPr lang="el-GR"/>
        </a:p>
      </dgm:t>
    </dgm:pt>
    <dgm:pt modelId="{0C986C45-D3E9-460D-A52F-78BC8EA77328}" type="pres">
      <dgm:prSet presAssocID="{CB00CF70-E871-4848-B67F-BD498ACD6E2A}" presName="gear3srcNode" presStyleLbl="node1" presStyleIdx="2" presStyleCnt="3"/>
      <dgm:spPr/>
      <dgm:t>
        <a:bodyPr/>
        <a:lstStyle/>
        <a:p>
          <a:endParaRPr lang="el-GR"/>
        </a:p>
      </dgm:t>
    </dgm:pt>
    <dgm:pt modelId="{9D5FDAF8-99C4-453F-8177-394A40D8779E}" type="pres">
      <dgm:prSet presAssocID="{CB00CF70-E871-4848-B67F-BD498ACD6E2A}" presName="gear3dstNode" presStyleLbl="node1" presStyleIdx="2" presStyleCnt="3"/>
      <dgm:spPr/>
      <dgm:t>
        <a:bodyPr/>
        <a:lstStyle/>
        <a:p>
          <a:endParaRPr lang="el-GR"/>
        </a:p>
      </dgm:t>
    </dgm:pt>
    <dgm:pt modelId="{88909816-F65A-44EB-AE28-1952351DC08E}" type="pres">
      <dgm:prSet presAssocID="{AA9B420B-8BC2-40D4-B8CB-6AB64569696A}" presName="connector1" presStyleLbl="sibTrans2D1" presStyleIdx="0" presStyleCnt="3"/>
      <dgm:spPr/>
      <dgm:t>
        <a:bodyPr/>
        <a:lstStyle/>
        <a:p>
          <a:endParaRPr lang="el-GR"/>
        </a:p>
      </dgm:t>
    </dgm:pt>
    <dgm:pt modelId="{D3FDBD0B-7CCD-45D8-AE59-759A58826803}" type="pres">
      <dgm:prSet presAssocID="{235FA7DF-24C8-40B2-8564-A4D790AC65E5}" presName="connector2" presStyleLbl="sibTrans2D1" presStyleIdx="1" presStyleCnt="3" custAng="13159296" custLinFactNeighborX="-35113" custLinFactNeighborY="42666"/>
      <dgm:spPr/>
      <dgm:t>
        <a:bodyPr/>
        <a:lstStyle/>
        <a:p>
          <a:endParaRPr lang="el-GR"/>
        </a:p>
      </dgm:t>
    </dgm:pt>
    <dgm:pt modelId="{07EC06D9-6698-484E-A857-D1524C84777B}" type="pres">
      <dgm:prSet presAssocID="{AEE2305B-EB3C-4DCB-A99E-B713756B192F}" presName="connector3" presStyleLbl="sibTrans2D1" presStyleIdx="2" presStyleCnt="3"/>
      <dgm:spPr/>
      <dgm:t>
        <a:bodyPr/>
        <a:lstStyle/>
        <a:p>
          <a:endParaRPr lang="el-GR"/>
        </a:p>
      </dgm:t>
    </dgm:pt>
  </dgm:ptLst>
  <dgm:cxnLst>
    <dgm:cxn modelId="{0CDF8C86-C833-4E43-A158-2B7E2B784C58}" type="presOf" srcId="{AA9B420B-8BC2-40D4-B8CB-6AB64569696A}" destId="{88909816-F65A-44EB-AE28-1952351DC08E}" srcOrd="0" destOrd="0" presId="urn:microsoft.com/office/officeart/2005/8/layout/gear1"/>
    <dgm:cxn modelId="{92D9B544-22B1-44EA-B333-74C6824293E6}" type="presOf" srcId="{958DCB62-4A4A-46C3-9860-0BF86726E833}" destId="{F189BF86-AE8D-465E-9756-52DD5C639161}" srcOrd="1" destOrd="0" presId="urn:microsoft.com/office/officeart/2005/8/layout/gear1"/>
    <dgm:cxn modelId="{CEA5BDFD-27BA-418F-921A-807F6024D02C}" type="presOf" srcId="{958DCB62-4A4A-46C3-9860-0BF86726E833}" destId="{B71DC730-DD63-4B50-B7CC-F1793C1EDED8}" srcOrd="0" destOrd="0" presId="urn:microsoft.com/office/officeart/2005/8/layout/gear1"/>
    <dgm:cxn modelId="{1FB5EA93-0AC1-4540-BA6D-F7AB4A2E51D7}" type="presOf" srcId="{80A5BC4E-5265-44B5-A9FE-2F5D27205A8B}" destId="{FDA8EC6E-AF25-4083-A849-8DEF90E14EF3}" srcOrd="2" destOrd="0" presId="urn:microsoft.com/office/officeart/2005/8/layout/gear1"/>
    <dgm:cxn modelId="{5FB27D15-FE18-4746-B069-E7E7472268FB}" type="presOf" srcId="{235FA7DF-24C8-40B2-8564-A4D790AC65E5}" destId="{D3FDBD0B-7CCD-45D8-AE59-759A58826803}" srcOrd="0" destOrd="0" presId="urn:microsoft.com/office/officeart/2005/8/layout/gear1"/>
    <dgm:cxn modelId="{CE6E3476-EDBE-4CB9-81FE-FA8107E39801}" type="presOf" srcId="{CB00CF70-E871-4848-B67F-BD498ACD6E2A}" destId="{9FBF1FC8-0D3D-453F-B6C0-F946291E138E}" srcOrd="0" destOrd="0" presId="urn:microsoft.com/office/officeart/2005/8/layout/gear1"/>
    <dgm:cxn modelId="{6796D34C-A251-42C3-97C3-BF0C540FCDEC}" srcId="{ACA69621-5756-436F-9F44-F53955A553D8}" destId="{80A5BC4E-5265-44B5-A9FE-2F5D27205A8B}" srcOrd="1" destOrd="0" parTransId="{D95376A5-0E18-43EC-BA14-50A8F3649DB6}" sibTransId="{235FA7DF-24C8-40B2-8564-A4D790AC65E5}"/>
    <dgm:cxn modelId="{67CB9BB3-1387-4DC1-A285-A4EC4662E8F2}" type="presOf" srcId="{958DCB62-4A4A-46C3-9860-0BF86726E833}" destId="{81658EDC-7D0D-4FDE-9677-FE400624671F}" srcOrd="2" destOrd="0" presId="urn:microsoft.com/office/officeart/2005/8/layout/gear1"/>
    <dgm:cxn modelId="{A32B93AA-1AD4-4C8E-9878-29B656191610}" srcId="{ACA69621-5756-436F-9F44-F53955A553D8}" destId="{8B823DE1-09C9-4ECC-9340-A92D12E45DC3}" srcOrd="3" destOrd="0" parTransId="{3F7C2471-8D4B-449A-BC7E-0E9DCF209C5C}" sibTransId="{43010E47-F6B4-4EEE-9516-6B8E937FF1E5}"/>
    <dgm:cxn modelId="{F798E37B-DEA1-4013-8D48-DDD1F3A9706C}" type="presOf" srcId="{AEE2305B-EB3C-4DCB-A99E-B713756B192F}" destId="{07EC06D9-6698-484E-A857-D1524C84777B}" srcOrd="0" destOrd="0" presId="urn:microsoft.com/office/officeart/2005/8/layout/gear1"/>
    <dgm:cxn modelId="{93FFE0EA-BFF5-4E22-A964-A43AB196CFEB}" type="presOf" srcId="{CB00CF70-E871-4848-B67F-BD498ACD6E2A}" destId="{0C986C45-D3E9-460D-A52F-78BC8EA77328}" srcOrd="2" destOrd="0" presId="urn:microsoft.com/office/officeart/2005/8/layout/gear1"/>
    <dgm:cxn modelId="{6871E7AA-6103-441C-8B5D-27B63ACB6FA0}" type="presOf" srcId="{CB00CF70-E871-4848-B67F-BD498ACD6E2A}" destId="{09651201-6323-4C74-AB6B-59321414F6C7}" srcOrd="1" destOrd="0" presId="urn:microsoft.com/office/officeart/2005/8/layout/gear1"/>
    <dgm:cxn modelId="{048CAFF5-7DF7-4E58-B93A-3E6EDE2E4A04}" type="presOf" srcId="{80A5BC4E-5265-44B5-A9FE-2F5D27205A8B}" destId="{464FA85F-08A7-49FF-88A4-3D4840B75717}" srcOrd="0" destOrd="0" presId="urn:microsoft.com/office/officeart/2005/8/layout/gear1"/>
    <dgm:cxn modelId="{E1F5B71D-3C48-4396-88DE-84C9A4E3070C}" srcId="{ACA69621-5756-436F-9F44-F53955A553D8}" destId="{958DCB62-4A4A-46C3-9860-0BF86726E833}" srcOrd="0" destOrd="0" parTransId="{DC61A562-2DC8-4A21-B8BE-58851797CE3E}" sibTransId="{AA9B420B-8BC2-40D4-B8CB-6AB64569696A}"/>
    <dgm:cxn modelId="{DF77E16C-2C81-46D8-AFDD-EE90286D98DC}" type="presOf" srcId="{80A5BC4E-5265-44B5-A9FE-2F5D27205A8B}" destId="{A0E2D393-1D02-4A03-A128-260796E0C3C8}" srcOrd="1" destOrd="0" presId="urn:microsoft.com/office/officeart/2005/8/layout/gear1"/>
    <dgm:cxn modelId="{9F1B7AAA-BA00-4DC3-B0E6-FEC53C4A88E1}" type="presOf" srcId="{CB00CF70-E871-4848-B67F-BD498ACD6E2A}" destId="{9D5FDAF8-99C4-453F-8177-394A40D8779E}" srcOrd="3" destOrd="0" presId="urn:microsoft.com/office/officeart/2005/8/layout/gear1"/>
    <dgm:cxn modelId="{4C68BA31-6290-4755-8BCC-5DEC6D35B2CA}" srcId="{ACA69621-5756-436F-9F44-F53955A553D8}" destId="{CB00CF70-E871-4848-B67F-BD498ACD6E2A}" srcOrd="2" destOrd="0" parTransId="{9F15BC7E-AA5B-4793-A819-345BDD07DE6B}" sibTransId="{AEE2305B-EB3C-4DCB-A99E-B713756B192F}"/>
    <dgm:cxn modelId="{1486E01A-4139-4E64-8993-2B6208E4AA23}" type="presOf" srcId="{ACA69621-5756-436F-9F44-F53955A553D8}" destId="{9BFD0177-DD2F-4D51-B03F-7CB9ECB4C0FE}" srcOrd="0" destOrd="0" presId="urn:microsoft.com/office/officeart/2005/8/layout/gear1"/>
    <dgm:cxn modelId="{5B5236D3-5BB6-42E1-B0BF-B86063F12459}" type="presParOf" srcId="{9BFD0177-DD2F-4D51-B03F-7CB9ECB4C0FE}" destId="{B71DC730-DD63-4B50-B7CC-F1793C1EDED8}" srcOrd="0" destOrd="0" presId="urn:microsoft.com/office/officeart/2005/8/layout/gear1"/>
    <dgm:cxn modelId="{261A7EF5-A832-4E74-A23B-C80D3A1410FC}" type="presParOf" srcId="{9BFD0177-DD2F-4D51-B03F-7CB9ECB4C0FE}" destId="{F189BF86-AE8D-465E-9756-52DD5C639161}" srcOrd="1" destOrd="0" presId="urn:microsoft.com/office/officeart/2005/8/layout/gear1"/>
    <dgm:cxn modelId="{B1C4FBAC-B904-4E30-ACB0-1CE7C997568A}" type="presParOf" srcId="{9BFD0177-DD2F-4D51-B03F-7CB9ECB4C0FE}" destId="{81658EDC-7D0D-4FDE-9677-FE400624671F}" srcOrd="2" destOrd="0" presId="urn:microsoft.com/office/officeart/2005/8/layout/gear1"/>
    <dgm:cxn modelId="{434294B3-5BE9-45F2-924A-895EFE1BD48E}" type="presParOf" srcId="{9BFD0177-DD2F-4D51-B03F-7CB9ECB4C0FE}" destId="{464FA85F-08A7-49FF-88A4-3D4840B75717}" srcOrd="3" destOrd="0" presId="urn:microsoft.com/office/officeart/2005/8/layout/gear1"/>
    <dgm:cxn modelId="{C20D494C-732B-43AF-A8AA-42EF5E7EEFC0}" type="presParOf" srcId="{9BFD0177-DD2F-4D51-B03F-7CB9ECB4C0FE}" destId="{A0E2D393-1D02-4A03-A128-260796E0C3C8}" srcOrd="4" destOrd="0" presId="urn:microsoft.com/office/officeart/2005/8/layout/gear1"/>
    <dgm:cxn modelId="{F48F35F2-50A6-4CCD-B2B7-D19ECAE4C002}" type="presParOf" srcId="{9BFD0177-DD2F-4D51-B03F-7CB9ECB4C0FE}" destId="{FDA8EC6E-AF25-4083-A849-8DEF90E14EF3}" srcOrd="5" destOrd="0" presId="urn:microsoft.com/office/officeart/2005/8/layout/gear1"/>
    <dgm:cxn modelId="{9C36CBE6-4A57-485A-AB75-F340742B232E}" type="presParOf" srcId="{9BFD0177-DD2F-4D51-B03F-7CB9ECB4C0FE}" destId="{9FBF1FC8-0D3D-453F-B6C0-F946291E138E}" srcOrd="6" destOrd="0" presId="urn:microsoft.com/office/officeart/2005/8/layout/gear1"/>
    <dgm:cxn modelId="{2201E254-DB95-481F-827C-9AF6F7A865ED}" type="presParOf" srcId="{9BFD0177-DD2F-4D51-B03F-7CB9ECB4C0FE}" destId="{09651201-6323-4C74-AB6B-59321414F6C7}" srcOrd="7" destOrd="0" presId="urn:microsoft.com/office/officeart/2005/8/layout/gear1"/>
    <dgm:cxn modelId="{6BB0068D-988B-4ED6-A4BD-8CDD65BE282D}" type="presParOf" srcId="{9BFD0177-DD2F-4D51-B03F-7CB9ECB4C0FE}" destId="{0C986C45-D3E9-460D-A52F-78BC8EA77328}" srcOrd="8" destOrd="0" presId="urn:microsoft.com/office/officeart/2005/8/layout/gear1"/>
    <dgm:cxn modelId="{EF203295-774E-4908-86D0-48DF18303B4D}" type="presParOf" srcId="{9BFD0177-DD2F-4D51-B03F-7CB9ECB4C0FE}" destId="{9D5FDAF8-99C4-453F-8177-394A40D8779E}" srcOrd="9" destOrd="0" presId="urn:microsoft.com/office/officeart/2005/8/layout/gear1"/>
    <dgm:cxn modelId="{29392147-9732-453F-A19D-59A6ED2F3F2B}" type="presParOf" srcId="{9BFD0177-DD2F-4D51-B03F-7CB9ECB4C0FE}" destId="{88909816-F65A-44EB-AE28-1952351DC08E}" srcOrd="10" destOrd="0" presId="urn:microsoft.com/office/officeart/2005/8/layout/gear1"/>
    <dgm:cxn modelId="{D2A5B1F5-6EBC-4DE0-97F8-48E0EFA288FB}" type="presParOf" srcId="{9BFD0177-DD2F-4D51-B03F-7CB9ECB4C0FE}" destId="{D3FDBD0B-7CCD-45D8-AE59-759A58826803}" srcOrd="11" destOrd="0" presId="urn:microsoft.com/office/officeart/2005/8/layout/gear1"/>
    <dgm:cxn modelId="{0450D67C-B974-46A8-8AC3-131674069096}" type="presParOf" srcId="{9BFD0177-DD2F-4D51-B03F-7CB9ECB4C0FE}" destId="{07EC06D9-6698-484E-A857-D1524C84777B}" srcOrd="12" destOrd="0" presId="urn:microsoft.com/office/officeart/2005/8/layout/gear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5A6D68-E801-4607-B0B0-1B00527B0740}"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l-GR"/>
        </a:p>
      </dgm:t>
    </dgm:pt>
    <dgm:pt modelId="{BFF91C37-A0D9-411B-9096-5DF17AA24DB6}">
      <dgm:prSet phldrT="[Κείμενο]" custT="1"/>
      <dgm:spPr/>
      <dgm:t>
        <a:bodyPr/>
        <a:lstStyle/>
        <a:p>
          <a:pPr algn="l"/>
          <a:r>
            <a:rPr lang="el-GR" sz="2000" b="1" dirty="0"/>
            <a:t>Γλωσσική </a:t>
          </a:r>
          <a:r>
            <a:rPr lang="el-GR" sz="2000" b="1" dirty="0" smtClean="0"/>
            <a:t>Ανάπτυξη</a:t>
          </a:r>
          <a:endParaRPr lang="en-US" sz="2000" b="1" dirty="0" smtClean="0"/>
        </a:p>
        <a:p>
          <a:pPr algn="l"/>
          <a:endParaRPr lang="el-GR" sz="2000" b="1" dirty="0"/>
        </a:p>
      </dgm:t>
    </dgm:pt>
    <dgm:pt modelId="{BAC042FA-A921-41FC-A709-04FED81808E7}" type="parTrans" cxnId="{9E9D005B-846E-4BCA-902E-EAECD6CE6534}">
      <dgm:prSet/>
      <dgm:spPr/>
      <dgm:t>
        <a:bodyPr/>
        <a:lstStyle/>
        <a:p>
          <a:pPr algn="l"/>
          <a:endParaRPr lang="el-GR"/>
        </a:p>
      </dgm:t>
    </dgm:pt>
    <dgm:pt modelId="{E5F84D74-67E8-4721-A171-96E094BF2543}" type="sibTrans" cxnId="{9E9D005B-846E-4BCA-902E-EAECD6CE6534}">
      <dgm:prSet/>
      <dgm:spPr/>
      <dgm:t>
        <a:bodyPr/>
        <a:lstStyle/>
        <a:p>
          <a:pPr algn="l"/>
          <a:endParaRPr lang="el-GR"/>
        </a:p>
      </dgm:t>
    </dgm:pt>
    <dgm:pt modelId="{9C4F854B-61F2-4AAF-BCF4-170BE916F741}">
      <dgm:prSet phldrT="[Κείμενο]" custT="1"/>
      <dgm:spPr/>
      <dgm:t>
        <a:bodyPr/>
        <a:lstStyle/>
        <a:p>
          <a:pPr algn="l"/>
          <a:r>
            <a:rPr lang="el-GR" sz="1600" dirty="0" err="1" smtClean="0"/>
            <a:t>Επιχειρη</a:t>
          </a:r>
          <a:r>
            <a:rPr lang="en-US" sz="1600" dirty="0" smtClean="0"/>
            <a:t> </a:t>
          </a:r>
          <a:r>
            <a:rPr lang="el-GR" sz="1600" dirty="0" err="1" smtClean="0"/>
            <a:t>ματολογία</a:t>
          </a:r>
          <a:endParaRPr lang="el-GR" sz="1600" dirty="0"/>
        </a:p>
      </dgm:t>
    </dgm:pt>
    <dgm:pt modelId="{354046D2-FE62-4B37-80A1-539B718EF9E9}" type="parTrans" cxnId="{49445C87-4FF3-4549-8035-A54B18E0FFCD}">
      <dgm:prSet/>
      <dgm:spPr/>
      <dgm:t>
        <a:bodyPr/>
        <a:lstStyle/>
        <a:p>
          <a:pPr algn="l"/>
          <a:endParaRPr lang="el-GR"/>
        </a:p>
      </dgm:t>
    </dgm:pt>
    <dgm:pt modelId="{D04C4918-D7C4-489E-B627-172A7CD20782}" type="sibTrans" cxnId="{49445C87-4FF3-4549-8035-A54B18E0FFCD}">
      <dgm:prSet/>
      <dgm:spPr/>
      <dgm:t>
        <a:bodyPr/>
        <a:lstStyle/>
        <a:p>
          <a:pPr algn="l"/>
          <a:endParaRPr lang="el-GR"/>
        </a:p>
      </dgm:t>
    </dgm:pt>
    <dgm:pt modelId="{DC6E716A-FEBE-43DB-A602-4A850E9D97A8}">
      <dgm:prSet phldrT="[Κείμενο]" custT="1"/>
      <dgm:spPr/>
      <dgm:t>
        <a:bodyPr/>
        <a:lstStyle/>
        <a:p>
          <a:pPr algn="l"/>
          <a:r>
            <a:rPr lang="el-GR" sz="1600" dirty="0"/>
            <a:t>Ρητορική</a:t>
          </a:r>
        </a:p>
      </dgm:t>
    </dgm:pt>
    <dgm:pt modelId="{A39EA37D-5DA2-434A-AE58-D0F7C9C9F7EC}" type="parTrans" cxnId="{D014B741-08D0-457A-A9BD-C9A935D1D5C2}">
      <dgm:prSet/>
      <dgm:spPr/>
      <dgm:t>
        <a:bodyPr/>
        <a:lstStyle/>
        <a:p>
          <a:pPr algn="l"/>
          <a:endParaRPr lang="el-GR"/>
        </a:p>
      </dgm:t>
    </dgm:pt>
    <dgm:pt modelId="{99D2855F-7210-4F65-8D57-9EAD00CC7D65}" type="sibTrans" cxnId="{D014B741-08D0-457A-A9BD-C9A935D1D5C2}">
      <dgm:prSet/>
      <dgm:spPr/>
      <dgm:t>
        <a:bodyPr/>
        <a:lstStyle/>
        <a:p>
          <a:pPr algn="l"/>
          <a:endParaRPr lang="el-GR"/>
        </a:p>
      </dgm:t>
    </dgm:pt>
    <dgm:pt modelId="{6FBDBDB9-7F87-4175-8A8D-31D7603DB2EF}">
      <dgm:prSet phldrT="[Κείμενο]" custT="1"/>
      <dgm:spPr/>
      <dgm:t>
        <a:bodyPr/>
        <a:lstStyle/>
        <a:p>
          <a:pPr algn="l"/>
          <a:r>
            <a:rPr lang="el-GR" sz="1800" b="1" dirty="0"/>
            <a:t>Ανάπτυξη </a:t>
          </a:r>
          <a:r>
            <a:rPr lang="el-GR" sz="1800" b="1" dirty="0" smtClean="0"/>
            <a:t>Δεξιοτήτων</a:t>
          </a:r>
          <a:endParaRPr lang="en-US" sz="1800" b="1" dirty="0" smtClean="0"/>
        </a:p>
        <a:p>
          <a:pPr algn="l"/>
          <a:endParaRPr lang="el-GR" sz="2000" b="1" dirty="0"/>
        </a:p>
      </dgm:t>
    </dgm:pt>
    <dgm:pt modelId="{FC959908-2DCE-4D3B-A9BC-C237F2DF670D}" type="parTrans" cxnId="{AB4504BA-EDF4-4809-9BD8-F2190A535852}">
      <dgm:prSet/>
      <dgm:spPr/>
      <dgm:t>
        <a:bodyPr/>
        <a:lstStyle/>
        <a:p>
          <a:pPr algn="l"/>
          <a:endParaRPr lang="el-GR"/>
        </a:p>
      </dgm:t>
    </dgm:pt>
    <dgm:pt modelId="{78D719A7-2128-4D87-92E8-3562D212989E}" type="sibTrans" cxnId="{AB4504BA-EDF4-4809-9BD8-F2190A535852}">
      <dgm:prSet/>
      <dgm:spPr/>
      <dgm:t>
        <a:bodyPr/>
        <a:lstStyle/>
        <a:p>
          <a:pPr algn="l"/>
          <a:endParaRPr lang="el-GR"/>
        </a:p>
      </dgm:t>
    </dgm:pt>
    <dgm:pt modelId="{F090253A-847F-47C2-844E-C1430A1AAB08}">
      <dgm:prSet phldrT="[Κείμενο]" custT="1"/>
      <dgm:spPr/>
      <dgm:t>
        <a:bodyPr/>
        <a:lstStyle/>
        <a:p>
          <a:pPr algn="l"/>
          <a:r>
            <a:rPr lang="el-GR" sz="1600" dirty="0"/>
            <a:t>Κριτικής Σκέψης</a:t>
          </a:r>
        </a:p>
      </dgm:t>
    </dgm:pt>
    <dgm:pt modelId="{4142DD43-4C88-4055-84C1-A783905CCE0A}" type="parTrans" cxnId="{52539287-74F7-4FF5-845D-C2A965119913}">
      <dgm:prSet/>
      <dgm:spPr/>
      <dgm:t>
        <a:bodyPr/>
        <a:lstStyle/>
        <a:p>
          <a:pPr algn="l"/>
          <a:endParaRPr lang="el-GR"/>
        </a:p>
      </dgm:t>
    </dgm:pt>
    <dgm:pt modelId="{7770D943-651A-40DA-B6C1-4634ACE1BD0D}" type="sibTrans" cxnId="{52539287-74F7-4FF5-845D-C2A965119913}">
      <dgm:prSet/>
      <dgm:spPr/>
      <dgm:t>
        <a:bodyPr/>
        <a:lstStyle/>
        <a:p>
          <a:pPr algn="l"/>
          <a:endParaRPr lang="el-GR"/>
        </a:p>
      </dgm:t>
    </dgm:pt>
    <dgm:pt modelId="{2CE52B72-EA28-493C-968F-B8EE753743DB}">
      <dgm:prSet phldrT="[Κείμενο]" custT="1"/>
      <dgm:spPr/>
      <dgm:t>
        <a:bodyPr/>
        <a:lstStyle/>
        <a:p>
          <a:pPr algn="l"/>
          <a:r>
            <a:rPr lang="el-GR" sz="1600" dirty="0"/>
            <a:t>Ηθικής Κρίσης</a:t>
          </a:r>
        </a:p>
      </dgm:t>
    </dgm:pt>
    <dgm:pt modelId="{EF1FD7DF-92D0-46F1-8B6D-23305AE3A06D}" type="parTrans" cxnId="{629E864F-66C6-4E1C-88A5-1F5A07AD5A99}">
      <dgm:prSet/>
      <dgm:spPr/>
      <dgm:t>
        <a:bodyPr/>
        <a:lstStyle/>
        <a:p>
          <a:pPr algn="l"/>
          <a:endParaRPr lang="el-GR"/>
        </a:p>
      </dgm:t>
    </dgm:pt>
    <dgm:pt modelId="{64AB12E9-B095-4753-9968-4ABA8F6E0BC0}" type="sibTrans" cxnId="{629E864F-66C6-4E1C-88A5-1F5A07AD5A99}">
      <dgm:prSet/>
      <dgm:spPr/>
      <dgm:t>
        <a:bodyPr/>
        <a:lstStyle/>
        <a:p>
          <a:pPr algn="l"/>
          <a:endParaRPr lang="el-GR"/>
        </a:p>
      </dgm:t>
    </dgm:pt>
    <dgm:pt modelId="{19ED2F42-F9CF-4E26-AE86-C91DB209245D}">
      <dgm:prSet phldrT="[Κείμενο]" custT="1"/>
      <dgm:spPr/>
      <dgm:t>
        <a:bodyPr/>
        <a:lstStyle/>
        <a:p>
          <a:pPr algn="l"/>
          <a:r>
            <a:rPr lang="el-GR" sz="1800" b="1" dirty="0" err="1" smtClean="0"/>
            <a:t>Ψυχο</a:t>
          </a:r>
          <a:r>
            <a:rPr lang="en-US" sz="1800" b="1" dirty="0" smtClean="0"/>
            <a:t>-</a:t>
          </a:r>
        </a:p>
        <a:p>
          <a:pPr algn="l"/>
          <a:r>
            <a:rPr lang="el-GR" sz="1800" b="1" dirty="0" smtClean="0"/>
            <a:t>κοινωνική </a:t>
          </a:r>
          <a:r>
            <a:rPr lang="el-GR" sz="1800" b="1" dirty="0"/>
            <a:t>Ανάπτυξη</a:t>
          </a:r>
        </a:p>
      </dgm:t>
    </dgm:pt>
    <dgm:pt modelId="{CAE66C08-43F0-4070-BF97-C6269F6E7D1C}" type="parTrans" cxnId="{B712AB21-CDEF-43CE-BC7C-83F199B41FD3}">
      <dgm:prSet/>
      <dgm:spPr/>
      <dgm:t>
        <a:bodyPr/>
        <a:lstStyle/>
        <a:p>
          <a:pPr algn="l"/>
          <a:endParaRPr lang="el-GR"/>
        </a:p>
      </dgm:t>
    </dgm:pt>
    <dgm:pt modelId="{53B6BEDD-D201-43D1-91AD-A1F1AAC210D3}" type="sibTrans" cxnId="{B712AB21-CDEF-43CE-BC7C-83F199B41FD3}">
      <dgm:prSet/>
      <dgm:spPr/>
      <dgm:t>
        <a:bodyPr/>
        <a:lstStyle/>
        <a:p>
          <a:pPr algn="l"/>
          <a:endParaRPr lang="el-GR"/>
        </a:p>
      </dgm:t>
    </dgm:pt>
    <dgm:pt modelId="{AB1F6B9B-7186-49A8-9DA7-D732572B32AF}">
      <dgm:prSet phldrT="[Κείμενο]" custT="1"/>
      <dgm:spPr/>
      <dgm:t>
        <a:bodyPr/>
        <a:lstStyle/>
        <a:p>
          <a:pPr algn="l"/>
          <a:r>
            <a:rPr lang="el-GR" sz="1600" dirty="0"/>
            <a:t>Διαπροσωπικές δεξιότητες</a:t>
          </a:r>
        </a:p>
      </dgm:t>
    </dgm:pt>
    <dgm:pt modelId="{1217CD21-D41A-4C1D-83A1-3E734386D536}" type="parTrans" cxnId="{C45FE3AB-BBCB-4679-A14D-330A518278B1}">
      <dgm:prSet/>
      <dgm:spPr/>
      <dgm:t>
        <a:bodyPr/>
        <a:lstStyle/>
        <a:p>
          <a:pPr algn="l"/>
          <a:endParaRPr lang="el-GR"/>
        </a:p>
      </dgm:t>
    </dgm:pt>
    <dgm:pt modelId="{1907658D-2811-48EB-80BF-CFA0A85973EE}" type="sibTrans" cxnId="{C45FE3AB-BBCB-4679-A14D-330A518278B1}">
      <dgm:prSet/>
      <dgm:spPr/>
      <dgm:t>
        <a:bodyPr/>
        <a:lstStyle/>
        <a:p>
          <a:pPr algn="l"/>
          <a:endParaRPr lang="el-GR"/>
        </a:p>
      </dgm:t>
    </dgm:pt>
    <dgm:pt modelId="{70B7804F-6A90-43D4-994B-6979491FEAE9}">
      <dgm:prSet phldrT="[Κείμενο]" custT="1"/>
      <dgm:spPr/>
      <dgm:t>
        <a:bodyPr/>
        <a:lstStyle/>
        <a:p>
          <a:pPr algn="l"/>
          <a:r>
            <a:rPr lang="el-GR" sz="1600" dirty="0"/>
            <a:t>Προσωπικές δεξιότητες</a:t>
          </a:r>
        </a:p>
      </dgm:t>
    </dgm:pt>
    <dgm:pt modelId="{C9DEE297-3652-438D-A61D-6A9047B81C30}" type="parTrans" cxnId="{7B48647E-002E-40CD-BD51-8C24784F1B6D}">
      <dgm:prSet/>
      <dgm:spPr/>
      <dgm:t>
        <a:bodyPr/>
        <a:lstStyle/>
        <a:p>
          <a:pPr algn="l"/>
          <a:endParaRPr lang="el-GR"/>
        </a:p>
      </dgm:t>
    </dgm:pt>
    <dgm:pt modelId="{130E448E-4998-4817-AFAC-A10A381AF24D}" type="sibTrans" cxnId="{7B48647E-002E-40CD-BD51-8C24784F1B6D}">
      <dgm:prSet/>
      <dgm:spPr/>
      <dgm:t>
        <a:bodyPr/>
        <a:lstStyle/>
        <a:p>
          <a:pPr algn="l"/>
          <a:endParaRPr lang="el-GR"/>
        </a:p>
      </dgm:t>
    </dgm:pt>
    <dgm:pt modelId="{34105B98-7136-433E-AC5E-B70D4E06C2BA}">
      <dgm:prSet phldrT="[Κείμενο]" custT="1"/>
      <dgm:spPr/>
      <dgm:t>
        <a:bodyPr/>
        <a:lstStyle/>
        <a:p>
          <a:pPr algn="l">
            <a:lnSpc>
              <a:spcPct val="90000"/>
            </a:lnSpc>
            <a:spcAft>
              <a:spcPct val="35000"/>
            </a:spcAft>
          </a:pPr>
          <a:endParaRPr lang="en-US" sz="1200" dirty="0" smtClean="0"/>
        </a:p>
        <a:p>
          <a:pPr algn="l">
            <a:lnSpc>
              <a:spcPct val="90000"/>
            </a:lnSpc>
            <a:spcAft>
              <a:spcPct val="35000"/>
            </a:spcAft>
          </a:pPr>
          <a:endParaRPr lang="el-GR" sz="1200" dirty="0"/>
        </a:p>
        <a:p>
          <a:pPr algn="l">
            <a:lnSpc>
              <a:spcPct val="100000"/>
            </a:lnSpc>
            <a:spcAft>
              <a:spcPts val="0"/>
            </a:spcAft>
          </a:pPr>
          <a:r>
            <a:rPr lang="el-GR" sz="1800" b="1" dirty="0" smtClean="0">
              <a:solidFill>
                <a:schemeClr val="bg1">
                  <a:lumMod val="95000"/>
                </a:schemeClr>
              </a:solidFill>
            </a:rPr>
            <a:t>Ανάπτυξη </a:t>
          </a:r>
          <a:r>
            <a:rPr lang="el-GR" sz="1800" b="1" dirty="0" err="1" smtClean="0">
              <a:solidFill>
                <a:schemeClr val="bg1">
                  <a:lumMod val="95000"/>
                </a:schemeClr>
              </a:solidFill>
            </a:rPr>
            <a:t>Πολιτειότητας</a:t>
          </a:r>
          <a:endParaRPr lang="el-GR" sz="1800" b="1" dirty="0" smtClean="0">
            <a:solidFill>
              <a:schemeClr val="bg1">
                <a:lumMod val="95000"/>
              </a:schemeClr>
            </a:solidFill>
          </a:endParaRPr>
        </a:p>
        <a:p>
          <a:pPr algn="l">
            <a:lnSpc>
              <a:spcPts val="1000"/>
            </a:lnSpc>
            <a:spcAft>
              <a:spcPts val="0"/>
            </a:spcAft>
          </a:pPr>
          <a:endParaRPr lang="el-GR" sz="1600" dirty="0" smtClean="0">
            <a:solidFill>
              <a:schemeClr val="bg1">
                <a:lumMod val="95000"/>
              </a:schemeClr>
            </a:solidFill>
          </a:endParaRPr>
        </a:p>
        <a:p>
          <a:pPr algn="l">
            <a:lnSpc>
              <a:spcPct val="100000"/>
            </a:lnSpc>
            <a:spcAft>
              <a:spcPts val="0"/>
            </a:spcAft>
          </a:pPr>
          <a:r>
            <a:rPr lang="el-GR" sz="1600" dirty="0" smtClean="0">
              <a:solidFill>
                <a:schemeClr val="bg1">
                  <a:lumMod val="95000"/>
                </a:schemeClr>
              </a:solidFill>
            </a:rPr>
            <a:t>Κριτική στάση  σε κοινωνικά και πολιτικά θέματα</a:t>
          </a:r>
          <a:endParaRPr lang="en-US" sz="1600" dirty="0" smtClean="0">
            <a:solidFill>
              <a:schemeClr val="bg1">
                <a:lumMod val="95000"/>
              </a:schemeClr>
            </a:solidFill>
          </a:endParaRPr>
        </a:p>
        <a:p>
          <a:pPr algn="l">
            <a:lnSpc>
              <a:spcPct val="100000"/>
            </a:lnSpc>
            <a:spcAft>
              <a:spcPts val="0"/>
            </a:spcAft>
          </a:pPr>
          <a:endParaRPr lang="el-GR" sz="1600" dirty="0" smtClean="0">
            <a:solidFill>
              <a:schemeClr val="bg1">
                <a:lumMod val="95000"/>
              </a:schemeClr>
            </a:solidFill>
          </a:endParaRPr>
        </a:p>
        <a:p>
          <a:pPr algn="l">
            <a:lnSpc>
              <a:spcPct val="100000"/>
            </a:lnSpc>
            <a:spcAft>
              <a:spcPts val="0"/>
            </a:spcAft>
          </a:pPr>
          <a:r>
            <a:rPr lang="el-GR" sz="1600" dirty="0" smtClean="0">
              <a:solidFill>
                <a:schemeClr val="bg1">
                  <a:lumMod val="95000"/>
                </a:schemeClr>
              </a:solidFill>
            </a:rPr>
            <a:t>Συμβολή </a:t>
          </a:r>
          <a:endParaRPr lang="en-US" sz="1600" dirty="0" smtClean="0">
            <a:solidFill>
              <a:schemeClr val="bg1">
                <a:lumMod val="95000"/>
              </a:schemeClr>
            </a:solidFill>
          </a:endParaRPr>
        </a:p>
        <a:p>
          <a:pPr algn="l">
            <a:lnSpc>
              <a:spcPct val="100000"/>
            </a:lnSpc>
            <a:spcAft>
              <a:spcPts val="0"/>
            </a:spcAft>
          </a:pPr>
          <a:r>
            <a:rPr lang="el-GR" sz="1600" dirty="0" smtClean="0">
              <a:solidFill>
                <a:schemeClr val="bg1">
                  <a:lumMod val="95000"/>
                </a:schemeClr>
              </a:solidFill>
            </a:rPr>
            <a:t> στο διάλογο- δημοκρατία</a:t>
          </a:r>
          <a:endParaRPr lang="en-US" sz="1600" dirty="0" smtClean="0">
            <a:solidFill>
              <a:schemeClr val="bg1">
                <a:lumMod val="95000"/>
              </a:schemeClr>
            </a:solidFill>
          </a:endParaRPr>
        </a:p>
        <a:p>
          <a:pPr algn="l">
            <a:lnSpc>
              <a:spcPct val="100000"/>
            </a:lnSpc>
            <a:spcAft>
              <a:spcPts val="0"/>
            </a:spcAft>
          </a:pPr>
          <a:endParaRPr lang="el-GR" sz="1600" dirty="0" smtClean="0">
            <a:solidFill>
              <a:schemeClr val="bg1">
                <a:lumMod val="95000"/>
              </a:schemeClr>
            </a:solidFill>
          </a:endParaRPr>
        </a:p>
        <a:p>
          <a:pPr algn="l">
            <a:lnSpc>
              <a:spcPct val="100000"/>
            </a:lnSpc>
            <a:spcAft>
              <a:spcPts val="0"/>
            </a:spcAft>
          </a:pPr>
          <a:r>
            <a:rPr lang="el-GR" sz="1600" dirty="0" smtClean="0">
              <a:solidFill>
                <a:schemeClr val="bg1">
                  <a:lumMod val="95000"/>
                </a:schemeClr>
              </a:solidFill>
            </a:rPr>
            <a:t>Απόκτηση </a:t>
          </a:r>
          <a:endParaRPr lang="en-US" sz="1600" dirty="0" smtClean="0">
            <a:solidFill>
              <a:schemeClr val="bg1">
                <a:lumMod val="95000"/>
              </a:schemeClr>
            </a:solidFill>
          </a:endParaRPr>
        </a:p>
        <a:p>
          <a:pPr algn="l">
            <a:lnSpc>
              <a:spcPct val="100000"/>
            </a:lnSpc>
            <a:spcAft>
              <a:spcPts val="0"/>
            </a:spcAft>
          </a:pPr>
          <a:r>
            <a:rPr lang="el-GR" sz="1600" dirty="0" smtClean="0">
              <a:solidFill>
                <a:schemeClr val="bg1">
                  <a:lumMod val="95000"/>
                </a:schemeClr>
              </a:solidFill>
            </a:rPr>
            <a:t>λόγου και ρόλου στο πολιτικό γίγνεσθαι και την αποκατάσταση αδικιών</a:t>
          </a:r>
          <a:endParaRPr lang="en-US" sz="1600" dirty="0" smtClean="0">
            <a:solidFill>
              <a:schemeClr val="bg1">
                <a:lumMod val="95000"/>
              </a:schemeClr>
            </a:solidFill>
          </a:endParaRPr>
        </a:p>
        <a:p>
          <a:pPr algn="l">
            <a:lnSpc>
              <a:spcPts val="1000"/>
            </a:lnSpc>
            <a:spcAft>
              <a:spcPts val="0"/>
            </a:spcAft>
          </a:pPr>
          <a:endParaRPr lang="el-GR" sz="1000" dirty="0" smtClean="0">
            <a:solidFill>
              <a:schemeClr val="bg1">
                <a:lumMod val="95000"/>
              </a:schemeClr>
            </a:solidFill>
          </a:endParaRPr>
        </a:p>
        <a:p>
          <a:pPr algn="l">
            <a:lnSpc>
              <a:spcPct val="90000"/>
            </a:lnSpc>
            <a:spcAft>
              <a:spcPct val="35000"/>
            </a:spcAft>
          </a:pPr>
          <a:endParaRPr lang="el-GR" sz="500" dirty="0" smtClean="0"/>
        </a:p>
        <a:p>
          <a:pPr algn="l">
            <a:lnSpc>
              <a:spcPct val="90000"/>
            </a:lnSpc>
            <a:spcAft>
              <a:spcPct val="35000"/>
            </a:spcAft>
          </a:pPr>
          <a:endParaRPr lang="el-GR" sz="500" dirty="0" smtClean="0"/>
        </a:p>
        <a:p>
          <a:pPr algn="l">
            <a:lnSpc>
              <a:spcPct val="90000"/>
            </a:lnSpc>
            <a:spcAft>
              <a:spcPct val="35000"/>
            </a:spcAft>
          </a:pPr>
          <a:endParaRPr lang="el-GR" sz="500" dirty="0" smtClean="0"/>
        </a:p>
        <a:p>
          <a:pPr algn="l">
            <a:lnSpc>
              <a:spcPct val="90000"/>
            </a:lnSpc>
            <a:spcAft>
              <a:spcPct val="35000"/>
            </a:spcAft>
          </a:pPr>
          <a:endParaRPr lang="el-GR" sz="500" dirty="0"/>
        </a:p>
      </dgm:t>
    </dgm:pt>
    <dgm:pt modelId="{99126DD0-0855-4E3C-AEF5-4BA4F6201447}" type="parTrans" cxnId="{CEFCA467-5783-4384-9C88-65E0638F3E7A}">
      <dgm:prSet/>
      <dgm:spPr/>
      <dgm:t>
        <a:bodyPr/>
        <a:lstStyle/>
        <a:p>
          <a:pPr algn="l"/>
          <a:endParaRPr lang="el-GR"/>
        </a:p>
      </dgm:t>
    </dgm:pt>
    <dgm:pt modelId="{ABBCB03F-B1C0-44F9-AAF0-E35AF9E964E4}" type="sibTrans" cxnId="{CEFCA467-5783-4384-9C88-65E0638F3E7A}">
      <dgm:prSet/>
      <dgm:spPr/>
      <dgm:t>
        <a:bodyPr/>
        <a:lstStyle/>
        <a:p>
          <a:pPr algn="l"/>
          <a:endParaRPr lang="el-GR"/>
        </a:p>
      </dgm:t>
    </dgm:pt>
    <dgm:pt modelId="{3C148F40-A8A0-475B-BBF8-ED1E93A856A9}" type="pres">
      <dgm:prSet presAssocID="{295A6D68-E801-4607-B0B0-1B00527B0740}" presName="Name0" presStyleCnt="0">
        <dgm:presLayoutVars>
          <dgm:dir/>
          <dgm:resizeHandles val="exact"/>
        </dgm:presLayoutVars>
      </dgm:prSet>
      <dgm:spPr/>
      <dgm:t>
        <a:bodyPr/>
        <a:lstStyle/>
        <a:p>
          <a:endParaRPr lang="el-GR"/>
        </a:p>
      </dgm:t>
    </dgm:pt>
    <dgm:pt modelId="{30FC0EFB-FADF-4F64-AF8F-3D9B26045330}" type="pres">
      <dgm:prSet presAssocID="{BFF91C37-A0D9-411B-9096-5DF17AA24DB6}" presName="node" presStyleLbl="node1" presStyleIdx="0" presStyleCnt="4" custAng="0" custScaleX="81757" custLinFactNeighborX="-7573" custLinFactNeighborY="848">
        <dgm:presLayoutVars>
          <dgm:bulletEnabled val="1"/>
        </dgm:presLayoutVars>
      </dgm:prSet>
      <dgm:spPr/>
      <dgm:t>
        <a:bodyPr/>
        <a:lstStyle/>
        <a:p>
          <a:endParaRPr lang="el-GR"/>
        </a:p>
      </dgm:t>
    </dgm:pt>
    <dgm:pt modelId="{5AC1AE12-F0D3-427A-B099-48822EE21F8F}" type="pres">
      <dgm:prSet presAssocID="{E5F84D74-67E8-4721-A171-96E094BF2543}" presName="sibTrans" presStyleCnt="0"/>
      <dgm:spPr/>
    </dgm:pt>
    <dgm:pt modelId="{20A3EB29-5B39-4518-B281-8607F4330B66}" type="pres">
      <dgm:prSet presAssocID="{6FBDBDB9-7F87-4175-8A8D-31D7603DB2EF}" presName="node" presStyleLbl="node1" presStyleIdx="1" presStyleCnt="4" custScaleX="82509" custLinFactNeighborX="-89097" custLinFactNeighborY="3373">
        <dgm:presLayoutVars>
          <dgm:bulletEnabled val="1"/>
        </dgm:presLayoutVars>
      </dgm:prSet>
      <dgm:spPr/>
      <dgm:t>
        <a:bodyPr/>
        <a:lstStyle/>
        <a:p>
          <a:endParaRPr lang="el-GR"/>
        </a:p>
      </dgm:t>
    </dgm:pt>
    <dgm:pt modelId="{12571AFB-0325-41AD-96BF-56364CF7EAC0}" type="pres">
      <dgm:prSet presAssocID="{78D719A7-2128-4D87-92E8-3562D212989E}" presName="sibTrans" presStyleCnt="0"/>
      <dgm:spPr/>
    </dgm:pt>
    <dgm:pt modelId="{807ADA87-E2E0-45E1-9075-411473834DAB}" type="pres">
      <dgm:prSet presAssocID="{19ED2F42-F9CF-4E26-AE86-C91DB209245D}" presName="node" presStyleLbl="node1" presStyleIdx="2" presStyleCnt="4" custScaleX="104938" custLinFactX="-11223" custLinFactNeighborX="-100000">
        <dgm:presLayoutVars>
          <dgm:bulletEnabled val="1"/>
        </dgm:presLayoutVars>
      </dgm:prSet>
      <dgm:spPr/>
      <dgm:t>
        <a:bodyPr/>
        <a:lstStyle/>
        <a:p>
          <a:endParaRPr lang="el-GR"/>
        </a:p>
      </dgm:t>
    </dgm:pt>
    <dgm:pt modelId="{D209F6F4-11A6-477E-BC8A-129B7B92BB70}" type="pres">
      <dgm:prSet presAssocID="{53B6BEDD-D201-43D1-91AD-A1F1AAC210D3}" presName="sibTrans" presStyleCnt="0"/>
      <dgm:spPr/>
    </dgm:pt>
    <dgm:pt modelId="{2B1EC407-D0F5-41FE-9CD3-2A132BD02001}" type="pres">
      <dgm:prSet presAssocID="{34105B98-7136-433E-AC5E-B70D4E06C2BA}" presName="node" presStyleLbl="node1" presStyleIdx="3" presStyleCnt="4" custScaleX="159775" custLinFactX="-13762" custLinFactNeighborX="-100000" custLinFactNeighborY="-1687">
        <dgm:presLayoutVars>
          <dgm:bulletEnabled val="1"/>
        </dgm:presLayoutVars>
      </dgm:prSet>
      <dgm:spPr/>
      <dgm:t>
        <a:bodyPr/>
        <a:lstStyle/>
        <a:p>
          <a:endParaRPr lang="el-GR"/>
        </a:p>
      </dgm:t>
    </dgm:pt>
  </dgm:ptLst>
  <dgm:cxnLst>
    <dgm:cxn modelId="{7B48647E-002E-40CD-BD51-8C24784F1B6D}" srcId="{19ED2F42-F9CF-4E26-AE86-C91DB209245D}" destId="{70B7804F-6A90-43D4-994B-6979491FEAE9}" srcOrd="1" destOrd="0" parTransId="{C9DEE297-3652-438D-A61D-6A9047B81C30}" sibTransId="{130E448E-4998-4817-AFAC-A10A381AF24D}"/>
    <dgm:cxn modelId="{49445C87-4FF3-4549-8035-A54B18E0FFCD}" srcId="{BFF91C37-A0D9-411B-9096-5DF17AA24DB6}" destId="{9C4F854B-61F2-4AAF-BCF4-170BE916F741}" srcOrd="0" destOrd="0" parTransId="{354046D2-FE62-4B37-80A1-539B718EF9E9}" sibTransId="{D04C4918-D7C4-489E-B627-172A7CD20782}"/>
    <dgm:cxn modelId="{E8B2873E-5FC3-4687-92FF-000605001040}" type="presOf" srcId="{19ED2F42-F9CF-4E26-AE86-C91DB209245D}" destId="{807ADA87-E2E0-45E1-9075-411473834DAB}" srcOrd="0" destOrd="0" presId="urn:microsoft.com/office/officeart/2005/8/layout/hList6"/>
    <dgm:cxn modelId="{EB877B81-F38F-4706-82AA-863A1D86DCB4}" type="presOf" srcId="{70B7804F-6A90-43D4-994B-6979491FEAE9}" destId="{807ADA87-E2E0-45E1-9075-411473834DAB}" srcOrd="0" destOrd="2" presId="urn:microsoft.com/office/officeart/2005/8/layout/hList6"/>
    <dgm:cxn modelId="{D014B741-08D0-457A-A9BD-C9A935D1D5C2}" srcId="{BFF91C37-A0D9-411B-9096-5DF17AA24DB6}" destId="{DC6E716A-FEBE-43DB-A602-4A850E9D97A8}" srcOrd="1" destOrd="0" parTransId="{A39EA37D-5DA2-434A-AE58-D0F7C9C9F7EC}" sibTransId="{99D2855F-7210-4F65-8D57-9EAD00CC7D65}"/>
    <dgm:cxn modelId="{629E864F-66C6-4E1C-88A5-1F5A07AD5A99}" srcId="{6FBDBDB9-7F87-4175-8A8D-31D7603DB2EF}" destId="{2CE52B72-EA28-493C-968F-B8EE753743DB}" srcOrd="1" destOrd="0" parTransId="{EF1FD7DF-92D0-46F1-8B6D-23305AE3A06D}" sibTransId="{64AB12E9-B095-4753-9968-4ABA8F6E0BC0}"/>
    <dgm:cxn modelId="{52539287-74F7-4FF5-845D-C2A965119913}" srcId="{6FBDBDB9-7F87-4175-8A8D-31D7603DB2EF}" destId="{F090253A-847F-47C2-844E-C1430A1AAB08}" srcOrd="0" destOrd="0" parTransId="{4142DD43-4C88-4055-84C1-A783905CCE0A}" sibTransId="{7770D943-651A-40DA-B6C1-4634ACE1BD0D}"/>
    <dgm:cxn modelId="{50C6346F-603B-4D5A-BB68-DC04A14FFF55}" type="presOf" srcId="{295A6D68-E801-4607-B0B0-1B00527B0740}" destId="{3C148F40-A8A0-475B-BBF8-ED1E93A856A9}" srcOrd="0" destOrd="0" presId="urn:microsoft.com/office/officeart/2005/8/layout/hList6"/>
    <dgm:cxn modelId="{AB4504BA-EDF4-4809-9BD8-F2190A535852}" srcId="{295A6D68-E801-4607-B0B0-1B00527B0740}" destId="{6FBDBDB9-7F87-4175-8A8D-31D7603DB2EF}" srcOrd="1" destOrd="0" parTransId="{FC959908-2DCE-4D3B-A9BC-C237F2DF670D}" sibTransId="{78D719A7-2128-4D87-92E8-3562D212989E}"/>
    <dgm:cxn modelId="{CEFCA467-5783-4384-9C88-65E0638F3E7A}" srcId="{295A6D68-E801-4607-B0B0-1B00527B0740}" destId="{34105B98-7136-433E-AC5E-B70D4E06C2BA}" srcOrd="3" destOrd="0" parTransId="{99126DD0-0855-4E3C-AEF5-4BA4F6201447}" sibTransId="{ABBCB03F-B1C0-44F9-AAF0-E35AF9E964E4}"/>
    <dgm:cxn modelId="{88473A06-7DD5-4C6C-9532-A9733EA86411}" type="presOf" srcId="{9C4F854B-61F2-4AAF-BCF4-170BE916F741}" destId="{30FC0EFB-FADF-4F64-AF8F-3D9B26045330}" srcOrd="0" destOrd="1" presId="urn:microsoft.com/office/officeart/2005/8/layout/hList6"/>
    <dgm:cxn modelId="{92F16ACE-E4DB-4F60-A7FF-A5749F1C92CB}" type="presOf" srcId="{AB1F6B9B-7186-49A8-9DA7-D732572B32AF}" destId="{807ADA87-E2E0-45E1-9075-411473834DAB}" srcOrd="0" destOrd="1" presId="urn:microsoft.com/office/officeart/2005/8/layout/hList6"/>
    <dgm:cxn modelId="{C45FE3AB-BBCB-4679-A14D-330A518278B1}" srcId="{19ED2F42-F9CF-4E26-AE86-C91DB209245D}" destId="{AB1F6B9B-7186-49A8-9DA7-D732572B32AF}" srcOrd="0" destOrd="0" parTransId="{1217CD21-D41A-4C1D-83A1-3E734386D536}" sibTransId="{1907658D-2811-48EB-80BF-CFA0A85973EE}"/>
    <dgm:cxn modelId="{3CBE72FC-4FA5-489D-A2F7-DEFF03D4A90B}" type="presOf" srcId="{34105B98-7136-433E-AC5E-B70D4E06C2BA}" destId="{2B1EC407-D0F5-41FE-9CD3-2A132BD02001}" srcOrd="0" destOrd="0" presId="urn:microsoft.com/office/officeart/2005/8/layout/hList6"/>
    <dgm:cxn modelId="{C6D38446-1825-4F7C-BEC5-433B7F3266CC}" type="presOf" srcId="{2CE52B72-EA28-493C-968F-B8EE753743DB}" destId="{20A3EB29-5B39-4518-B281-8607F4330B66}" srcOrd="0" destOrd="2" presId="urn:microsoft.com/office/officeart/2005/8/layout/hList6"/>
    <dgm:cxn modelId="{9E9D005B-846E-4BCA-902E-EAECD6CE6534}" srcId="{295A6D68-E801-4607-B0B0-1B00527B0740}" destId="{BFF91C37-A0D9-411B-9096-5DF17AA24DB6}" srcOrd="0" destOrd="0" parTransId="{BAC042FA-A921-41FC-A709-04FED81808E7}" sibTransId="{E5F84D74-67E8-4721-A171-96E094BF2543}"/>
    <dgm:cxn modelId="{3CCA3149-53FD-4BDD-A603-7104CFF05EDB}" type="presOf" srcId="{BFF91C37-A0D9-411B-9096-5DF17AA24DB6}" destId="{30FC0EFB-FADF-4F64-AF8F-3D9B26045330}" srcOrd="0" destOrd="0" presId="urn:microsoft.com/office/officeart/2005/8/layout/hList6"/>
    <dgm:cxn modelId="{B712AB21-CDEF-43CE-BC7C-83F199B41FD3}" srcId="{295A6D68-E801-4607-B0B0-1B00527B0740}" destId="{19ED2F42-F9CF-4E26-AE86-C91DB209245D}" srcOrd="2" destOrd="0" parTransId="{CAE66C08-43F0-4070-BF97-C6269F6E7D1C}" sibTransId="{53B6BEDD-D201-43D1-91AD-A1F1AAC210D3}"/>
    <dgm:cxn modelId="{8C59CC10-4407-4E49-924E-8B739CDA2700}" type="presOf" srcId="{DC6E716A-FEBE-43DB-A602-4A850E9D97A8}" destId="{30FC0EFB-FADF-4F64-AF8F-3D9B26045330}" srcOrd="0" destOrd="2" presId="urn:microsoft.com/office/officeart/2005/8/layout/hList6"/>
    <dgm:cxn modelId="{B834BE78-194D-46CD-BDA6-B55CE388428C}" type="presOf" srcId="{F090253A-847F-47C2-844E-C1430A1AAB08}" destId="{20A3EB29-5B39-4518-B281-8607F4330B66}" srcOrd="0" destOrd="1" presId="urn:microsoft.com/office/officeart/2005/8/layout/hList6"/>
    <dgm:cxn modelId="{E82CCF92-10B4-4F28-B43E-BBCB3C55E803}" type="presOf" srcId="{6FBDBDB9-7F87-4175-8A8D-31D7603DB2EF}" destId="{20A3EB29-5B39-4518-B281-8607F4330B66}" srcOrd="0" destOrd="0" presId="urn:microsoft.com/office/officeart/2005/8/layout/hList6"/>
    <dgm:cxn modelId="{267C7E35-5CF6-49DB-A0EB-9372868966B5}" type="presParOf" srcId="{3C148F40-A8A0-475B-BBF8-ED1E93A856A9}" destId="{30FC0EFB-FADF-4F64-AF8F-3D9B26045330}" srcOrd="0" destOrd="0" presId="urn:microsoft.com/office/officeart/2005/8/layout/hList6"/>
    <dgm:cxn modelId="{78C6C4DC-F8EB-4C5C-9B71-3BB47B122A48}" type="presParOf" srcId="{3C148F40-A8A0-475B-BBF8-ED1E93A856A9}" destId="{5AC1AE12-F0D3-427A-B099-48822EE21F8F}" srcOrd="1" destOrd="0" presId="urn:microsoft.com/office/officeart/2005/8/layout/hList6"/>
    <dgm:cxn modelId="{D71E650C-F2A8-4066-BC18-42CE4C292253}" type="presParOf" srcId="{3C148F40-A8A0-475B-BBF8-ED1E93A856A9}" destId="{20A3EB29-5B39-4518-B281-8607F4330B66}" srcOrd="2" destOrd="0" presId="urn:microsoft.com/office/officeart/2005/8/layout/hList6"/>
    <dgm:cxn modelId="{1FBDF571-4EA7-435E-8FD6-E47E004D3D14}" type="presParOf" srcId="{3C148F40-A8A0-475B-BBF8-ED1E93A856A9}" destId="{12571AFB-0325-41AD-96BF-56364CF7EAC0}" srcOrd="3" destOrd="0" presId="urn:microsoft.com/office/officeart/2005/8/layout/hList6"/>
    <dgm:cxn modelId="{D1BFB0AB-F4A6-4C1A-8B2C-6EAD6046D332}" type="presParOf" srcId="{3C148F40-A8A0-475B-BBF8-ED1E93A856A9}" destId="{807ADA87-E2E0-45E1-9075-411473834DAB}" srcOrd="4" destOrd="0" presId="urn:microsoft.com/office/officeart/2005/8/layout/hList6"/>
    <dgm:cxn modelId="{2F168D57-10AB-4649-AF58-654EA6A65281}" type="presParOf" srcId="{3C148F40-A8A0-475B-BBF8-ED1E93A856A9}" destId="{D209F6F4-11A6-477E-BC8A-129B7B92BB70}" srcOrd="5" destOrd="0" presId="urn:microsoft.com/office/officeart/2005/8/layout/hList6"/>
    <dgm:cxn modelId="{9AF62705-8AD7-4660-9A4C-05E0C995035B}" type="presParOf" srcId="{3C148F40-A8A0-475B-BBF8-ED1E93A856A9}" destId="{2B1EC407-D0F5-41FE-9CD3-2A132BD02001}" srcOrd="6" destOrd="0" presId="urn:microsoft.com/office/officeart/2005/8/layout/h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93EB3F8-06BB-456A-ABEB-9BAF446226A2}" type="doc">
      <dgm:prSet loTypeId="urn:microsoft.com/office/officeart/2005/8/layout/cycle1" loCatId="cycle" qsTypeId="urn:microsoft.com/office/officeart/2005/8/quickstyle/simple2" qsCatId="simple" csTypeId="urn:microsoft.com/office/officeart/2005/8/colors/accent1_2" csCatId="accent1" phldr="1"/>
      <dgm:spPr/>
      <dgm:t>
        <a:bodyPr/>
        <a:lstStyle/>
        <a:p>
          <a:endParaRPr lang="el-GR"/>
        </a:p>
      </dgm:t>
    </dgm:pt>
    <dgm:pt modelId="{0E9184EC-31D2-4C64-AFD7-E2653BA2AFDD}">
      <dgm:prSet phldrT="[Κείμενο]" custT="1"/>
      <dgm:spPr>
        <a:scene3d>
          <a:camera prst="orthographicFront"/>
          <a:lightRig rig="threePt" dir="t"/>
        </a:scene3d>
        <a:sp3d>
          <a:bevelT/>
        </a:sp3d>
      </dgm:spPr>
      <dgm:t>
        <a:bodyPr/>
        <a:lstStyle/>
        <a:p>
          <a:pPr algn="ctr"/>
          <a:r>
            <a:rPr lang="el-GR" sz="1100" dirty="0">
              <a:solidFill>
                <a:schemeClr val="tx2">
                  <a:lumMod val="50000"/>
                </a:schemeClr>
              </a:solidFill>
            </a:rPr>
            <a:t>Καθορισμός Μάθησης</a:t>
          </a:r>
        </a:p>
      </dgm:t>
    </dgm:pt>
    <dgm:pt modelId="{76D90F9E-1AEF-4795-9D15-7DB6885E3513}" type="parTrans" cxnId="{63E13688-66B8-4A4C-8E1F-87F4A6825E2A}">
      <dgm:prSet/>
      <dgm:spPr/>
      <dgm:t>
        <a:bodyPr/>
        <a:lstStyle/>
        <a:p>
          <a:pPr algn="ctr"/>
          <a:endParaRPr lang="el-GR"/>
        </a:p>
      </dgm:t>
    </dgm:pt>
    <dgm:pt modelId="{E03796BA-0356-4772-9DAE-66C6C9177ACD}" type="sibTrans" cxnId="{63E13688-66B8-4A4C-8E1F-87F4A6825E2A}">
      <dgm:prSet/>
      <dgm:spPr>
        <a:scene3d>
          <a:camera prst="orthographicFront"/>
          <a:lightRig rig="threePt" dir="t"/>
        </a:scene3d>
        <a:sp3d>
          <a:bevelT/>
        </a:sp3d>
      </dgm:spPr>
      <dgm:t>
        <a:bodyPr/>
        <a:lstStyle/>
        <a:p>
          <a:pPr algn="ctr"/>
          <a:endParaRPr lang="el-GR"/>
        </a:p>
      </dgm:t>
    </dgm:pt>
    <dgm:pt modelId="{ADAFB88E-B48C-4F71-8FC2-D576253491E8}">
      <dgm:prSet phldrT="[Κείμενο]" custT="1"/>
      <dgm:spPr>
        <a:scene3d>
          <a:camera prst="orthographicFront"/>
          <a:lightRig rig="threePt" dir="t"/>
        </a:scene3d>
        <a:sp3d>
          <a:bevelT/>
        </a:sp3d>
      </dgm:spPr>
      <dgm:t>
        <a:bodyPr/>
        <a:lstStyle/>
        <a:p>
          <a:pPr algn="ctr"/>
          <a:r>
            <a:rPr lang="el-GR" sz="1100" dirty="0">
              <a:solidFill>
                <a:schemeClr val="tx2">
                  <a:lumMod val="50000"/>
                </a:schemeClr>
              </a:solidFill>
            </a:rPr>
            <a:t>Διάγνωση</a:t>
          </a:r>
        </a:p>
      </dgm:t>
    </dgm:pt>
    <dgm:pt modelId="{EF554777-E0C2-4C21-8904-4CC78BC6C1FE}" type="parTrans" cxnId="{1828B936-B999-438F-A5CD-EC307210450E}">
      <dgm:prSet/>
      <dgm:spPr/>
      <dgm:t>
        <a:bodyPr/>
        <a:lstStyle/>
        <a:p>
          <a:pPr algn="ctr"/>
          <a:endParaRPr lang="el-GR"/>
        </a:p>
      </dgm:t>
    </dgm:pt>
    <dgm:pt modelId="{F89DC407-4935-417F-AF14-EE0457783180}" type="sibTrans" cxnId="{1828B936-B999-438F-A5CD-EC307210450E}">
      <dgm:prSet/>
      <dgm:spPr>
        <a:scene3d>
          <a:camera prst="orthographicFront"/>
          <a:lightRig rig="threePt" dir="t"/>
        </a:scene3d>
        <a:sp3d>
          <a:bevelT/>
        </a:sp3d>
      </dgm:spPr>
      <dgm:t>
        <a:bodyPr/>
        <a:lstStyle/>
        <a:p>
          <a:pPr algn="ctr"/>
          <a:endParaRPr lang="el-GR"/>
        </a:p>
      </dgm:t>
    </dgm:pt>
    <dgm:pt modelId="{C7FFB95E-581F-47CD-B52D-2A272F2AD9E6}">
      <dgm:prSet phldrT="[Κείμενο]" custT="1"/>
      <dgm:spPr>
        <a:scene3d>
          <a:camera prst="orthographicFront"/>
          <a:lightRig rig="threePt" dir="t"/>
        </a:scene3d>
        <a:sp3d>
          <a:bevelT/>
        </a:sp3d>
      </dgm:spPr>
      <dgm:t>
        <a:bodyPr/>
        <a:lstStyle/>
        <a:p>
          <a:pPr algn="ctr"/>
          <a:r>
            <a:rPr lang="el-GR" sz="1100" dirty="0">
              <a:solidFill>
                <a:schemeClr val="tx2">
                  <a:lumMod val="50000"/>
                </a:schemeClr>
              </a:solidFill>
            </a:rPr>
            <a:t>Σχεδιασμός Δράσης</a:t>
          </a:r>
        </a:p>
      </dgm:t>
    </dgm:pt>
    <dgm:pt modelId="{6FE9AE3A-1494-4F2B-B510-1837FFDC28D8}" type="parTrans" cxnId="{02ACED5A-80C0-4789-8173-03E942EA90D0}">
      <dgm:prSet/>
      <dgm:spPr/>
      <dgm:t>
        <a:bodyPr/>
        <a:lstStyle/>
        <a:p>
          <a:pPr algn="ctr"/>
          <a:endParaRPr lang="el-GR"/>
        </a:p>
      </dgm:t>
    </dgm:pt>
    <dgm:pt modelId="{09A51845-B4E2-4FFA-B02F-719E4E7BF4DC}" type="sibTrans" cxnId="{02ACED5A-80C0-4789-8173-03E942EA90D0}">
      <dgm:prSet/>
      <dgm:spPr>
        <a:scene3d>
          <a:camera prst="orthographicFront"/>
          <a:lightRig rig="threePt" dir="t"/>
        </a:scene3d>
        <a:sp3d>
          <a:bevelT/>
        </a:sp3d>
      </dgm:spPr>
      <dgm:t>
        <a:bodyPr/>
        <a:lstStyle/>
        <a:p>
          <a:pPr algn="ctr"/>
          <a:endParaRPr lang="el-GR"/>
        </a:p>
      </dgm:t>
    </dgm:pt>
    <dgm:pt modelId="{D09F571B-F80B-40D5-96AF-FAACC764F6BF}">
      <dgm:prSet phldrT="[Κείμενο]" custT="1"/>
      <dgm:spPr>
        <a:scene3d>
          <a:camera prst="orthographicFront"/>
          <a:lightRig rig="threePt" dir="t"/>
        </a:scene3d>
        <a:sp3d>
          <a:bevelT/>
        </a:sp3d>
      </dgm:spPr>
      <dgm:t>
        <a:bodyPr/>
        <a:lstStyle/>
        <a:p>
          <a:pPr algn="ctr"/>
          <a:r>
            <a:rPr lang="el-GR" sz="1100" dirty="0">
              <a:solidFill>
                <a:schemeClr val="tx2">
                  <a:lumMod val="50000"/>
                </a:schemeClr>
              </a:solidFill>
            </a:rPr>
            <a:t>Λήψη Δράσης</a:t>
          </a:r>
        </a:p>
      </dgm:t>
    </dgm:pt>
    <dgm:pt modelId="{BB553834-EE9C-4CAA-839C-1FEC09BEFF27}" type="parTrans" cxnId="{E5C278BF-ADCE-4F81-A726-096AB5D4C676}">
      <dgm:prSet/>
      <dgm:spPr/>
      <dgm:t>
        <a:bodyPr/>
        <a:lstStyle/>
        <a:p>
          <a:pPr algn="ctr"/>
          <a:endParaRPr lang="el-GR"/>
        </a:p>
      </dgm:t>
    </dgm:pt>
    <dgm:pt modelId="{2D68EDD6-45F7-4E75-8FB2-06AF923E70A7}" type="sibTrans" cxnId="{E5C278BF-ADCE-4F81-A726-096AB5D4C676}">
      <dgm:prSet/>
      <dgm:spPr>
        <a:scene3d>
          <a:camera prst="orthographicFront"/>
          <a:lightRig rig="threePt" dir="t"/>
        </a:scene3d>
        <a:sp3d>
          <a:bevelT/>
        </a:sp3d>
      </dgm:spPr>
      <dgm:t>
        <a:bodyPr/>
        <a:lstStyle/>
        <a:p>
          <a:pPr algn="ctr"/>
          <a:endParaRPr lang="el-GR"/>
        </a:p>
      </dgm:t>
    </dgm:pt>
    <dgm:pt modelId="{76494507-4D73-4147-9EF3-FF43C8F217AF}">
      <dgm:prSet phldrT="[Κείμενο]" custT="1"/>
      <dgm:spPr>
        <a:scene3d>
          <a:camera prst="orthographicFront"/>
          <a:lightRig rig="threePt" dir="t"/>
        </a:scene3d>
        <a:sp3d>
          <a:bevelT/>
        </a:sp3d>
      </dgm:spPr>
      <dgm:t>
        <a:bodyPr/>
        <a:lstStyle/>
        <a:p>
          <a:pPr algn="ctr"/>
          <a:r>
            <a:rPr lang="el-GR" sz="1100" dirty="0">
              <a:solidFill>
                <a:schemeClr val="tx2">
                  <a:lumMod val="50000"/>
                </a:schemeClr>
              </a:solidFill>
            </a:rPr>
            <a:t>Αξιολόγηση-</a:t>
          </a:r>
        </a:p>
      </dgm:t>
    </dgm:pt>
    <dgm:pt modelId="{EBE4450D-8BA1-4D7B-9CCE-A3BF451715DA}" type="parTrans" cxnId="{C00C6B10-6881-4E78-A2C8-2481E6E4CC65}">
      <dgm:prSet/>
      <dgm:spPr/>
      <dgm:t>
        <a:bodyPr/>
        <a:lstStyle/>
        <a:p>
          <a:pPr algn="ctr"/>
          <a:endParaRPr lang="el-GR"/>
        </a:p>
      </dgm:t>
    </dgm:pt>
    <dgm:pt modelId="{41D6ADE4-A666-4695-9CE6-797C55908049}" type="sibTrans" cxnId="{C00C6B10-6881-4E78-A2C8-2481E6E4CC65}">
      <dgm:prSet/>
      <dgm:spPr>
        <a:scene3d>
          <a:camera prst="orthographicFront"/>
          <a:lightRig rig="threePt" dir="t"/>
        </a:scene3d>
        <a:sp3d>
          <a:bevelT/>
        </a:sp3d>
      </dgm:spPr>
      <dgm:t>
        <a:bodyPr/>
        <a:lstStyle/>
        <a:p>
          <a:pPr algn="ctr"/>
          <a:endParaRPr lang="el-GR"/>
        </a:p>
      </dgm:t>
    </dgm:pt>
    <dgm:pt modelId="{4AC75AC2-CCBF-4D89-AA5D-6285628F7D84}" type="pres">
      <dgm:prSet presAssocID="{B93EB3F8-06BB-456A-ABEB-9BAF446226A2}" presName="cycle" presStyleCnt="0">
        <dgm:presLayoutVars>
          <dgm:dir/>
          <dgm:resizeHandles val="exact"/>
        </dgm:presLayoutVars>
      </dgm:prSet>
      <dgm:spPr/>
      <dgm:t>
        <a:bodyPr/>
        <a:lstStyle/>
        <a:p>
          <a:endParaRPr lang="el-GR"/>
        </a:p>
      </dgm:t>
    </dgm:pt>
    <dgm:pt modelId="{82F86454-6E74-4DCF-8510-F1AECC574784}" type="pres">
      <dgm:prSet presAssocID="{0E9184EC-31D2-4C64-AFD7-E2653BA2AFDD}" presName="dummy" presStyleCnt="0"/>
      <dgm:spPr>
        <a:scene3d>
          <a:camera prst="orthographicFront"/>
          <a:lightRig rig="threePt" dir="t"/>
        </a:scene3d>
        <a:sp3d>
          <a:bevelT/>
        </a:sp3d>
      </dgm:spPr>
      <dgm:t>
        <a:bodyPr/>
        <a:lstStyle/>
        <a:p>
          <a:endParaRPr lang="el-GR"/>
        </a:p>
      </dgm:t>
    </dgm:pt>
    <dgm:pt modelId="{EC5A57B5-72C7-489D-A201-4D994BA524C0}" type="pres">
      <dgm:prSet presAssocID="{0E9184EC-31D2-4C64-AFD7-E2653BA2AFDD}" presName="node" presStyleLbl="revTx" presStyleIdx="0" presStyleCnt="5" custScaleX="163770" custScaleY="83484">
        <dgm:presLayoutVars>
          <dgm:bulletEnabled val="1"/>
        </dgm:presLayoutVars>
      </dgm:prSet>
      <dgm:spPr/>
      <dgm:t>
        <a:bodyPr/>
        <a:lstStyle/>
        <a:p>
          <a:endParaRPr lang="el-GR"/>
        </a:p>
      </dgm:t>
    </dgm:pt>
    <dgm:pt modelId="{86227319-C94A-4604-A04B-EA23932B57BA}" type="pres">
      <dgm:prSet presAssocID="{E03796BA-0356-4772-9DAE-66C6C9177ACD}" presName="sibTrans" presStyleLbl="node1" presStyleIdx="0" presStyleCnt="5" custScaleX="97298" custScaleY="88809" custLinFactNeighborX="-770" custLinFactNeighborY="385"/>
      <dgm:spPr/>
      <dgm:t>
        <a:bodyPr/>
        <a:lstStyle/>
        <a:p>
          <a:endParaRPr lang="el-GR"/>
        </a:p>
      </dgm:t>
    </dgm:pt>
    <dgm:pt modelId="{5D26D3F6-A4ED-4605-A7BC-33E58D59F94B}" type="pres">
      <dgm:prSet presAssocID="{ADAFB88E-B48C-4F71-8FC2-D576253491E8}" presName="dummy" presStyleCnt="0"/>
      <dgm:spPr>
        <a:scene3d>
          <a:camera prst="orthographicFront"/>
          <a:lightRig rig="threePt" dir="t"/>
        </a:scene3d>
        <a:sp3d>
          <a:bevelT/>
        </a:sp3d>
      </dgm:spPr>
      <dgm:t>
        <a:bodyPr/>
        <a:lstStyle/>
        <a:p>
          <a:endParaRPr lang="el-GR"/>
        </a:p>
      </dgm:t>
    </dgm:pt>
    <dgm:pt modelId="{C7C98AD5-DDCB-4ABE-90DB-407EE1487099}" type="pres">
      <dgm:prSet presAssocID="{ADAFB88E-B48C-4F71-8FC2-D576253491E8}" presName="node" presStyleLbl="revTx" presStyleIdx="1" presStyleCnt="5" custScaleX="179027" custScaleY="97003">
        <dgm:presLayoutVars>
          <dgm:bulletEnabled val="1"/>
        </dgm:presLayoutVars>
      </dgm:prSet>
      <dgm:spPr/>
      <dgm:t>
        <a:bodyPr/>
        <a:lstStyle/>
        <a:p>
          <a:endParaRPr lang="el-GR"/>
        </a:p>
      </dgm:t>
    </dgm:pt>
    <dgm:pt modelId="{CBFE9D5B-058E-46DC-BB4F-B06EA0495CB9}" type="pres">
      <dgm:prSet presAssocID="{F89DC407-4935-417F-AF14-EE0457783180}" presName="sibTrans" presStyleLbl="node1" presStyleIdx="1" presStyleCnt="5" custLinFactNeighborX="5113" custLinFactNeighborY="-2997"/>
      <dgm:spPr/>
      <dgm:t>
        <a:bodyPr/>
        <a:lstStyle/>
        <a:p>
          <a:endParaRPr lang="el-GR"/>
        </a:p>
      </dgm:t>
    </dgm:pt>
    <dgm:pt modelId="{EEE4D92E-C855-4962-8172-8AE397644AD0}" type="pres">
      <dgm:prSet presAssocID="{C7FFB95E-581F-47CD-B52D-2A272F2AD9E6}" presName="dummy" presStyleCnt="0"/>
      <dgm:spPr>
        <a:scene3d>
          <a:camera prst="orthographicFront"/>
          <a:lightRig rig="threePt" dir="t"/>
        </a:scene3d>
        <a:sp3d>
          <a:bevelT/>
        </a:sp3d>
      </dgm:spPr>
      <dgm:t>
        <a:bodyPr/>
        <a:lstStyle/>
        <a:p>
          <a:endParaRPr lang="el-GR"/>
        </a:p>
      </dgm:t>
    </dgm:pt>
    <dgm:pt modelId="{7B9C173A-4B59-49EF-8592-4EB0B76BBE13}" type="pres">
      <dgm:prSet presAssocID="{C7FFB95E-581F-47CD-B52D-2A272F2AD9E6}" presName="node" presStyleLbl="revTx" presStyleIdx="2" presStyleCnt="5" custScaleX="134915" custScaleY="79600">
        <dgm:presLayoutVars>
          <dgm:bulletEnabled val="1"/>
        </dgm:presLayoutVars>
      </dgm:prSet>
      <dgm:spPr/>
      <dgm:t>
        <a:bodyPr/>
        <a:lstStyle/>
        <a:p>
          <a:endParaRPr lang="el-GR"/>
        </a:p>
      </dgm:t>
    </dgm:pt>
    <dgm:pt modelId="{62C79CEC-1808-4E6F-9B66-5B1DEA04BCE1}" type="pres">
      <dgm:prSet presAssocID="{09A51845-B4E2-4FFA-B02F-719E4E7BF4DC}" presName="sibTrans" presStyleLbl="node1" presStyleIdx="2" presStyleCnt="5"/>
      <dgm:spPr/>
      <dgm:t>
        <a:bodyPr/>
        <a:lstStyle/>
        <a:p>
          <a:endParaRPr lang="el-GR"/>
        </a:p>
      </dgm:t>
    </dgm:pt>
    <dgm:pt modelId="{61FDF598-9F51-4F33-85AC-B6E3A4436C42}" type="pres">
      <dgm:prSet presAssocID="{D09F571B-F80B-40D5-96AF-FAACC764F6BF}" presName="dummy" presStyleCnt="0"/>
      <dgm:spPr>
        <a:scene3d>
          <a:camera prst="orthographicFront"/>
          <a:lightRig rig="threePt" dir="t"/>
        </a:scene3d>
        <a:sp3d>
          <a:bevelT/>
        </a:sp3d>
      </dgm:spPr>
      <dgm:t>
        <a:bodyPr/>
        <a:lstStyle/>
        <a:p>
          <a:endParaRPr lang="el-GR"/>
        </a:p>
      </dgm:t>
    </dgm:pt>
    <dgm:pt modelId="{5ABC6D1A-F8E7-4552-884A-F92BC00F2EB1}" type="pres">
      <dgm:prSet presAssocID="{D09F571B-F80B-40D5-96AF-FAACC764F6BF}" presName="node" presStyleLbl="revTx" presStyleIdx="3" presStyleCnt="5">
        <dgm:presLayoutVars>
          <dgm:bulletEnabled val="1"/>
        </dgm:presLayoutVars>
      </dgm:prSet>
      <dgm:spPr/>
      <dgm:t>
        <a:bodyPr/>
        <a:lstStyle/>
        <a:p>
          <a:endParaRPr lang="el-GR"/>
        </a:p>
      </dgm:t>
    </dgm:pt>
    <dgm:pt modelId="{DDCCFA99-9561-4199-851A-BB89A473ECDC}" type="pres">
      <dgm:prSet presAssocID="{2D68EDD6-45F7-4E75-8FB2-06AF923E70A7}" presName="sibTrans" presStyleLbl="node1" presStyleIdx="3" presStyleCnt="5"/>
      <dgm:spPr/>
      <dgm:t>
        <a:bodyPr/>
        <a:lstStyle/>
        <a:p>
          <a:endParaRPr lang="el-GR"/>
        </a:p>
      </dgm:t>
    </dgm:pt>
    <dgm:pt modelId="{0BEE21DC-D552-4874-97AF-F4695F30CB42}" type="pres">
      <dgm:prSet presAssocID="{76494507-4D73-4147-9EF3-FF43C8F217AF}" presName="dummy" presStyleCnt="0"/>
      <dgm:spPr>
        <a:scene3d>
          <a:camera prst="orthographicFront"/>
          <a:lightRig rig="threePt" dir="t"/>
        </a:scene3d>
        <a:sp3d>
          <a:bevelT/>
        </a:sp3d>
      </dgm:spPr>
      <dgm:t>
        <a:bodyPr/>
        <a:lstStyle/>
        <a:p>
          <a:endParaRPr lang="el-GR"/>
        </a:p>
      </dgm:t>
    </dgm:pt>
    <dgm:pt modelId="{67482693-EADD-40D6-95B5-EA1BD075FCD8}" type="pres">
      <dgm:prSet presAssocID="{76494507-4D73-4147-9EF3-FF43C8F217AF}" presName="node" presStyleLbl="revTx" presStyleIdx="4" presStyleCnt="5" custScaleX="141284" custRadScaleRad="97546" custRadScaleInc="-25827">
        <dgm:presLayoutVars>
          <dgm:bulletEnabled val="1"/>
        </dgm:presLayoutVars>
      </dgm:prSet>
      <dgm:spPr/>
      <dgm:t>
        <a:bodyPr/>
        <a:lstStyle/>
        <a:p>
          <a:endParaRPr lang="el-GR"/>
        </a:p>
      </dgm:t>
    </dgm:pt>
    <dgm:pt modelId="{E9C28A71-5BF2-4088-A5F6-43BEFACDDBC9}" type="pres">
      <dgm:prSet presAssocID="{41D6ADE4-A666-4695-9CE6-797C55908049}" presName="sibTrans" presStyleLbl="node1" presStyleIdx="4" presStyleCnt="5" custLinFactNeighborX="-1185" custLinFactNeighborY="4426"/>
      <dgm:spPr/>
      <dgm:t>
        <a:bodyPr/>
        <a:lstStyle/>
        <a:p>
          <a:endParaRPr lang="el-GR"/>
        </a:p>
      </dgm:t>
    </dgm:pt>
  </dgm:ptLst>
  <dgm:cxnLst>
    <dgm:cxn modelId="{0163791C-B1B8-46AC-AA01-90F956C67680}" type="presOf" srcId="{D09F571B-F80B-40D5-96AF-FAACC764F6BF}" destId="{5ABC6D1A-F8E7-4552-884A-F92BC00F2EB1}" srcOrd="0" destOrd="0" presId="urn:microsoft.com/office/officeart/2005/8/layout/cycle1"/>
    <dgm:cxn modelId="{E9CFB90E-9ED9-489C-B53A-29B2EF239494}" type="presOf" srcId="{F89DC407-4935-417F-AF14-EE0457783180}" destId="{CBFE9D5B-058E-46DC-BB4F-B06EA0495CB9}" srcOrd="0" destOrd="0" presId="urn:microsoft.com/office/officeart/2005/8/layout/cycle1"/>
    <dgm:cxn modelId="{02ACED5A-80C0-4789-8173-03E942EA90D0}" srcId="{B93EB3F8-06BB-456A-ABEB-9BAF446226A2}" destId="{C7FFB95E-581F-47CD-B52D-2A272F2AD9E6}" srcOrd="2" destOrd="0" parTransId="{6FE9AE3A-1494-4F2B-B510-1837FFDC28D8}" sibTransId="{09A51845-B4E2-4FFA-B02F-719E4E7BF4DC}"/>
    <dgm:cxn modelId="{1828B936-B999-438F-A5CD-EC307210450E}" srcId="{B93EB3F8-06BB-456A-ABEB-9BAF446226A2}" destId="{ADAFB88E-B48C-4F71-8FC2-D576253491E8}" srcOrd="1" destOrd="0" parTransId="{EF554777-E0C2-4C21-8904-4CC78BC6C1FE}" sibTransId="{F89DC407-4935-417F-AF14-EE0457783180}"/>
    <dgm:cxn modelId="{6356BE6F-093F-478B-A211-E2082DEBFE24}" type="presOf" srcId="{41D6ADE4-A666-4695-9CE6-797C55908049}" destId="{E9C28A71-5BF2-4088-A5F6-43BEFACDDBC9}" srcOrd="0" destOrd="0" presId="urn:microsoft.com/office/officeart/2005/8/layout/cycle1"/>
    <dgm:cxn modelId="{E5C278BF-ADCE-4F81-A726-096AB5D4C676}" srcId="{B93EB3F8-06BB-456A-ABEB-9BAF446226A2}" destId="{D09F571B-F80B-40D5-96AF-FAACC764F6BF}" srcOrd="3" destOrd="0" parTransId="{BB553834-EE9C-4CAA-839C-1FEC09BEFF27}" sibTransId="{2D68EDD6-45F7-4E75-8FB2-06AF923E70A7}"/>
    <dgm:cxn modelId="{89561B1C-828C-43EB-99C1-AB31A7A98DE6}" type="presOf" srcId="{B93EB3F8-06BB-456A-ABEB-9BAF446226A2}" destId="{4AC75AC2-CCBF-4D89-AA5D-6285628F7D84}" srcOrd="0" destOrd="0" presId="urn:microsoft.com/office/officeart/2005/8/layout/cycle1"/>
    <dgm:cxn modelId="{239B21F0-F42C-4499-8381-EFA7C177FB93}" type="presOf" srcId="{09A51845-B4E2-4FFA-B02F-719E4E7BF4DC}" destId="{62C79CEC-1808-4E6F-9B66-5B1DEA04BCE1}" srcOrd="0" destOrd="0" presId="urn:microsoft.com/office/officeart/2005/8/layout/cycle1"/>
    <dgm:cxn modelId="{C00C6B10-6881-4E78-A2C8-2481E6E4CC65}" srcId="{B93EB3F8-06BB-456A-ABEB-9BAF446226A2}" destId="{76494507-4D73-4147-9EF3-FF43C8F217AF}" srcOrd="4" destOrd="0" parTransId="{EBE4450D-8BA1-4D7B-9CCE-A3BF451715DA}" sibTransId="{41D6ADE4-A666-4695-9CE6-797C55908049}"/>
    <dgm:cxn modelId="{9B6693E5-A4BC-4596-BF4E-EA0FA9532AF0}" type="presOf" srcId="{E03796BA-0356-4772-9DAE-66C6C9177ACD}" destId="{86227319-C94A-4604-A04B-EA23932B57BA}" srcOrd="0" destOrd="0" presId="urn:microsoft.com/office/officeart/2005/8/layout/cycle1"/>
    <dgm:cxn modelId="{D9C697D8-88D0-4D0B-B308-697EE43D9A53}" type="presOf" srcId="{0E9184EC-31D2-4C64-AFD7-E2653BA2AFDD}" destId="{EC5A57B5-72C7-489D-A201-4D994BA524C0}" srcOrd="0" destOrd="0" presId="urn:microsoft.com/office/officeart/2005/8/layout/cycle1"/>
    <dgm:cxn modelId="{868D9464-FFC7-4175-AC89-E18C10933B3D}" type="presOf" srcId="{76494507-4D73-4147-9EF3-FF43C8F217AF}" destId="{67482693-EADD-40D6-95B5-EA1BD075FCD8}" srcOrd="0" destOrd="0" presId="urn:microsoft.com/office/officeart/2005/8/layout/cycle1"/>
    <dgm:cxn modelId="{8FADFF25-5977-46A6-8D4A-CF90FF3A2AB4}" type="presOf" srcId="{2D68EDD6-45F7-4E75-8FB2-06AF923E70A7}" destId="{DDCCFA99-9561-4199-851A-BB89A473ECDC}" srcOrd="0" destOrd="0" presId="urn:microsoft.com/office/officeart/2005/8/layout/cycle1"/>
    <dgm:cxn modelId="{63E13688-66B8-4A4C-8E1F-87F4A6825E2A}" srcId="{B93EB3F8-06BB-456A-ABEB-9BAF446226A2}" destId="{0E9184EC-31D2-4C64-AFD7-E2653BA2AFDD}" srcOrd="0" destOrd="0" parTransId="{76D90F9E-1AEF-4795-9D15-7DB6885E3513}" sibTransId="{E03796BA-0356-4772-9DAE-66C6C9177ACD}"/>
    <dgm:cxn modelId="{59F9A596-AF03-487C-893E-F0D0A461D3FD}" type="presOf" srcId="{ADAFB88E-B48C-4F71-8FC2-D576253491E8}" destId="{C7C98AD5-DDCB-4ABE-90DB-407EE1487099}" srcOrd="0" destOrd="0" presId="urn:microsoft.com/office/officeart/2005/8/layout/cycle1"/>
    <dgm:cxn modelId="{225EA6CB-4AFD-41F5-B390-9537967DBA60}" type="presOf" srcId="{C7FFB95E-581F-47CD-B52D-2A272F2AD9E6}" destId="{7B9C173A-4B59-49EF-8592-4EB0B76BBE13}" srcOrd="0" destOrd="0" presId="urn:microsoft.com/office/officeart/2005/8/layout/cycle1"/>
    <dgm:cxn modelId="{A7447160-8278-4114-9B0A-387AF157F98E}" type="presParOf" srcId="{4AC75AC2-CCBF-4D89-AA5D-6285628F7D84}" destId="{82F86454-6E74-4DCF-8510-F1AECC574784}" srcOrd="0" destOrd="0" presId="urn:microsoft.com/office/officeart/2005/8/layout/cycle1"/>
    <dgm:cxn modelId="{0A8F8E76-2E1B-4BAB-9C2C-BDEAE5F14605}" type="presParOf" srcId="{4AC75AC2-CCBF-4D89-AA5D-6285628F7D84}" destId="{EC5A57B5-72C7-489D-A201-4D994BA524C0}" srcOrd="1" destOrd="0" presId="urn:microsoft.com/office/officeart/2005/8/layout/cycle1"/>
    <dgm:cxn modelId="{0A6DCF90-B793-4F7D-A4C6-A1184A1F1473}" type="presParOf" srcId="{4AC75AC2-CCBF-4D89-AA5D-6285628F7D84}" destId="{86227319-C94A-4604-A04B-EA23932B57BA}" srcOrd="2" destOrd="0" presId="urn:microsoft.com/office/officeart/2005/8/layout/cycle1"/>
    <dgm:cxn modelId="{BFEC531F-38E2-4A07-AB66-3E90912C032C}" type="presParOf" srcId="{4AC75AC2-CCBF-4D89-AA5D-6285628F7D84}" destId="{5D26D3F6-A4ED-4605-A7BC-33E58D59F94B}" srcOrd="3" destOrd="0" presId="urn:microsoft.com/office/officeart/2005/8/layout/cycle1"/>
    <dgm:cxn modelId="{52D7F8BA-5117-4B07-BBAB-422466F393AC}" type="presParOf" srcId="{4AC75AC2-CCBF-4D89-AA5D-6285628F7D84}" destId="{C7C98AD5-DDCB-4ABE-90DB-407EE1487099}" srcOrd="4" destOrd="0" presId="urn:microsoft.com/office/officeart/2005/8/layout/cycle1"/>
    <dgm:cxn modelId="{85AAD832-70A8-4888-AF05-D73DC890A6E2}" type="presParOf" srcId="{4AC75AC2-CCBF-4D89-AA5D-6285628F7D84}" destId="{CBFE9D5B-058E-46DC-BB4F-B06EA0495CB9}" srcOrd="5" destOrd="0" presId="urn:microsoft.com/office/officeart/2005/8/layout/cycle1"/>
    <dgm:cxn modelId="{EDCBB210-B442-4BDA-9FFD-A85CDF030F55}" type="presParOf" srcId="{4AC75AC2-CCBF-4D89-AA5D-6285628F7D84}" destId="{EEE4D92E-C855-4962-8172-8AE397644AD0}" srcOrd="6" destOrd="0" presId="urn:microsoft.com/office/officeart/2005/8/layout/cycle1"/>
    <dgm:cxn modelId="{4EE3F0BB-F4D4-49D3-911B-1D95493A66F2}" type="presParOf" srcId="{4AC75AC2-CCBF-4D89-AA5D-6285628F7D84}" destId="{7B9C173A-4B59-49EF-8592-4EB0B76BBE13}" srcOrd="7" destOrd="0" presId="urn:microsoft.com/office/officeart/2005/8/layout/cycle1"/>
    <dgm:cxn modelId="{592C43D6-588F-4B50-B7CE-925BA55C348B}" type="presParOf" srcId="{4AC75AC2-CCBF-4D89-AA5D-6285628F7D84}" destId="{62C79CEC-1808-4E6F-9B66-5B1DEA04BCE1}" srcOrd="8" destOrd="0" presId="urn:microsoft.com/office/officeart/2005/8/layout/cycle1"/>
    <dgm:cxn modelId="{C22BAAEF-72A0-45A4-AB02-B25CACE6F39D}" type="presParOf" srcId="{4AC75AC2-CCBF-4D89-AA5D-6285628F7D84}" destId="{61FDF598-9F51-4F33-85AC-B6E3A4436C42}" srcOrd="9" destOrd="0" presId="urn:microsoft.com/office/officeart/2005/8/layout/cycle1"/>
    <dgm:cxn modelId="{33EC1C34-0B52-4802-BAD4-D01D4A1F66EC}" type="presParOf" srcId="{4AC75AC2-CCBF-4D89-AA5D-6285628F7D84}" destId="{5ABC6D1A-F8E7-4552-884A-F92BC00F2EB1}" srcOrd="10" destOrd="0" presId="urn:microsoft.com/office/officeart/2005/8/layout/cycle1"/>
    <dgm:cxn modelId="{63962710-FC1B-40E9-9984-83ED981852FB}" type="presParOf" srcId="{4AC75AC2-CCBF-4D89-AA5D-6285628F7D84}" destId="{DDCCFA99-9561-4199-851A-BB89A473ECDC}" srcOrd="11" destOrd="0" presId="urn:microsoft.com/office/officeart/2005/8/layout/cycle1"/>
    <dgm:cxn modelId="{89EDE9D6-F661-4283-968F-BABF5599DFF7}" type="presParOf" srcId="{4AC75AC2-CCBF-4D89-AA5D-6285628F7D84}" destId="{0BEE21DC-D552-4874-97AF-F4695F30CB42}" srcOrd="12" destOrd="0" presId="urn:microsoft.com/office/officeart/2005/8/layout/cycle1"/>
    <dgm:cxn modelId="{214393DA-5D1A-40D6-9DD4-79464B47465C}" type="presParOf" srcId="{4AC75AC2-CCBF-4D89-AA5D-6285628F7D84}" destId="{67482693-EADD-40D6-95B5-EA1BD075FCD8}" srcOrd="13" destOrd="0" presId="urn:microsoft.com/office/officeart/2005/8/layout/cycle1"/>
    <dgm:cxn modelId="{A3568B42-ABB6-4C5E-B9F9-AF52B5963337}" type="presParOf" srcId="{4AC75AC2-CCBF-4D89-AA5D-6285628F7D84}" destId="{E9C28A71-5BF2-4088-A5F6-43BEFACDDBC9}" srcOrd="14" destOrd="0" presId="urn:microsoft.com/office/officeart/2005/8/layout/cycle1"/>
  </dgm:cxnLst>
  <dgm:bg>
    <a:solidFill>
      <a:schemeClr val="accent6">
        <a:lumMod val="40000"/>
        <a:lumOff val="60000"/>
      </a:schemeClr>
    </a:solidFill>
    <a:effectLst>
      <a:innerShdw blurRad="63500" dist="50800" dir="2700000">
        <a:prstClr val="black">
          <a:alpha val="50000"/>
        </a:prstClr>
      </a:innerShdw>
    </a:effectLst>
  </dgm:bg>
  <dgm:whole>
    <a:ln w="28575">
      <a:noFill/>
    </a:ln>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231E7C7-EDC9-4A67-A4AB-FFB4A58B1BEA}" type="doc">
      <dgm:prSet loTypeId="urn:microsoft.com/office/officeart/2005/8/layout/chart3" loCatId="cycle" qsTypeId="urn:microsoft.com/office/officeart/2005/8/quickstyle/3d5" qsCatId="3D" csTypeId="urn:microsoft.com/office/officeart/2005/8/colors/colorful3" csCatId="colorful" phldr="1"/>
      <dgm:spPr/>
    </dgm:pt>
    <dgm:pt modelId="{C973D38F-0788-4835-9613-6B5C05A5820F}">
      <dgm:prSet phldrT="[Κείμενο]" custT="1"/>
      <dgm:spPr/>
      <dgm:t>
        <a:bodyPr/>
        <a:lstStyle/>
        <a:p>
          <a:r>
            <a:rPr lang="el-GR" sz="1600" b="1" dirty="0"/>
            <a:t>Σύγχρονα </a:t>
          </a:r>
        </a:p>
        <a:p>
          <a:r>
            <a:rPr lang="el-GR" sz="1400" b="1" dirty="0"/>
            <a:t>(</a:t>
          </a:r>
          <a:r>
            <a:rPr lang="el-GR" sz="1400" b="1" dirty="0" smtClean="0"/>
            <a:t>Εξ αποστάσεως</a:t>
          </a:r>
          <a:r>
            <a:rPr lang="el-GR" sz="1400" b="1" dirty="0"/>
            <a:t>)</a:t>
          </a:r>
        </a:p>
      </dgm:t>
    </dgm:pt>
    <dgm:pt modelId="{CE1F9DB3-8F30-4D89-B853-8982CDAA0550}" type="parTrans" cxnId="{E9A8F2F6-B8FF-4555-A92D-4B2043BE1A76}">
      <dgm:prSet/>
      <dgm:spPr/>
      <dgm:t>
        <a:bodyPr/>
        <a:lstStyle/>
        <a:p>
          <a:endParaRPr lang="el-GR"/>
        </a:p>
      </dgm:t>
    </dgm:pt>
    <dgm:pt modelId="{FB459D8D-7407-4026-9602-C99A56E2FBC4}" type="sibTrans" cxnId="{E9A8F2F6-B8FF-4555-A92D-4B2043BE1A76}">
      <dgm:prSet/>
      <dgm:spPr/>
      <dgm:t>
        <a:bodyPr/>
        <a:lstStyle/>
        <a:p>
          <a:endParaRPr lang="el-GR"/>
        </a:p>
      </dgm:t>
    </dgm:pt>
    <dgm:pt modelId="{3DE8C1D9-3A90-4150-BC71-D13D8C316D56}">
      <dgm:prSet phldrT="[Κείμενο]" custT="1"/>
      <dgm:spPr/>
      <dgm:t>
        <a:bodyPr/>
        <a:lstStyle/>
        <a:p>
          <a:r>
            <a:rPr lang="el-GR" sz="1600" b="1" dirty="0"/>
            <a:t>Σύγχρονα </a:t>
          </a:r>
        </a:p>
        <a:p>
          <a:r>
            <a:rPr lang="el-GR" sz="1600" b="1" dirty="0"/>
            <a:t>(Πρόσωπο με </a:t>
          </a:r>
          <a:r>
            <a:rPr lang="el-GR" sz="1600" b="1" dirty="0" smtClean="0"/>
            <a:t>Πρόσωπο)</a:t>
          </a:r>
          <a:endParaRPr lang="el-GR" sz="1600" b="1" dirty="0"/>
        </a:p>
      </dgm:t>
    </dgm:pt>
    <dgm:pt modelId="{7F414DF1-BEB2-4ED4-AD59-9982E0964F20}" type="parTrans" cxnId="{12DADC39-F938-4A7F-B743-6DEC431E0349}">
      <dgm:prSet/>
      <dgm:spPr/>
      <dgm:t>
        <a:bodyPr/>
        <a:lstStyle/>
        <a:p>
          <a:endParaRPr lang="el-GR"/>
        </a:p>
      </dgm:t>
    </dgm:pt>
    <dgm:pt modelId="{623BDD04-D4CF-4698-AC78-B9C9549ED973}" type="sibTrans" cxnId="{12DADC39-F938-4A7F-B743-6DEC431E0349}">
      <dgm:prSet/>
      <dgm:spPr/>
      <dgm:t>
        <a:bodyPr/>
        <a:lstStyle/>
        <a:p>
          <a:endParaRPr lang="el-GR"/>
        </a:p>
      </dgm:t>
    </dgm:pt>
    <dgm:pt modelId="{88ED13DA-5D3A-4C35-AD18-D39690494E94}">
      <dgm:prSet phldrT="[Κείμενο]" custT="1"/>
      <dgm:spPr/>
      <dgm:t>
        <a:bodyPr/>
        <a:lstStyle/>
        <a:p>
          <a:r>
            <a:rPr lang="el-GR" sz="1600" b="1" dirty="0"/>
            <a:t>Ασύγχρονα (Φυσική παρουσία)</a:t>
          </a:r>
        </a:p>
      </dgm:t>
    </dgm:pt>
    <dgm:pt modelId="{87EFD083-3FFF-4E01-8090-1DF395DA45D5}" type="parTrans" cxnId="{48EB9D63-49E0-44D2-9E73-1A1D62343567}">
      <dgm:prSet/>
      <dgm:spPr/>
      <dgm:t>
        <a:bodyPr/>
        <a:lstStyle/>
        <a:p>
          <a:endParaRPr lang="el-GR"/>
        </a:p>
      </dgm:t>
    </dgm:pt>
    <dgm:pt modelId="{34AEC3A8-3558-4C3C-B8E4-83B4D6B52405}" type="sibTrans" cxnId="{48EB9D63-49E0-44D2-9E73-1A1D62343567}">
      <dgm:prSet/>
      <dgm:spPr/>
      <dgm:t>
        <a:bodyPr/>
        <a:lstStyle/>
        <a:p>
          <a:endParaRPr lang="el-GR"/>
        </a:p>
      </dgm:t>
    </dgm:pt>
    <dgm:pt modelId="{994F863A-79E2-474F-81AA-3AA765F106F6}" type="pres">
      <dgm:prSet presAssocID="{1231E7C7-EDC9-4A67-A4AB-FFB4A58B1BEA}" presName="compositeShape" presStyleCnt="0">
        <dgm:presLayoutVars>
          <dgm:chMax val="7"/>
          <dgm:dir/>
          <dgm:resizeHandles val="exact"/>
        </dgm:presLayoutVars>
      </dgm:prSet>
      <dgm:spPr/>
    </dgm:pt>
    <dgm:pt modelId="{22E47E86-355D-4A39-9FE2-4FB433C6C23F}" type="pres">
      <dgm:prSet presAssocID="{1231E7C7-EDC9-4A67-A4AB-FFB4A58B1BEA}" presName="wedge1" presStyleLbl="node1" presStyleIdx="0" presStyleCnt="3" custLinFactNeighborX="2757" custLinFactNeighborY="1762"/>
      <dgm:spPr/>
      <dgm:t>
        <a:bodyPr/>
        <a:lstStyle/>
        <a:p>
          <a:endParaRPr lang="el-GR"/>
        </a:p>
      </dgm:t>
    </dgm:pt>
    <dgm:pt modelId="{5A20F0AA-41E5-41B2-AF23-3B407461D632}" type="pres">
      <dgm:prSet presAssocID="{1231E7C7-EDC9-4A67-A4AB-FFB4A58B1BEA}" presName="wedge1Tx" presStyleLbl="node1" presStyleIdx="0" presStyleCnt="3">
        <dgm:presLayoutVars>
          <dgm:chMax val="0"/>
          <dgm:chPref val="0"/>
          <dgm:bulletEnabled val="1"/>
        </dgm:presLayoutVars>
      </dgm:prSet>
      <dgm:spPr/>
      <dgm:t>
        <a:bodyPr/>
        <a:lstStyle/>
        <a:p>
          <a:endParaRPr lang="el-GR"/>
        </a:p>
      </dgm:t>
    </dgm:pt>
    <dgm:pt modelId="{8F13918C-3DD2-4EE0-8E45-CEE03622A0CD}" type="pres">
      <dgm:prSet presAssocID="{1231E7C7-EDC9-4A67-A4AB-FFB4A58B1BEA}" presName="wedge2" presStyleLbl="node1" presStyleIdx="1" presStyleCnt="3"/>
      <dgm:spPr/>
      <dgm:t>
        <a:bodyPr/>
        <a:lstStyle/>
        <a:p>
          <a:endParaRPr lang="el-GR"/>
        </a:p>
      </dgm:t>
    </dgm:pt>
    <dgm:pt modelId="{E72AE8D3-49CA-4A9A-878C-517E37796F77}" type="pres">
      <dgm:prSet presAssocID="{1231E7C7-EDC9-4A67-A4AB-FFB4A58B1BEA}" presName="wedge2Tx" presStyleLbl="node1" presStyleIdx="1" presStyleCnt="3">
        <dgm:presLayoutVars>
          <dgm:chMax val="0"/>
          <dgm:chPref val="0"/>
          <dgm:bulletEnabled val="1"/>
        </dgm:presLayoutVars>
      </dgm:prSet>
      <dgm:spPr/>
      <dgm:t>
        <a:bodyPr/>
        <a:lstStyle/>
        <a:p>
          <a:endParaRPr lang="el-GR"/>
        </a:p>
      </dgm:t>
    </dgm:pt>
    <dgm:pt modelId="{516BDE26-52E0-4076-B36B-042C26A709C1}" type="pres">
      <dgm:prSet presAssocID="{1231E7C7-EDC9-4A67-A4AB-FFB4A58B1BEA}" presName="wedge3" presStyleLbl="node1" presStyleIdx="2" presStyleCnt="3"/>
      <dgm:spPr/>
      <dgm:t>
        <a:bodyPr/>
        <a:lstStyle/>
        <a:p>
          <a:endParaRPr lang="el-GR"/>
        </a:p>
      </dgm:t>
    </dgm:pt>
    <dgm:pt modelId="{14356053-7E24-4887-B6F4-ADF8A77F7DBE}" type="pres">
      <dgm:prSet presAssocID="{1231E7C7-EDC9-4A67-A4AB-FFB4A58B1BEA}" presName="wedge3Tx" presStyleLbl="node1" presStyleIdx="2" presStyleCnt="3">
        <dgm:presLayoutVars>
          <dgm:chMax val="0"/>
          <dgm:chPref val="0"/>
          <dgm:bulletEnabled val="1"/>
        </dgm:presLayoutVars>
      </dgm:prSet>
      <dgm:spPr/>
      <dgm:t>
        <a:bodyPr/>
        <a:lstStyle/>
        <a:p>
          <a:endParaRPr lang="el-GR"/>
        </a:p>
      </dgm:t>
    </dgm:pt>
  </dgm:ptLst>
  <dgm:cxnLst>
    <dgm:cxn modelId="{9F614D66-592D-48C9-954D-CDC6EF3F248F}" type="presOf" srcId="{3DE8C1D9-3A90-4150-BC71-D13D8C316D56}" destId="{E72AE8D3-49CA-4A9A-878C-517E37796F77}" srcOrd="1" destOrd="0" presId="urn:microsoft.com/office/officeart/2005/8/layout/chart3"/>
    <dgm:cxn modelId="{A1F3A581-1C73-4D34-A6D8-B8674627383E}" type="presOf" srcId="{88ED13DA-5D3A-4C35-AD18-D39690494E94}" destId="{516BDE26-52E0-4076-B36B-042C26A709C1}" srcOrd="0" destOrd="0" presId="urn:microsoft.com/office/officeart/2005/8/layout/chart3"/>
    <dgm:cxn modelId="{48EB9D63-49E0-44D2-9E73-1A1D62343567}" srcId="{1231E7C7-EDC9-4A67-A4AB-FFB4A58B1BEA}" destId="{88ED13DA-5D3A-4C35-AD18-D39690494E94}" srcOrd="2" destOrd="0" parTransId="{87EFD083-3FFF-4E01-8090-1DF395DA45D5}" sibTransId="{34AEC3A8-3558-4C3C-B8E4-83B4D6B52405}"/>
    <dgm:cxn modelId="{A071E1D1-79AE-413B-B006-A77A86969D69}" type="presOf" srcId="{88ED13DA-5D3A-4C35-AD18-D39690494E94}" destId="{14356053-7E24-4887-B6F4-ADF8A77F7DBE}" srcOrd="1" destOrd="0" presId="urn:microsoft.com/office/officeart/2005/8/layout/chart3"/>
    <dgm:cxn modelId="{E9A8F2F6-B8FF-4555-A92D-4B2043BE1A76}" srcId="{1231E7C7-EDC9-4A67-A4AB-FFB4A58B1BEA}" destId="{C973D38F-0788-4835-9613-6B5C05A5820F}" srcOrd="0" destOrd="0" parTransId="{CE1F9DB3-8F30-4D89-B853-8982CDAA0550}" sibTransId="{FB459D8D-7407-4026-9602-C99A56E2FBC4}"/>
    <dgm:cxn modelId="{B9CDE2DE-7B7E-46B4-81C0-2B59D77CC12C}" type="presOf" srcId="{C973D38F-0788-4835-9613-6B5C05A5820F}" destId="{22E47E86-355D-4A39-9FE2-4FB433C6C23F}" srcOrd="0" destOrd="0" presId="urn:microsoft.com/office/officeart/2005/8/layout/chart3"/>
    <dgm:cxn modelId="{12DADC39-F938-4A7F-B743-6DEC431E0349}" srcId="{1231E7C7-EDC9-4A67-A4AB-FFB4A58B1BEA}" destId="{3DE8C1D9-3A90-4150-BC71-D13D8C316D56}" srcOrd="1" destOrd="0" parTransId="{7F414DF1-BEB2-4ED4-AD59-9982E0964F20}" sibTransId="{623BDD04-D4CF-4698-AC78-B9C9549ED973}"/>
    <dgm:cxn modelId="{56A42821-FDC4-420A-8036-65DA260A09D5}" type="presOf" srcId="{3DE8C1D9-3A90-4150-BC71-D13D8C316D56}" destId="{8F13918C-3DD2-4EE0-8E45-CEE03622A0CD}" srcOrd="0" destOrd="0" presId="urn:microsoft.com/office/officeart/2005/8/layout/chart3"/>
    <dgm:cxn modelId="{53FD20D4-46B0-4C26-B683-8AA47D7BFCC1}" type="presOf" srcId="{C973D38F-0788-4835-9613-6B5C05A5820F}" destId="{5A20F0AA-41E5-41B2-AF23-3B407461D632}" srcOrd="1" destOrd="0" presId="urn:microsoft.com/office/officeart/2005/8/layout/chart3"/>
    <dgm:cxn modelId="{BB85ADF8-D951-4FA7-B5FB-0BD4561D1E07}" type="presOf" srcId="{1231E7C7-EDC9-4A67-A4AB-FFB4A58B1BEA}" destId="{994F863A-79E2-474F-81AA-3AA765F106F6}" srcOrd="0" destOrd="0" presId="urn:microsoft.com/office/officeart/2005/8/layout/chart3"/>
    <dgm:cxn modelId="{4A60948E-18A2-40CC-8FE4-3922E3A6D430}" type="presParOf" srcId="{994F863A-79E2-474F-81AA-3AA765F106F6}" destId="{22E47E86-355D-4A39-9FE2-4FB433C6C23F}" srcOrd="0" destOrd="0" presId="urn:microsoft.com/office/officeart/2005/8/layout/chart3"/>
    <dgm:cxn modelId="{B7334DFA-54B6-4E39-B086-3173AD98EA6B}" type="presParOf" srcId="{994F863A-79E2-474F-81AA-3AA765F106F6}" destId="{5A20F0AA-41E5-41B2-AF23-3B407461D632}" srcOrd="1" destOrd="0" presId="urn:microsoft.com/office/officeart/2005/8/layout/chart3"/>
    <dgm:cxn modelId="{A8D91FDE-686A-49C1-9256-B3699D8C8B01}" type="presParOf" srcId="{994F863A-79E2-474F-81AA-3AA765F106F6}" destId="{8F13918C-3DD2-4EE0-8E45-CEE03622A0CD}" srcOrd="2" destOrd="0" presId="urn:microsoft.com/office/officeart/2005/8/layout/chart3"/>
    <dgm:cxn modelId="{87539B86-E2FA-4395-ACB9-3CD5BE1E7720}" type="presParOf" srcId="{994F863A-79E2-474F-81AA-3AA765F106F6}" destId="{E72AE8D3-49CA-4A9A-878C-517E37796F77}" srcOrd="3" destOrd="0" presId="urn:microsoft.com/office/officeart/2005/8/layout/chart3"/>
    <dgm:cxn modelId="{8821AD94-C4DB-4292-BD6B-0DEAEDD3B54A}" type="presParOf" srcId="{994F863A-79E2-474F-81AA-3AA765F106F6}" destId="{516BDE26-52E0-4076-B36B-042C26A709C1}" srcOrd="4" destOrd="0" presId="urn:microsoft.com/office/officeart/2005/8/layout/chart3"/>
    <dgm:cxn modelId="{221C58D4-DDE4-4309-B7AA-353B768DC7DA}" type="presParOf" srcId="{994F863A-79E2-474F-81AA-3AA765F106F6}" destId="{14356053-7E24-4887-B6F4-ADF8A77F7DBE}" srcOrd="5" destOrd="0" presId="urn:microsoft.com/office/officeart/2005/8/layout/char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78CB6BB-59A6-4094-9A8C-03BDBFD48F5C}" type="doc">
      <dgm:prSet loTypeId="urn:microsoft.com/office/officeart/2005/8/layout/chart3" loCatId="cycle" qsTypeId="urn:microsoft.com/office/officeart/2005/8/quickstyle/3d2" qsCatId="3D" csTypeId="urn:microsoft.com/office/officeart/2005/8/colors/accent2_3" csCatId="accent2" phldr="1"/>
      <dgm:spPr/>
      <dgm:t>
        <a:bodyPr/>
        <a:lstStyle/>
        <a:p>
          <a:endParaRPr lang="el-GR"/>
        </a:p>
      </dgm:t>
    </dgm:pt>
    <dgm:pt modelId="{A2D0EAE5-E118-43B8-A0AA-11FD7E79633F}">
      <dgm:prSet phldrT="[Κείμενο]"/>
      <dgm:spPr/>
      <dgm:t>
        <a:bodyPr/>
        <a:lstStyle/>
        <a:p>
          <a:pPr algn="ctr"/>
          <a:r>
            <a:rPr lang="el-GR" dirty="0"/>
            <a:t>Κοινωνική Παρουσία (Μαθησιακό Κλίμα)</a:t>
          </a:r>
        </a:p>
      </dgm:t>
    </dgm:pt>
    <dgm:pt modelId="{BF5D5625-3402-4A74-9983-4F2D3E4816A0}" type="parTrans" cxnId="{FEF196F8-EF5E-4C10-AD5B-F0912418D09C}">
      <dgm:prSet/>
      <dgm:spPr/>
      <dgm:t>
        <a:bodyPr/>
        <a:lstStyle/>
        <a:p>
          <a:pPr algn="ctr"/>
          <a:endParaRPr lang="el-GR"/>
        </a:p>
      </dgm:t>
    </dgm:pt>
    <dgm:pt modelId="{6A51E88E-DDF1-4E2B-98D3-B5010D3F4647}" type="sibTrans" cxnId="{FEF196F8-EF5E-4C10-AD5B-F0912418D09C}">
      <dgm:prSet/>
      <dgm:spPr/>
      <dgm:t>
        <a:bodyPr/>
        <a:lstStyle/>
        <a:p>
          <a:pPr algn="ctr"/>
          <a:endParaRPr lang="el-GR"/>
        </a:p>
      </dgm:t>
    </dgm:pt>
    <dgm:pt modelId="{548C35F4-7EF8-48C3-8075-6B04260A8E45}">
      <dgm:prSet phldrT="[Κείμενο]"/>
      <dgm:spPr/>
      <dgm:t>
        <a:bodyPr/>
        <a:lstStyle/>
        <a:p>
          <a:pPr algn="ctr"/>
          <a:r>
            <a:rPr lang="el-GR" dirty="0"/>
            <a:t>Διδακτική Παρουσία (Υποστήριξη Διαλόγου)</a:t>
          </a:r>
        </a:p>
      </dgm:t>
    </dgm:pt>
    <dgm:pt modelId="{4ECEA166-8CDC-4815-8DD8-8E10145F2106}" type="parTrans" cxnId="{85A3430C-701B-43CA-ADC3-124FEB1119C7}">
      <dgm:prSet/>
      <dgm:spPr/>
      <dgm:t>
        <a:bodyPr/>
        <a:lstStyle/>
        <a:p>
          <a:pPr algn="ctr"/>
          <a:endParaRPr lang="el-GR"/>
        </a:p>
      </dgm:t>
    </dgm:pt>
    <dgm:pt modelId="{F873AE3E-DE11-4DC8-843D-E65E23AA2B3B}" type="sibTrans" cxnId="{85A3430C-701B-43CA-ADC3-124FEB1119C7}">
      <dgm:prSet/>
      <dgm:spPr/>
      <dgm:t>
        <a:bodyPr/>
        <a:lstStyle/>
        <a:p>
          <a:pPr algn="ctr"/>
          <a:endParaRPr lang="el-GR"/>
        </a:p>
      </dgm:t>
    </dgm:pt>
    <dgm:pt modelId="{30F3EB2A-B510-4244-9891-F785F901AFF9}">
      <dgm:prSet phldrT="[Κείμενο]"/>
      <dgm:spPr/>
      <dgm:t>
        <a:bodyPr/>
        <a:lstStyle/>
        <a:p>
          <a:pPr algn="ctr"/>
          <a:r>
            <a:rPr lang="el-GR" dirty="0"/>
            <a:t>Γνωστική  Παρουσία (Ανταλλαγή Ιδεών- απόψεων-επιχειρημάτων)</a:t>
          </a:r>
        </a:p>
      </dgm:t>
    </dgm:pt>
    <dgm:pt modelId="{BF9D9D2D-CC08-460A-BB5C-8FFA3B7E20DA}" type="parTrans" cxnId="{C80EFA37-3513-4326-9874-85A23034C81E}">
      <dgm:prSet/>
      <dgm:spPr/>
      <dgm:t>
        <a:bodyPr/>
        <a:lstStyle/>
        <a:p>
          <a:pPr algn="ctr"/>
          <a:endParaRPr lang="el-GR"/>
        </a:p>
      </dgm:t>
    </dgm:pt>
    <dgm:pt modelId="{1FE2F266-BBE9-43D4-BB62-C7B2D9953E7D}" type="sibTrans" cxnId="{C80EFA37-3513-4326-9874-85A23034C81E}">
      <dgm:prSet/>
      <dgm:spPr/>
      <dgm:t>
        <a:bodyPr/>
        <a:lstStyle/>
        <a:p>
          <a:pPr algn="ctr"/>
          <a:endParaRPr lang="el-GR"/>
        </a:p>
      </dgm:t>
    </dgm:pt>
    <dgm:pt modelId="{38D92F3B-26D5-4E33-B7AC-25C4DE98C5EE}" type="pres">
      <dgm:prSet presAssocID="{678CB6BB-59A6-4094-9A8C-03BDBFD48F5C}" presName="compositeShape" presStyleCnt="0">
        <dgm:presLayoutVars>
          <dgm:chMax val="7"/>
          <dgm:dir/>
          <dgm:resizeHandles val="exact"/>
        </dgm:presLayoutVars>
      </dgm:prSet>
      <dgm:spPr/>
      <dgm:t>
        <a:bodyPr/>
        <a:lstStyle/>
        <a:p>
          <a:endParaRPr lang="el-GR"/>
        </a:p>
      </dgm:t>
    </dgm:pt>
    <dgm:pt modelId="{2F802666-5047-4237-9F26-8650E3707E0B}" type="pres">
      <dgm:prSet presAssocID="{678CB6BB-59A6-4094-9A8C-03BDBFD48F5C}" presName="wedge1" presStyleLbl="node1" presStyleIdx="0" presStyleCnt="3" custLinFactNeighborX="-5298" custLinFactNeighborY="2168"/>
      <dgm:spPr/>
      <dgm:t>
        <a:bodyPr/>
        <a:lstStyle/>
        <a:p>
          <a:endParaRPr lang="el-GR"/>
        </a:p>
      </dgm:t>
    </dgm:pt>
    <dgm:pt modelId="{61EDB08B-EC8A-40EC-B90E-D84264DD81DA}" type="pres">
      <dgm:prSet presAssocID="{678CB6BB-59A6-4094-9A8C-03BDBFD48F5C}" presName="wedge1Tx" presStyleLbl="node1" presStyleIdx="0" presStyleCnt="3">
        <dgm:presLayoutVars>
          <dgm:chMax val="0"/>
          <dgm:chPref val="0"/>
          <dgm:bulletEnabled val="1"/>
        </dgm:presLayoutVars>
      </dgm:prSet>
      <dgm:spPr/>
      <dgm:t>
        <a:bodyPr/>
        <a:lstStyle/>
        <a:p>
          <a:endParaRPr lang="el-GR"/>
        </a:p>
      </dgm:t>
    </dgm:pt>
    <dgm:pt modelId="{FD3E13F7-462C-46A4-B86C-149C1D73A19D}" type="pres">
      <dgm:prSet presAssocID="{678CB6BB-59A6-4094-9A8C-03BDBFD48F5C}" presName="wedge2" presStyleLbl="node1" presStyleIdx="1" presStyleCnt="3" custLinFactNeighborX="-144" custLinFactNeighborY="-808"/>
      <dgm:spPr/>
      <dgm:t>
        <a:bodyPr/>
        <a:lstStyle/>
        <a:p>
          <a:endParaRPr lang="el-GR"/>
        </a:p>
      </dgm:t>
    </dgm:pt>
    <dgm:pt modelId="{A14EEF1F-0552-43C7-AB3A-152C8A3042B2}" type="pres">
      <dgm:prSet presAssocID="{678CB6BB-59A6-4094-9A8C-03BDBFD48F5C}" presName="wedge2Tx" presStyleLbl="node1" presStyleIdx="1" presStyleCnt="3">
        <dgm:presLayoutVars>
          <dgm:chMax val="0"/>
          <dgm:chPref val="0"/>
          <dgm:bulletEnabled val="1"/>
        </dgm:presLayoutVars>
      </dgm:prSet>
      <dgm:spPr/>
      <dgm:t>
        <a:bodyPr/>
        <a:lstStyle/>
        <a:p>
          <a:endParaRPr lang="el-GR"/>
        </a:p>
      </dgm:t>
    </dgm:pt>
    <dgm:pt modelId="{51567C93-5863-41AF-8532-FFF2C9BDAD3B}" type="pres">
      <dgm:prSet presAssocID="{678CB6BB-59A6-4094-9A8C-03BDBFD48F5C}" presName="wedge3" presStyleLbl="node1" presStyleIdx="2" presStyleCnt="3"/>
      <dgm:spPr/>
      <dgm:t>
        <a:bodyPr/>
        <a:lstStyle/>
        <a:p>
          <a:endParaRPr lang="el-GR"/>
        </a:p>
      </dgm:t>
    </dgm:pt>
    <dgm:pt modelId="{0D4EF835-E145-48FD-9D31-7DD3AAD3CE8F}" type="pres">
      <dgm:prSet presAssocID="{678CB6BB-59A6-4094-9A8C-03BDBFD48F5C}" presName="wedge3Tx" presStyleLbl="node1" presStyleIdx="2" presStyleCnt="3">
        <dgm:presLayoutVars>
          <dgm:chMax val="0"/>
          <dgm:chPref val="0"/>
          <dgm:bulletEnabled val="1"/>
        </dgm:presLayoutVars>
      </dgm:prSet>
      <dgm:spPr/>
      <dgm:t>
        <a:bodyPr/>
        <a:lstStyle/>
        <a:p>
          <a:endParaRPr lang="el-GR"/>
        </a:p>
      </dgm:t>
    </dgm:pt>
  </dgm:ptLst>
  <dgm:cxnLst>
    <dgm:cxn modelId="{B8731F89-E91C-401D-A489-B83C50747DE4}" type="presOf" srcId="{30F3EB2A-B510-4244-9891-F785F901AFF9}" destId="{51567C93-5863-41AF-8532-FFF2C9BDAD3B}" srcOrd="0" destOrd="0" presId="urn:microsoft.com/office/officeart/2005/8/layout/chart3"/>
    <dgm:cxn modelId="{724ECC74-93F9-459C-922F-7E905D57F1CC}" type="presOf" srcId="{548C35F4-7EF8-48C3-8075-6B04260A8E45}" destId="{FD3E13F7-462C-46A4-B86C-149C1D73A19D}" srcOrd="0" destOrd="0" presId="urn:microsoft.com/office/officeart/2005/8/layout/chart3"/>
    <dgm:cxn modelId="{19F0C19A-628E-4F0F-8301-FE8A574D37E3}" type="presOf" srcId="{A2D0EAE5-E118-43B8-A0AA-11FD7E79633F}" destId="{61EDB08B-EC8A-40EC-B90E-D84264DD81DA}" srcOrd="1" destOrd="0" presId="urn:microsoft.com/office/officeart/2005/8/layout/chart3"/>
    <dgm:cxn modelId="{A795269D-54A4-4268-9F95-EA494F9D3206}" type="presOf" srcId="{678CB6BB-59A6-4094-9A8C-03BDBFD48F5C}" destId="{38D92F3B-26D5-4E33-B7AC-25C4DE98C5EE}" srcOrd="0" destOrd="0" presId="urn:microsoft.com/office/officeart/2005/8/layout/chart3"/>
    <dgm:cxn modelId="{85A3430C-701B-43CA-ADC3-124FEB1119C7}" srcId="{678CB6BB-59A6-4094-9A8C-03BDBFD48F5C}" destId="{548C35F4-7EF8-48C3-8075-6B04260A8E45}" srcOrd="1" destOrd="0" parTransId="{4ECEA166-8CDC-4815-8DD8-8E10145F2106}" sibTransId="{F873AE3E-DE11-4DC8-843D-E65E23AA2B3B}"/>
    <dgm:cxn modelId="{03610405-7AA9-48D5-BE99-6ECCAB2B3333}" type="presOf" srcId="{A2D0EAE5-E118-43B8-A0AA-11FD7E79633F}" destId="{2F802666-5047-4237-9F26-8650E3707E0B}" srcOrd="0" destOrd="0" presId="urn:microsoft.com/office/officeart/2005/8/layout/chart3"/>
    <dgm:cxn modelId="{C80EFA37-3513-4326-9874-85A23034C81E}" srcId="{678CB6BB-59A6-4094-9A8C-03BDBFD48F5C}" destId="{30F3EB2A-B510-4244-9891-F785F901AFF9}" srcOrd="2" destOrd="0" parTransId="{BF9D9D2D-CC08-460A-BB5C-8FFA3B7E20DA}" sibTransId="{1FE2F266-BBE9-43D4-BB62-C7B2D9953E7D}"/>
    <dgm:cxn modelId="{FDFF7539-73F8-4A59-B200-17A3AC581817}" type="presOf" srcId="{30F3EB2A-B510-4244-9891-F785F901AFF9}" destId="{0D4EF835-E145-48FD-9D31-7DD3AAD3CE8F}" srcOrd="1" destOrd="0" presId="urn:microsoft.com/office/officeart/2005/8/layout/chart3"/>
    <dgm:cxn modelId="{2E10D22D-6AE2-4D6A-BCF8-48851E20A96B}" type="presOf" srcId="{548C35F4-7EF8-48C3-8075-6B04260A8E45}" destId="{A14EEF1F-0552-43C7-AB3A-152C8A3042B2}" srcOrd="1" destOrd="0" presId="urn:microsoft.com/office/officeart/2005/8/layout/chart3"/>
    <dgm:cxn modelId="{FEF196F8-EF5E-4C10-AD5B-F0912418D09C}" srcId="{678CB6BB-59A6-4094-9A8C-03BDBFD48F5C}" destId="{A2D0EAE5-E118-43B8-A0AA-11FD7E79633F}" srcOrd="0" destOrd="0" parTransId="{BF5D5625-3402-4A74-9983-4F2D3E4816A0}" sibTransId="{6A51E88E-DDF1-4E2B-98D3-B5010D3F4647}"/>
    <dgm:cxn modelId="{0EAA9622-FCED-4A5E-BA7F-2508393B7766}" type="presParOf" srcId="{38D92F3B-26D5-4E33-B7AC-25C4DE98C5EE}" destId="{2F802666-5047-4237-9F26-8650E3707E0B}" srcOrd="0" destOrd="0" presId="urn:microsoft.com/office/officeart/2005/8/layout/chart3"/>
    <dgm:cxn modelId="{4FAACCD5-D6CC-41E0-B16E-7A49243D7F00}" type="presParOf" srcId="{38D92F3B-26D5-4E33-B7AC-25C4DE98C5EE}" destId="{61EDB08B-EC8A-40EC-B90E-D84264DD81DA}" srcOrd="1" destOrd="0" presId="urn:microsoft.com/office/officeart/2005/8/layout/chart3"/>
    <dgm:cxn modelId="{A789DCDD-487A-4C2E-9BCB-BE57A4CC5F92}" type="presParOf" srcId="{38D92F3B-26D5-4E33-B7AC-25C4DE98C5EE}" destId="{FD3E13F7-462C-46A4-B86C-149C1D73A19D}" srcOrd="2" destOrd="0" presId="urn:microsoft.com/office/officeart/2005/8/layout/chart3"/>
    <dgm:cxn modelId="{ADA098B9-8498-4390-A191-4EE00DDFEC21}" type="presParOf" srcId="{38D92F3B-26D5-4E33-B7AC-25C4DE98C5EE}" destId="{A14EEF1F-0552-43C7-AB3A-152C8A3042B2}" srcOrd="3" destOrd="0" presId="urn:microsoft.com/office/officeart/2005/8/layout/chart3"/>
    <dgm:cxn modelId="{53FB299E-2092-400E-9281-25DE1C9468B3}" type="presParOf" srcId="{38D92F3B-26D5-4E33-B7AC-25C4DE98C5EE}" destId="{51567C93-5863-41AF-8532-FFF2C9BDAD3B}" srcOrd="4" destOrd="0" presId="urn:microsoft.com/office/officeart/2005/8/layout/chart3"/>
    <dgm:cxn modelId="{F09F93BA-25CB-4F3F-9025-2ABBF01FC6D4}" type="presParOf" srcId="{38D92F3B-26D5-4E33-B7AC-25C4DE98C5EE}" destId="{0D4EF835-E145-48FD-9D31-7DD3AAD3CE8F}" srcOrd="5" destOrd="0" presId="urn:microsoft.com/office/officeart/2005/8/layout/char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C465828-295C-4D37-B4C3-B29B6FA4427A}">
      <dsp:nvSpPr>
        <dsp:cNvPr id="0" name=""/>
        <dsp:cNvSpPr/>
      </dsp:nvSpPr>
      <dsp:spPr>
        <a:xfrm>
          <a:off x="2158188" y="-43004"/>
          <a:ext cx="2889028" cy="2580876"/>
        </a:xfrm>
        <a:prstGeom prst="ellipse">
          <a:avLst/>
        </a:prstGeom>
        <a:solidFill>
          <a:schemeClr val="accent4">
            <a:lumMod val="40000"/>
            <a:lumOff val="60000"/>
          </a:schemeClr>
        </a:solidFill>
        <a:ln>
          <a:solidFill>
            <a:srgbClr val="7030A0"/>
          </a:solidFill>
        </a:ln>
        <a:effectLst/>
        <a:scene3d>
          <a:camera prst="orthographicFront"/>
          <a:lightRig rig="threePt" dir="t"/>
        </a:scene3d>
        <a:sp3d>
          <a:bevelT prst="angle"/>
        </a:sp3d>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533400">
            <a:lnSpc>
              <a:spcPct val="90000"/>
            </a:lnSpc>
            <a:spcBef>
              <a:spcPct val="0"/>
            </a:spcBef>
            <a:spcAft>
              <a:spcPts val="0"/>
            </a:spcAft>
          </a:pPr>
          <a:r>
            <a:rPr lang="el-GR" sz="1200" b="0" kern="1200" dirty="0">
              <a:solidFill>
                <a:schemeClr val="tx2">
                  <a:lumMod val="50000"/>
                </a:schemeClr>
              </a:solidFill>
            </a:rPr>
            <a:t>Σύγχρονες θεωρήσεις της γλωσσικής ανάπτυξης </a:t>
          </a:r>
        </a:p>
        <a:p>
          <a:pPr lvl="0" algn="ctr" defTabSz="533400">
            <a:lnSpc>
              <a:spcPct val="90000"/>
            </a:lnSpc>
            <a:spcBef>
              <a:spcPct val="0"/>
            </a:spcBef>
            <a:spcAft>
              <a:spcPts val="0"/>
            </a:spcAft>
          </a:pPr>
          <a:r>
            <a:rPr lang="el-GR" sz="1200" b="0" kern="1200" dirty="0">
              <a:solidFill>
                <a:schemeClr val="tx2">
                  <a:lumMod val="50000"/>
                </a:schemeClr>
              </a:solidFill>
            </a:rPr>
            <a:t>&amp; Διδακτικής</a:t>
          </a:r>
          <a:r>
            <a:rPr lang="en-GB" sz="1200" b="0" kern="1200" dirty="0">
              <a:solidFill>
                <a:schemeClr val="tx2">
                  <a:lumMod val="50000"/>
                </a:schemeClr>
              </a:solidFill>
            </a:rPr>
            <a:t> </a:t>
          </a:r>
          <a:r>
            <a:rPr lang="el-GR" sz="1200" b="0" kern="1200" dirty="0">
              <a:solidFill>
                <a:schemeClr val="tx2">
                  <a:lumMod val="50000"/>
                </a:schemeClr>
              </a:solidFill>
            </a:rPr>
            <a:t>-</a:t>
          </a:r>
          <a:r>
            <a:rPr lang="en-US" sz="1200" b="0" kern="1200" dirty="0">
              <a:solidFill>
                <a:schemeClr val="tx2">
                  <a:lumMod val="50000"/>
                </a:schemeClr>
              </a:solidFill>
            </a:rPr>
            <a:t> </a:t>
          </a:r>
          <a:r>
            <a:rPr lang="el-GR" sz="1200" b="0" kern="1200" dirty="0">
              <a:solidFill>
                <a:schemeClr val="tx2">
                  <a:lumMod val="50000"/>
                </a:schemeClr>
              </a:solidFill>
            </a:rPr>
            <a:t>Εκλεκτική προσέγγιση-</a:t>
          </a:r>
          <a:endParaRPr lang="en-GB" sz="1200" b="0" kern="1200" dirty="0">
            <a:solidFill>
              <a:schemeClr val="tx2">
                <a:lumMod val="50000"/>
              </a:schemeClr>
            </a:solidFill>
          </a:endParaRPr>
        </a:p>
        <a:p>
          <a:pPr lvl="0" algn="ctr" defTabSz="533400">
            <a:lnSpc>
              <a:spcPct val="90000"/>
            </a:lnSpc>
            <a:spcBef>
              <a:spcPct val="0"/>
            </a:spcBef>
            <a:spcAft>
              <a:spcPts val="0"/>
            </a:spcAft>
          </a:pPr>
          <a:r>
            <a:rPr lang="el-GR" sz="1200" b="0" kern="1200" dirty="0" err="1">
              <a:solidFill>
                <a:schemeClr val="tx2">
                  <a:lumMod val="50000"/>
                </a:schemeClr>
              </a:solidFill>
            </a:rPr>
            <a:t>Πολυγραμματισμοί</a:t>
          </a:r>
          <a:endParaRPr lang="el-GR" sz="1200" b="0" kern="1200" dirty="0">
            <a:solidFill>
              <a:schemeClr val="tx2">
                <a:lumMod val="50000"/>
              </a:schemeClr>
            </a:solidFill>
          </a:endParaRPr>
        </a:p>
      </dsp:txBody>
      <dsp:txXfrm>
        <a:off x="2491537" y="304421"/>
        <a:ext cx="2222329" cy="818931"/>
      </dsp:txXfrm>
    </dsp:sp>
    <dsp:sp modelId="{ADEB6F4E-AE32-4625-BCB5-CBE1EF790C94}">
      <dsp:nvSpPr>
        <dsp:cNvPr id="0" name=""/>
        <dsp:cNvSpPr/>
      </dsp:nvSpPr>
      <dsp:spPr>
        <a:xfrm>
          <a:off x="3622472" y="970210"/>
          <a:ext cx="2838939" cy="2529180"/>
        </a:xfrm>
        <a:prstGeom prst="ellipse">
          <a:avLst/>
        </a:prstGeom>
        <a:solidFill>
          <a:schemeClr val="accent3"/>
        </a:solidFill>
        <a:ln>
          <a:solidFill>
            <a:schemeClr val="accent3">
              <a:lumMod val="50000"/>
            </a:schemeClr>
          </a:solidFill>
        </a:ln>
        <a:effectLst/>
        <a:scene3d>
          <a:camera prst="orthographicFront"/>
          <a:lightRig rig="threePt" dir="t"/>
        </a:scene3d>
        <a:sp3d>
          <a:bevelT prst="angle"/>
        </a:sp3d>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pPr>
          <a:r>
            <a:rPr lang="el-GR" sz="1200" b="0" kern="1200" dirty="0" smtClean="0">
              <a:solidFill>
                <a:schemeClr val="tx2">
                  <a:lumMod val="50000"/>
                </a:schemeClr>
              </a:solidFill>
            </a:rPr>
            <a:t>Διδακτική στρατηγική </a:t>
          </a:r>
          <a:r>
            <a:rPr lang="el-GR" sz="1200" b="0" kern="1200" dirty="0">
              <a:solidFill>
                <a:schemeClr val="tx2">
                  <a:lumMod val="50000"/>
                </a:schemeClr>
              </a:solidFill>
            </a:rPr>
            <a:t>επίλυσης </a:t>
          </a:r>
          <a:r>
            <a:rPr lang="en-US" sz="1200" b="0" kern="1200" dirty="0">
              <a:solidFill>
                <a:schemeClr val="tx2">
                  <a:lumMod val="50000"/>
                </a:schemeClr>
              </a:solidFill>
            </a:rPr>
            <a:t>     </a:t>
          </a:r>
        </a:p>
        <a:p>
          <a:pPr lvl="0" algn="l" defTabSz="533400">
            <a:lnSpc>
              <a:spcPct val="90000"/>
            </a:lnSpc>
            <a:spcBef>
              <a:spcPct val="0"/>
            </a:spcBef>
            <a:spcAft>
              <a:spcPct val="35000"/>
            </a:spcAft>
          </a:pPr>
          <a:r>
            <a:rPr lang="en-US" sz="1200" b="0" kern="1200" dirty="0">
              <a:solidFill>
                <a:schemeClr val="tx2">
                  <a:lumMod val="50000"/>
                </a:schemeClr>
              </a:solidFill>
            </a:rPr>
            <a:t> </a:t>
          </a:r>
          <a:r>
            <a:rPr lang="el-GR" sz="1200" b="0" kern="1200" dirty="0" smtClean="0">
              <a:solidFill>
                <a:schemeClr val="tx2">
                  <a:lumMod val="50000"/>
                </a:schemeClr>
              </a:solidFill>
            </a:rPr>
            <a:t>προβλήματος   σε </a:t>
          </a:r>
          <a:r>
            <a:rPr lang="el-GR" sz="1200" b="0" kern="1200" dirty="0" err="1">
              <a:solidFill>
                <a:schemeClr val="tx2">
                  <a:lumMod val="50000"/>
                </a:schemeClr>
              </a:solidFill>
            </a:rPr>
            <a:t>ομαδο</a:t>
          </a:r>
          <a:r>
            <a:rPr lang="en-US" sz="1200" b="0" kern="1200" dirty="0">
              <a:solidFill>
                <a:schemeClr val="tx2">
                  <a:lumMod val="50000"/>
                </a:schemeClr>
              </a:solidFill>
            </a:rPr>
            <a:t>-       </a:t>
          </a:r>
          <a:r>
            <a:rPr lang="el-GR" sz="1200" b="0" kern="1200" dirty="0" smtClean="0">
              <a:solidFill>
                <a:schemeClr val="tx2">
                  <a:lumMod val="50000"/>
                </a:schemeClr>
              </a:solidFill>
            </a:rPr>
            <a:t>συνεργατικό </a:t>
          </a:r>
          <a:r>
            <a:rPr lang="el-GR" sz="1200" b="0" kern="1200" dirty="0">
              <a:solidFill>
                <a:schemeClr val="tx2">
                  <a:lumMod val="50000"/>
                </a:schemeClr>
              </a:solidFill>
            </a:rPr>
            <a:t>πλαίσιο</a:t>
          </a:r>
        </a:p>
      </dsp:txBody>
      <dsp:txXfrm>
        <a:off x="5151131" y="1262038"/>
        <a:ext cx="1091899" cy="1945523"/>
      </dsp:txXfrm>
    </dsp:sp>
    <dsp:sp modelId="{F9385792-5630-49D3-90C9-23A4C67FC4C2}">
      <dsp:nvSpPr>
        <dsp:cNvPr id="0" name=""/>
        <dsp:cNvSpPr/>
      </dsp:nvSpPr>
      <dsp:spPr>
        <a:xfrm>
          <a:off x="2488793" y="2077420"/>
          <a:ext cx="2767115" cy="2646103"/>
        </a:xfrm>
        <a:prstGeom prst="ellipse">
          <a:avLst/>
        </a:prstGeom>
        <a:solidFill>
          <a:schemeClr val="accent5">
            <a:lumMod val="60000"/>
            <a:lumOff val="40000"/>
          </a:schemeClr>
        </a:solidFill>
        <a:ln>
          <a:solidFill>
            <a:schemeClr val="accent1">
              <a:lumMod val="50000"/>
            </a:schemeClr>
          </a:solidFill>
        </a:ln>
        <a:effectLst/>
        <a:scene3d>
          <a:camera prst="orthographicFront"/>
          <a:lightRig rig="threePt" dir="t"/>
        </a:scene3d>
        <a:sp3d>
          <a:bevelT prst="angle"/>
        </a:sp3d>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r>
            <a:rPr lang="el-GR" sz="1200" b="0" kern="1200" dirty="0">
              <a:solidFill>
                <a:schemeClr val="tx2">
                  <a:lumMod val="50000"/>
                </a:schemeClr>
              </a:solidFill>
            </a:rPr>
            <a:t>Συνεργατικά &amp; </a:t>
          </a:r>
          <a:r>
            <a:rPr lang="el-GR" sz="1200" b="0" kern="1200" dirty="0" err="1">
              <a:solidFill>
                <a:schemeClr val="tx2">
                  <a:lumMod val="50000"/>
                </a:schemeClr>
              </a:solidFill>
            </a:rPr>
            <a:t>Μοντελοποιητικά</a:t>
          </a:r>
          <a:r>
            <a:rPr lang="el-GR" sz="1200" b="0" kern="1200" dirty="0">
              <a:solidFill>
                <a:schemeClr val="tx2">
                  <a:lumMod val="50000"/>
                </a:schemeClr>
              </a:solidFill>
            </a:rPr>
            <a:t> Ηλεκτρονικά Περιβάλλοντα </a:t>
          </a:r>
        </a:p>
      </dsp:txBody>
      <dsp:txXfrm>
        <a:off x="2808075" y="3527689"/>
        <a:ext cx="2128550" cy="839629"/>
      </dsp:txXfrm>
    </dsp:sp>
    <dsp:sp modelId="{086F1B8E-6E4E-40AA-97C6-BA560E3BAF62}">
      <dsp:nvSpPr>
        <dsp:cNvPr id="0" name=""/>
        <dsp:cNvSpPr/>
      </dsp:nvSpPr>
      <dsp:spPr>
        <a:xfrm>
          <a:off x="721784" y="1025008"/>
          <a:ext cx="3079770" cy="2798196"/>
        </a:xfrm>
        <a:prstGeom prst="ellipse">
          <a:avLst/>
        </a:prstGeom>
        <a:solidFill>
          <a:srgbClr val="D7B385"/>
        </a:solidFill>
        <a:ln>
          <a:solidFill>
            <a:schemeClr val="accent6">
              <a:lumMod val="50000"/>
            </a:schemeClr>
          </a:solidFill>
        </a:ln>
        <a:effectLst/>
        <a:scene3d>
          <a:camera prst="orthographicFront"/>
          <a:lightRig rig="threePt" dir="t"/>
        </a:scene3d>
        <a:sp3d>
          <a:bevelT prst="angle"/>
        </a:sp3d>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l" defTabSz="533400">
            <a:lnSpc>
              <a:spcPct val="90000"/>
            </a:lnSpc>
            <a:spcBef>
              <a:spcPct val="0"/>
            </a:spcBef>
            <a:spcAft>
              <a:spcPct val="35000"/>
            </a:spcAft>
          </a:pPr>
          <a:r>
            <a:rPr lang="el-GR" sz="1200" b="0" kern="1200" dirty="0">
              <a:solidFill>
                <a:schemeClr val="tx2">
                  <a:lumMod val="50000"/>
                </a:schemeClr>
              </a:solidFill>
            </a:rPr>
            <a:t>Γνωστικός &amp; Κοινωνικός </a:t>
          </a:r>
          <a:r>
            <a:rPr lang="el-GR" sz="1200" b="0" kern="1200" dirty="0" err="1">
              <a:solidFill>
                <a:schemeClr val="tx2">
                  <a:lumMod val="50000"/>
                </a:schemeClr>
              </a:solidFill>
            </a:rPr>
            <a:t>Εποικοδομισμός</a:t>
          </a:r>
          <a:endParaRPr lang="el-GR" sz="1200" b="0" kern="1200" dirty="0">
            <a:solidFill>
              <a:schemeClr val="tx2">
                <a:lumMod val="50000"/>
              </a:schemeClr>
            </a:solidFill>
          </a:endParaRPr>
        </a:p>
        <a:p>
          <a:pPr lvl="0" algn="l" defTabSz="533400">
            <a:lnSpc>
              <a:spcPct val="90000"/>
            </a:lnSpc>
            <a:spcBef>
              <a:spcPct val="0"/>
            </a:spcBef>
            <a:spcAft>
              <a:spcPct val="35000"/>
            </a:spcAft>
            <a:tabLst/>
          </a:pPr>
          <a:r>
            <a:rPr lang="el-GR" sz="1200" b="0" kern="1200" dirty="0">
              <a:solidFill>
                <a:schemeClr val="tx2">
                  <a:lumMod val="50000"/>
                </a:schemeClr>
              </a:solidFill>
            </a:rPr>
            <a:t>Ανθρωποκεντρική &amp; Κριτική Προσέγγισ</a:t>
          </a:r>
          <a:r>
            <a:rPr lang="el-GR" sz="1100" b="0" kern="1200" dirty="0">
              <a:solidFill>
                <a:schemeClr val="tx2">
                  <a:lumMod val="50000"/>
                </a:schemeClr>
              </a:solidFill>
            </a:rPr>
            <a:t>η</a:t>
          </a:r>
        </a:p>
      </dsp:txBody>
      <dsp:txXfrm>
        <a:off x="958689" y="1347877"/>
        <a:ext cx="1184527" cy="215245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71DC730-DD63-4B50-B7CC-F1793C1EDED8}">
      <dsp:nvSpPr>
        <dsp:cNvPr id="0" name=""/>
        <dsp:cNvSpPr/>
      </dsp:nvSpPr>
      <dsp:spPr>
        <a:xfrm>
          <a:off x="1717382" y="638739"/>
          <a:ext cx="1642870" cy="1712932"/>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l-GR" sz="1200" b="1" kern="1200" dirty="0" err="1"/>
            <a:t>Επιχειρηματο</a:t>
          </a:r>
          <a:r>
            <a:rPr lang="el-GR" sz="1200" b="1" kern="1200" dirty="0"/>
            <a:t>-</a:t>
          </a:r>
        </a:p>
        <a:p>
          <a:pPr lvl="0" algn="ctr" defTabSz="533400">
            <a:lnSpc>
              <a:spcPct val="90000"/>
            </a:lnSpc>
            <a:spcBef>
              <a:spcPct val="0"/>
            </a:spcBef>
            <a:spcAft>
              <a:spcPct val="35000"/>
            </a:spcAft>
          </a:pPr>
          <a:r>
            <a:rPr lang="el-GR" sz="1200" b="1" kern="1200" dirty="0"/>
            <a:t>λογικός </a:t>
          </a:r>
        </a:p>
        <a:p>
          <a:pPr lvl="0" algn="ctr" defTabSz="533400">
            <a:lnSpc>
              <a:spcPct val="90000"/>
            </a:lnSpc>
            <a:spcBef>
              <a:spcPct val="0"/>
            </a:spcBef>
            <a:spcAft>
              <a:spcPct val="35000"/>
            </a:spcAft>
          </a:pPr>
          <a:r>
            <a:rPr lang="el-GR" sz="1200" b="1" kern="1200" dirty="0"/>
            <a:t>λόγος</a:t>
          </a:r>
        </a:p>
      </dsp:txBody>
      <dsp:txXfrm>
        <a:off x="1717382" y="638739"/>
        <a:ext cx="1642870" cy="1712932"/>
      </dsp:txXfrm>
    </dsp:sp>
    <dsp:sp modelId="{464FA85F-08A7-49FF-88A4-3D4840B75717}">
      <dsp:nvSpPr>
        <dsp:cNvPr id="0" name=""/>
        <dsp:cNvSpPr/>
      </dsp:nvSpPr>
      <dsp:spPr>
        <a:xfrm>
          <a:off x="720080" y="792086"/>
          <a:ext cx="1298343" cy="1266545"/>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l-GR" sz="1200" b="1" kern="1200" dirty="0"/>
            <a:t>Κριτική Σκέψη</a:t>
          </a:r>
        </a:p>
      </dsp:txBody>
      <dsp:txXfrm>
        <a:off x="720080" y="792086"/>
        <a:ext cx="1298343" cy="1266545"/>
      </dsp:txXfrm>
    </dsp:sp>
    <dsp:sp modelId="{9FBF1FC8-0D3D-453F-B6C0-F946291E138E}">
      <dsp:nvSpPr>
        <dsp:cNvPr id="0" name=""/>
        <dsp:cNvSpPr/>
      </dsp:nvSpPr>
      <dsp:spPr>
        <a:xfrm rot="20700000">
          <a:off x="1369159" y="-148177"/>
          <a:ext cx="1224083" cy="1281847"/>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l-GR" sz="1200" b="1" kern="1200" dirty="0"/>
            <a:t>Ηθική Κρίση</a:t>
          </a:r>
        </a:p>
      </dsp:txBody>
      <dsp:txXfrm>
        <a:off x="1634210" y="136395"/>
        <a:ext cx="693980" cy="712701"/>
      </dsp:txXfrm>
    </dsp:sp>
    <dsp:sp modelId="{88909816-F65A-44EB-AE28-1952351DC08E}">
      <dsp:nvSpPr>
        <dsp:cNvPr id="0" name=""/>
        <dsp:cNvSpPr/>
      </dsp:nvSpPr>
      <dsp:spPr>
        <a:xfrm>
          <a:off x="1861536" y="767098"/>
          <a:ext cx="1455115" cy="1455115"/>
        </a:xfrm>
        <a:prstGeom prst="circularArrow">
          <a:avLst>
            <a:gd name="adj1" fmla="val 4687"/>
            <a:gd name="adj2" fmla="val 299029"/>
            <a:gd name="adj3" fmla="val 2426325"/>
            <a:gd name="adj4" fmla="val 16070536"/>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3FDBD0B-7CCD-45D8-AE59-759A58826803}">
      <dsp:nvSpPr>
        <dsp:cNvPr id="0" name=""/>
        <dsp:cNvSpPr/>
      </dsp:nvSpPr>
      <dsp:spPr>
        <a:xfrm rot="13159296">
          <a:off x="791351" y="935376"/>
          <a:ext cx="1057232" cy="1057232"/>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EC06D9-6698-484E-A857-D1524C84777B}">
      <dsp:nvSpPr>
        <dsp:cNvPr id="0" name=""/>
        <dsp:cNvSpPr/>
      </dsp:nvSpPr>
      <dsp:spPr>
        <a:xfrm>
          <a:off x="1584696" y="-80591"/>
          <a:ext cx="1139909" cy="1139909"/>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0FC0EFB-FADF-4F64-AF8F-3D9B26045330}">
      <dsp:nvSpPr>
        <dsp:cNvPr id="0" name=""/>
        <dsp:cNvSpPr/>
      </dsp:nvSpPr>
      <dsp:spPr>
        <a:xfrm rot="16200000">
          <a:off x="-1456694" y="1456694"/>
          <a:ext cx="4269161" cy="1355771"/>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lvl="0" algn="l" defTabSz="889000">
            <a:lnSpc>
              <a:spcPct val="90000"/>
            </a:lnSpc>
            <a:spcBef>
              <a:spcPct val="0"/>
            </a:spcBef>
            <a:spcAft>
              <a:spcPct val="35000"/>
            </a:spcAft>
          </a:pPr>
          <a:r>
            <a:rPr lang="el-GR" sz="2000" b="1" kern="1200" dirty="0"/>
            <a:t>Γλωσσική </a:t>
          </a:r>
          <a:r>
            <a:rPr lang="el-GR" sz="2000" b="1" kern="1200" dirty="0" smtClean="0"/>
            <a:t>Ανάπτυξη</a:t>
          </a:r>
          <a:endParaRPr lang="en-US" sz="2000" b="1" kern="1200" dirty="0" smtClean="0"/>
        </a:p>
        <a:p>
          <a:pPr lvl="0" algn="l" defTabSz="889000">
            <a:lnSpc>
              <a:spcPct val="90000"/>
            </a:lnSpc>
            <a:spcBef>
              <a:spcPct val="0"/>
            </a:spcBef>
            <a:spcAft>
              <a:spcPct val="35000"/>
            </a:spcAft>
          </a:pPr>
          <a:endParaRPr lang="el-GR" sz="2000" b="1" kern="1200" dirty="0"/>
        </a:p>
        <a:p>
          <a:pPr marL="171450" lvl="1" indent="-171450" algn="l" defTabSz="711200">
            <a:lnSpc>
              <a:spcPct val="90000"/>
            </a:lnSpc>
            <a:spcBef>
              <a:spcPct val="0"/>
            </a:spcBef>
            <a:spcAft>
              <a:spcPct val="15000"/>
            </a:spcAft>
            <a:buChar char="••"/>
          </a:pPr>
          <a:r>
            <a:rPr lang="el-GR" sz="1600" kern="1200" dirty="0" err="1" smtClean="0"/>
            <a:t>Επιχειρη</a:t>
          </a:r>
          <a:r>
            <a:rPr lang="en-US" sz="1600" kern="1200" dirty="0" smtClean="0"/>
            <a:t> </a:t>
          </a:r>
          <a:r>
            <a:rPr lang="el-GR" sz="1600" kern="1200" dirty="0" err="1" smtClean="0"/>
            <a:t>ματολογία</a:t>
          </a:r>
          <a:endParaRPr lang="el-GR" sz="1600" kern="1200" dirty="0"/>
        </a:p>
        <a:p>
          <a:pPr marL="171450" lvl="1" indent="-171450" algn="l" defTabSz="711200">
            <a:lnSpc>
              <a:spcPct val="90000"/>
            </a:lnSpc>
            <a:spcBef>
              <a:spcPct val="0"/>
            </a:spcBef>
            <a:spcAft>
              <a:spcPct val="15000"/>
            </a:spcAft>
            <a:buChar char="••"/>
          </a:pPr>
          <a:r>
            <a:rPr lang="el-GR" sz="1600" kern="1200" dirty="0"/>
            <a:t>Ρητορική</a:t>
          </a:r>
        </a:p>
      </dsp:txBody>
      <dsp:txXfrm rot="16200000">
        <a:off x="-1456694" y="1456694"/>
        <a:ext cx="4269161" cy="1355771"/>
      </dsp:txXfrm>
    </dsp:sp>
    <dsp:sp modelId="{20A3EB29-5B39-4518-B281-8607F4330B66}">
      <dsp:nvSpPr>
        <dsp:cNvPr id="0" name=""/>
        <dsp:cNvSpPr/>
      </dsp:nvSpPr>
      <dsp:spPr>
        <a:xfrm rot="16200000">
          <a:off x="-80136" y="1450459"/>
          <a:ext cx="4269161" cy="1368241"/>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lvl="0" algn="l" defTabSz="800100">
            <a:lnSpc>
              <a:spcPct val="90000"/>
            </a:lnSpc>
            <a:spcBef>
              <a:spcPct val="0"/>
            </a:spcBef>
            <a:spcAft>
              <a:spcPct val="35000"/>
            </a:spcAft>
          </a:pPr>
          <a:r>
            <a:rPr lang="el-GR" sz="1800" b="1" kern="1200" dirty="0"/>
            <a:t>Ανάπτυξη </a:t>
          </a:r>
          <a:r>
            <a:rPr lang="el-GR" sz="1800" b="1" kern="1200" dirty="0" smtClean="0"/>
            <a:t>Δεξιοτήτων</a:t>
          </a:r>
          <a:endParaRPr lang="en-US" sz="1800" b="1" kern="1200" dirty="0" smtClean="0"/>
        </a:p>
        <a:p>
          <a:pPr lvl="0" algn="l" defTabSz="800100">
            <a:lnSpc>
              <a:spcPct val="90000"/>
            </a:lnSpc>
            <a:spcBef>
              <a:spcPct val="0"/>
            </a:spcBef>
            <a:spcAft>
              <a:spcPct val="35000"/>
            </a:spcAft>
          </a:pPr>
          <a:endParaRPr lang="el-GR" sz="2000" b="1" kern="1200" dirty="0"/>
        </a:p>
        <a:p>
          <a:pPr marL="171450" lvl="1" indent="-171450" algn="l" defTabSz="711200">
            <a:lnSpc>
              <a:spcPct val="90000"/>
            </a:lnSpc>
            <a:spcBef>
              <a:spcPct val="0"/>
            </a:spcBef>
            <a:spcAft>
              <a:spcPct val="15000"/>
            </a:spcAft>
            <a:buChar char="••"/>
          </a:pPr>
          <a:r>
            <a:rPr lang="el-GR" sz="1600" kern="1200" dirty="0"/>
            <a:t>Κριτικής Σκέψης</a:t>
          </a:r>
        </a:p>
        <a:p>
          <a:pPr marL="171450" lvl="1" indent="-171450" algn="l" defTabSz="711200">
            <a:lnSpc>
              <a:spcPct val="90000"/>
            </a:lnSpc>
            <a:spcBef>
              <a:spcPct val="0"/>
            </a:spcBef>
            <a:spcAft>
              <a:spcPct val="15000"/>
            </a:spcAft>
            <a:buChar char="••"/>
          </a:pPr>
          <a:r>
            <a:rPr lang="el-GR" sz="1600" kern="1200" dirty="0"/>
            <a:t>Ηθικής Κρίσης</a:t>
          </a:r>
        </a:p>
      </dsp:txBody>
      <dsp:txXfrm rot="16200000">
        <a:off x="-80136" y="1450459"/>
        <a:ext cx="4269161" cy="1368241"/>
      </dsp:txXfrm>
    </dsp:sp>
    <dsp:sp modelId="{807ADA87-E2E0-45E1-9075-411473834DAB}">
      <dsp:nvSpPr>
        <dsp:cNvPr id="0" name=""/>
        <dsp:cNvSpPr/>
      </dsp:nvSpPr>
      <dsp:spPr>
        <a:xfrm rot="16200000">
          <a:off x="1398776" y="1264490"/>
          <a:ext cx="4269161" cy="1740180"/>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lvl="0" algn="l" defTabSz="800100">
            <a:lnSpc>
              <a:spcPct val="90000"/>
            </a:lnSpc>
            <a:spcBef>
              <a:spcPct val="0"/>
            </a:spcBef>
            <a:spcAft>
              <a:spcPct val="35000"/>
            </a:spcAft>
          </a:pPr>
          <a:r>
            <a:rPr lang="el-GR" sz="1800" b="1" kern="1200" dirty="0" err="1" smtClean="0"/>
            <a:t>Ψυχο</a:t>
          </a:r>
          <a:r>
            <a:rPr lang="en-US" sz="1800" b="1" kern="1200" dirty="0" smtClean="0"/>
            <a:t>-</a:t>
          </a:r>
        </a:p>
        <a:p>
          <a:pPr lvl="0" algn="l" defTabSz="800100">
            <a:lnSpc>
              <a:spcPct val="90000"/>
            </a:lnSpc>
            <a:spcBef>
              <a:spcPct val="0"/>
            </a:spcBef>
            <a:spcAft>
              <a:spcPct val="35000"/>
            </a:spcAft>
          </a:pPr>
          <a:r>
            <a:rPr lang="el-GR" sz="1800" b="1" kern="1200" dirty="0" smtClean="0"/>
            <a:t>κοινωνική </a:t>
          </a:r>
          <a:r>
            <a:rPr lang="el-GR" sz="1800" b="1" kern="1200" dirty="0"/>
            <a:t>Ανάπτυξη</a:t>
          </a:r>
        </a:p>
        <a:p>
          <a:pPr marL="171450" lvl="1" indent="-171450" algn="l" defTabSz="711200">
            <a:lnSpc>
              <a:spcPct val="90000"/>
            </a:lnSpc>
            <a:spcBef>
              <a:spcPct val="0"/>
            </a:spcBef>
            <a:spcAft>
              <a:spcPct val="15000"/>
            </a:spcAft>
            <a:buChar char="••"/>
          </a:pPr>
          <a:r>
            <a:rPr lang="el-GR" sz="1600" kern="1200" dirty="0"/>
            <a:t>Διαπροσωπικές δεξιότητες</a:t>
          </a:r>
        </a:p>
        <a:p>
          <a:pPr marL="171450" lvl="1" indent="-171450" algn="l" defTabSz="711200">
            <a:lnSpc>
              <a:spcPct val="90000"/>
            </a:lnSpc>
            <a:spcBef>
              <a:spcPct val="0"/>
            </a:spcBef>
            <a:spcAft>
              <a:spcPct val="15000"/>
            </a:spcAft>
            <a:buChar char="••"/>
          </a:pPr>
          <a:r>
            <a:rPr lang="el-GR" sz="1600" kern="1200" dirty="0"/>
            <a:t>Προσωπικές δεξιότητες</a:t>
          </a:r>
        </a:p>
      </dsp:txBody>
      <dsp:txXfrm rot="16200000">
        <a:off x="1398776" y="1264490"/>
        <a:ext cx="4269161" cy="1740180"/>
      </dsp:txXfrm>
    </dsp:sp>
    <dsp:sp modelId="{2B1EC407-D0F5-41FE-9CD3-2A132BD02001}">
      <dsp:nvSpPr>
        <dsp:cNvPr id="0" name=""/>
        <dsp:cNvSpPr/>
      </dsp:nvSpPr>
      <dsp:spPr>
        <a:xfrm rot="16200000">
          <a:off x="3675903" y="809811"/>
          <a:ext cx="4269161" cy="2649538"/>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ctr" anchorCtr="0">
          <a:noAutofit/>
        </a:bodyPr>
        <a:lstStyle/>
        <a:p>
          <a:pPr lvl="0" algn="l" defTabSz="533400">
            <a:lnSpc>
              <a:spcPct val="90000"/>
            </a:lnSpc>
            <a:spcBef>
              <a:spcPct val="0"/>
            </a:spcBef>
            <a:spcAft>
              <a:spcPct val="35000"/>
            </a:spcAft>
          </a:pPr>
          <a:endParaRPr lang="en-US" sz="1200" kern="1200" dirty="0" smtClean="0"/>
        </a:p>
        <a:p>
          <a:pPr lvl="0" algn="l" defTabSz="533400">
            <a:lnSpc>
              <a:spcPct val="90000"/>
            </a:lnSpc>
            <a:spcBef>
              <a:spcPct val="0"/>
            </a:spcBef>
            <a:spcAft>
              <a:spcPct val="35000"/>
            </a:spcAft>
          </a:pPr>
          <a:endParaRPr lang="el-GR" sz="1200" kern="1200" dirty="0"/>
        </a:p>
        <a:p>
          <a:pPr lvl="0" algn="l" defTabSz="533400">
            <a:lnSpc>
              <a:spcPct val="100000"/>
            </a:lnSpc>
            <a:spcBef>
              <a:spcPct val="0"/>
            </a:spcBef>
            <a:spcAft>
              <a:spcPts val="0"/>
            </a:spcAft>
          </a:pPr>
          <a:r>
            <a:rPr lang="el-GR" sz="1800" b="1" kern="1200" dirty="0" smtClean="0">
              <a:solidFill>
                <a:schemeClr val="bg1">
                  <a:lumMod val="95000"/>
                </a:schemeClr>
              </a:solidFill>
            </a:rPr>
            <a:t>Ανάπτυξη </a:t>
          </a:r>
          <a:r>
            <a:rPr lang="el-GR" sz="1800" b="1" kern="1200" dirty="0" err="1" smtClean="0">
              <a:solidFill>
                <a:schemeClr val="bg1">
                  <a:lumMod val="95000"/>
                </a:schemeClr>
              </a:solidFill>
            </a:rPr>
            <a:t>Πολιτειότητας</a:t>
          </a:r>
          <a:endParaRPr lang="el-GR" sz="1800" b="1" kern="1200" dirty="0" smtClean="0">
            <a:solidFill>
              <a:schemeClr val="bg1">
                <a:lumMod val="95000"/>
              </a:schemeClr>
            </a:solidFill>
          </a:endParaRPr>
        </a:p>
        <a:p>
          <a:pPr lvl="0" algn="l" defTabSz="533400">
            <a:lnSpc>
              <a:spcPts val="1000"/>
            </a:lnSpc>
            <a:spcBef>
              <a:spcPct val="0"/>
            </a:spcBef>
            <a:spcAft>
              <a:spcPts val="0"/>
            </a:spcAft>
          </a:pPr>
          <a:endParaRPr lang="el-GR" sz="1600" kern="1200" dirty="0" smtClean="0">
            <a:solidFill>
              <a:schemeClr val="bg1">
                <a:lumMod val="95000"/>
              </a:schemeClr>
            </a:solidFill>
          </a:endParaRPr>
        </a:p>
        <a:p>
          <a:pPr lvl="0" algn="l" defTabSz="533400">
            <a:lnSpc>
              <a:spcPct val="100000"/>
            </a:lnSpc>
            <a:spcBef>
              <a:spcPct val="0"/>
            </a:spcBef>
            <a:spcAft>
              <a:spcPts val="0"/>
            </a:spcAft>
          </a:pPr>
          <a:r>
            <a:rPr lang="el-GR" sz="1600" kern="1200" dirty="0" smtClean="0">
              <a:solidFill>
                <a:schemeClr val="bg1">
                  <a:lumMod val="95000"/>
                </a:schemeClr>
              </a:solidFill>
            </a:rPr>
            <a:t>Κριτική στάση  σε κοινωνικά και πολιτικά θέματα</a:t>
          </a:r>
          <a:endParaRPr lang="en-US" sz="1600" kern="1200" dirty="0" smtClean="0">
            <a:solidFill>
              <a:schemeClr val="bg1">
                <a:lumMod val="95000"/>
              </a:schemeClr>
            </a:solidFill>
          </a:endParaRPr>
        </a:p>
        <a:p>
          <a:pPr lvl="0" algn="l" defTabSz="533400">
            <a:lnSpc>
              <a:spcPct val="100000"/>
            </a:lnSpc>
            <a:spcBef>
              <a:spcPct val="0"/>
            </a:spcBef>
            <a:spcAft>
              <a:spcPts val="0"/>
            </a:spcAft>
          </a:pPr>
          <a:endParaRPr lang="el-GR" sz="1600" kern="1200" dirty="0" smtClean="0">
            <a:solidFill>
              <a:schemeClr val="bg1">
                <a:lumMod val="95000"/>
              </a:schemeClr>
            </a:solidFill>
          </a:endParaRPr>
        </a:p>
        <a:p>
          <a:pPr lvl="0" algn="l" defTabSz="533400">
            <a:lnSpc>
              <a:spcPct val="100000"/>
            </a:lnSpc>
            <a:spcBef>
              <a:spcPct val="0"/>
            </a:spcBef>
            <a:spcAft>
              <a:spcPts val="0"/>
            </a:spcAft>
          </a:pPr>
          <a:r>
            <a:rPr lang="el-GR" sz="1600" kern="1200" dirty="0" smtClean="0">
              <a:solidFill>
                <a:schemeClr val="bg1">
                  <a:lumMod val="95000"/>
                </a:schemeClr>
              </a:solidFill>
            </a:rPr>
            <a:t>Συμβολή </a:t>
          </a:r>
          <a:endParaRPr lang="en-US" sz="1600" kern="1200" dirty="0" smtClean="0">
            <a:solidFill>
              <a:schemeClr val="bg1">
                <a:lumMod val="95000"/>
              </a:schemeClr>
            </a:solidFill>
          </a:endParaRPr>
        </a:p>
        <a:p>
          <a:pPr lvl="0" algn="l" defTabSz="533400">
            <a:lnSpc>
              <a:spcPct val="100000"/>
            </a:lnSpc>
            <a:spcBef>
              <a:spcPct val="0"/>
            </a:spcBef>
            <a:spcAft>
              <a:spcPts val="0"/>
            </a:spcAft>
          </a:pPr>
          <a:r>
            <a:rPr lang="el-GR" sz="1600" kern="1200" dirty="0" smtClean="0">
              <a:solidFill>
                <a:schemeClr val="bg1">
                  <a:lumMod val="95000"/>
                </a:schemeClr>
              </a:solidFill>
            </a:rPr>
            <a:t> στο διάλογο- δημοκρατία</a:t>
          </a:r>
          <a:endParaRPr lang="en-US" sz="1600" kern="1200" dirty="0" smtClean="0">
            <a:solidFill>
              <a:schemeClr val="bg1">
                <a:lumMod val="95000"/>
              </a:schemeClr>
            </a:solidFill>
          </a:endParaRPr>
        </a:p>
        <a:p>
          <a:pPr lvl="0" algn="l" defTabSz="533400">
            <a:lnSpc>
              <a:spcPct val="100000"/>
            </a:lnSpc>
            <a:spcBef>
              <a:spcPct val="0"/>
            </a:spcBef>
            <a:spcAft>
              <a:spcPts val="0"/>
            </a:spcAft>
          </a:pPr>
          <a:endParaRPr lang="el-GR" sz="1600" kern="1200" dirty="0" smtClean="0">
            <a:solidFill>
              <a:schemeClr val="bg1">
                <a:lumMod val="95000"/>
              </a:schemeClr>
            </a:solidFill>
          </a:endParaRPr>
        </a:p>
        <a:p>
          <a:pPr lvl="0" algn="l" defTabSz="533400">
            <a:lnSpc>
              <a:spcPct val="100000"/>
            </a:lnSpc>
            <a:spcBef>
              <a:spcPct val="0"/>
            </a:spcBef>
            <a:spcAft>
              <a:spcPts val="0"/>
            </a:spcAft>
          </a:pPr>
          <a:r>
            <a:rPr lang="el-GR" sz="1600" kern="1200" dirty="0" smtClean="0">
              <a:solidFill>
                <a:schemeClr val="bg1">
                  <a:lumMod val="95000"/>
                </a:schemeClr>
              </a:solidFill>
            </a:rPr>
            <a:t>Απόκτηση </a:t>
          </a:r>
          <a:endParaRPr lang="en-US" sz="1600" kern="1200" dirty="0" smtClean="0">
            <a:solidFill>
              <a:schemeClr val="bg1">
                <a:lumMod val="95000"/>
              </a:schemeClr>
            </a:solidFill>
          </a:endParaRPr>
        </a:p>
        <a:p>
          <a:pPr lvl="0" algn="l" defTabSz="533400">
            <a:lnSpc>
              <a:spcPct val="100000"/>
            </a:lnSpc>
            <a:spcBef>
              <a:spcPct val="0"/>
            </a:spcBef>
            <a:spcAft>
              <a:spcPts val="0"/>
            </a:spcAft>
          </a:pPr>
          <a:r>
            <a:rPr lang="el-GR" sz="1600" kern="1200" dirty="0" smtClean="0">
              <a:solidFill>
                <a:schemeClr val="bg1">
                  <a:lumMod val="95000"/>
                </a:schemeClr>
              </a:solidFill>
            </a:rPr>
            <a:t>λόγου και ρόλου στο πολιτικό γίγνεσθαι και την αποκατάσταση αδικιών</a:t>
          </a:r>
          <a:endParaRPr lang="en-US" sz="1600" kern="1200" dirty="0" smtClean="0">
            <a:solidFill>
              <a:schemeClr val="bg1">
                <a:lumMod val="95000"/>
              </a:schemeClr>
            </a:solidFill>
          </a:endParaRPr>
        </a:p>
        <a:p>
          <a:pPr lvl="0" algn="l" defTabSz="533400">
            <a:lnSpc>
              <a:spcPts val="1000"/>
            </a:lnSpc>
            <a:spcBef>
              <a:spcPct val="0"/>
            </a:spcBef>
            <a:spcAft>
              <a:spcPts val="0"/>
            </a:spcAft>
          </a:pPr>
          <a:endParaRPr lang="el-GR" sz="1000" kern="1200" dirty="0" smtClean="0">
            <a:solidFill>
              <a:schemeClr val="bg1">
                <a:lumMod val="95000"/>
              </a:schemeClr>
            </a:solidFill>
          </a:endParaRPr>
        </a:p>
        <a:p>
          <a:pPr lvl="0" algn="l" defTabSz="533400">
            <a:lnSpc>
              <a:spcPct val="90000"/>
            </a:lnSpc>
            <a:spcBef>
              <a:spcPct val="0"/>
            </a:spcBef>
            <a:spcAft>
              <a:spcPct val="35000"/>
            </a:spcAft>
          </a:pPr>
          <a:endParaRPr lang="el-GR" sz="500" kern="1200" dirty="0" smtClean="0"/>
        </a:p>
        <a:p>
          <a:pPr lvl="0" algn="l" defTabSz="533400">
            <a:lnSpc>
              <a:spcPct val="90000"/>
            </a:lnSpc>
            <a:spcBef>
              <a:spcPct val="0"/>
            </a:spcBef>
            <a:spcAft>
              <a:spcPct val="35000"/>
            </a:spcAft>
          </a:pPr>
          <a:endParaRPr lang="el-GR" sz="500" kern="1200" dirty="0" smtClean="0"/>
        </a:p>
        <a:p>
          <a:pPr lvl="0" algn="l" defTabSz="533400">
            <a:lnSpc>
              <a:spcPct val="90000"/>
            </a:lnSpc>
            <a:spcBef>
              <a:spcPct val="0"/>
            </a:spcBef>
            <a:spcAft>
              <a:spcPct val="35000"/>
            </a:spcAft>
          </a:pPr>
          <a:endParaRPr lang="el-GR" sz="500" kern="1200" dirty="0" smtClean="0"/>
        </a:p>
        <a:p>
          <a:pPr lvl="0" algn="l" defTabSz="533400">
            <a:lnSpc>
              <a:spcPct val="90000"/>
            </a:lnSpc>
            <a:spcBef>
              <a:spcPct val="0"/>
            </a:spcBef>
            <a:spcAft>
              <a:spcPct val="35000"/>
            </a:spcAft>
          </a:pPr>
          <a:endParaRPr lang="el-GR" sz="500" kern="1200" dirty="0"/>
        </a:p>
      </dsp:txBody>
      <dsp:txXfrm rot="16200000">
        <a:off x="3675903" y="809811"/>
        <a:ext cx="4269161" cy="2649538"/>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C5A57B5-72C7-489D-A201-4D994BA524C0}">
      <dsp:nvSpPr>
        <dsp:cNvPr id="0" name=""/>
        <dsp:cNvSpPr/>
      </dsp:nvSpPr>
      <dsp:spPr>
        <a:xfrm>
          <a:off x="2282693" y="90427"/>
          <a:ext cx="904725" cy="461195"/>
        </a:xfrm>
        <a:prstGeom prst="rect">
          <a:avLst/>
        </a:prstGeom>
        <a:noFill/>
        <a:ln>
          <a:noFill/>
        </a:ln>
        <a:effectLst/>
        <a:scene3d>
          <a:camera prst="orthographicFront"/>
          <a:lightRig rig="threePt" dir="t"/>
        </a:scene3d>
        <a:sp3d>
          <a:bevelT/>
        </a:sp3d>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l-GR" sz="1100" kern="1200" dirty="0">
              <a:solidFill>
                <a:schemeClr val="tx2">
                  <a:lumMod val="50000"/>
                </a:schemeClr>
              </a:solidFill>
            </a:rPr>
            <a:t>Καθορισμός Μάθησης</a:t>
          </a:r>
        </a:p>
      </dsp:txBody>
      <dsp:txXfrm>
        <a:off x="2282693" y="90427"/>
        <a:ext cx="904725" cy="461195"/>
      </dsp:txXfrm>
    </dsp:sp>
    <dsp:sp modelId="{86227319-C94A-4604-A04B-EA23932B57BA}">
      <dsp:nvSpPr>
        <dsp:cNvPr id="0" name=""/>
        <dsp:cNvSpPr/>
      </dsp:nvSpPr>
      <dsp:spPr>
        <a:xfrm>
          <a:off x="1171833" y="152718"/>
          <a:ext cx="2014671" cy="1838896"/>
        </a:xfrm>
        <a:prstGeom prst="circularArrow">
          <a:avLst>
            <a:gd name="adj1" fmla="val 5203"/>
            <a:gd name="adj2" fmla="val 336088"/>
            <a:gd name="adj3" fmla="val 21323514"/>
            <a:gd name="adj4" fmla="val 19564998"/>
            <a:gd name="adj5" fmla="val 607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3">
          <a:scrgbClr r="0" g="0" b="0"/>
        </a:lnRef>
        <a:fillRef idx="1">
          <a:scrgbClr r="0" g="0" b="0"/>
        </a:fillRef>
        <a:effectRef idx="1">
          <a:scrgbClr r="0" g="0" b="0"/>
        </a:effectRef>
        <a:fontRef idx="minor">
          <a:schemeClr val="lt1"/>
        </a:fontRef>
      </dsp:style>
    </dsp:sp>
    <dsp:sp modelId="{C7C98AD5-DDCB-4ABE-90DB-407EE1487099}">
      <dsp:nvSpPr>
        <dsp:cNvPr id="0" name=""/>
        <dsp:cNvSpPr/>
      </dsp:nvSpPr>
      <dsp:spPr>
        <a:xfrm>
          <a:off x="2574254" y="1080120"/>
          <a:ext cx="989010" cy="535879"/>
        </a:xfrm>
        <a:prstGeom prst="rect">
          <a:avLst/>
        </a:prstGeom>
        <a:noFill/>
        <a:ln>
          <a:noFill/>
        </a:ln>
        <a:effectLst/>
        <a:scene3d>
          <a:camera prst="orthographicFront"/>
          <a:lightRig rig="threePt" dir="t"/>
        </a:scene3d>
        <a:sp3d>
          <a:bevelT/>
        </a:sp3d>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l-GR" sz="1100" kern="1200" dirty="0">
              <a:solidFill>
                <a:schemeClr val="tx2">
                  <a:lumMod val="50000"/>
                </a:schemeClr>
              </a:solidFill>
            </a:rPr>
            <a:t>Διάγνωση</a:t>
          </a:r>
        </a:p>
      </dsp:txBody>
      <dsp:txXfrm>
        <a:off x="2574254" y="1080120"/>
        <a:ext cx="989010" cy="535879"/>
      </dsp:txXfrm>
    </dsp:sp>
    <dsp:sp modelId="{CBFE9D5B-058E-46DC-BB4F-B06EA0495CB9}">
      <dsp:nvSpPr>
        <dsp:cNvPr id="0" name=""/>
        <dsp:cNvSpPr/>
      </dsp:nvSpPr>
      <dsp:spPr>
        <a:xfrm>
          <a:off x="1265673" y="-33171"/>
          <a:ext cx="2070619" cy="2070619"/>
        </a:xfrm>
        <a:prstGeom prst="circularArrow">
          <a:avLst>
            <a:gd name="adj1" fmla="val 5203"/>
            <a:gd name="adj2" fmla="val 336088"/>
            <a:gd name="adj3" fmla="val 3627891"/>
            <a:gd name="adj4" fmla="val 2215192"/>
            <a:gd name="adj5" fmla="val 607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3">
          <a:scrgbClr r="0" g="0" b="0"/>
        </a:lnRef>
        <a:fillRef idx="1">
          <a:scrgbClr r="0" g="0" b="0"/>
        </a:fillRef>
        <a:effectRef idx="1">
          <a:scrgbClr r="0" g="0" b="0"/>
        </a:effectRef>
        <a:fontRef idx="minor">
          <a:schemeClr val="lt1"/>
        </a:fontRef>
      </dsp:style>
    </dsp:sp>
    <dsp:sp modelId="{7B9C173A-4B59-49EF-8592-4EB0B76BBE13}">
      <dsp:nvSpPr>
        <dsp:cNvPr id="0" name=""/>
        <dsp:cNvSpPr/>
      </dsp:nvSpPr>
      <dsp:spPr>
        <a:xfrm>
          <a:off x="1822452" y="1762932"/>
          <a:ext cx="745319" cy="439739"/>
        </a:xfrm>
        <a:prstGeom prst="rect">
          <a:avLst/>
        </a:prstGeom>
        <a:noFill/>
        <a:ln>
          <a:noFill/>
        </a:ln>
        <a:effectLst/>
        <a:scene3d>
          <a:camera prst="orthographicFront"/>
          <a:lightRig rig="threePt" dir="t"/>
        </a:scene3d>
        <a:sp3d>
          <a:bevelT/>
        </a:sp3d>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l-GR" sz="1100" kern="1200" dirty="0">
              <a:solidFill>
                <a:schemeClr val="tx2">
                  <a:lumMod val="50000"/>
                </a:schemeClr>
              </a:solidFill>
            </a:rPr>
            <a:t>Σχεδιασμός Δράσης</a:t>
          </a:r>
        </a:p>
      </dsp:txBody>
      <dsp:txXfrm>
        <a:off x="1822452" y="1762932"/>
        <a:ext cx="745319" cy="439739"/>
      </dsp:txXfrm>
    </dsp:sp>
    <dsp:sp modelId="{62C79CEC-1808-4E6F-9B66-5B1DEA04BCE1}">
      <dsp:nvSpPr>
        <dsp:cNvPr id="0" name=""/>
        <dsp:cNvSpPr/>
      </dsp:nvSpPr>
      <dsp:spPr>
        <a:xfrm>
          <a:off x="1159802" y="28885"/>
          <a:ext cx="2070619" cy="2070619"/>
        </a:xfrm>
        <a:prstGeom prst="circularArrow">
          <a:avLst>
            <a:gd name="adj1" fmla="val 5203"/>
            <a:gd name="adj2" fmla="val 336088"/>
            <a:gd name="adj3" fmla="val 8209803"/>
            <a:gd name="adj4" fmla="val 6836021"/>
            <a:gd name="adj5" fmla="val 607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3">
          <a:scrgbClr r="0" g="0" b="0"/>
        </a:lnRef>
        <a:fillRef idx="1">
          <a:scrgbClr r="0" g="0" b="0"/>
        </a:fillRef>
        <a:effectRef idx="1">
          <a:scrgbClr r="0" g="0" b="0"/>
        </a:effectRef>
        <a:fontRef idx="minor">
          <a:schemeClr val="lt1"/>
        </a:fontRef>
      </dsp:style>
    </dsp:sp>
    <dsp:sp modelId="{5ABC6D1A-F8E7-4552-884A-F92BC00F2EB1}">
      <dsp:nvSpPr>
        <dsp:cNvPr id="0" name=""/>
        <dsp:cNvSpPr/>
      </dsp:nvSpPr>
      <dsp:spPr>
        <a:xfrm>
          <a:off x="1045246" y="1071842"/>
          <a:ext cx="552436" cy="552436"/>
        </a:xfrm>
        <a:prstGeom prst="rect">
          <a:avLst/>
        </a:prstGeom>
        <a:noFill/>
        <a:ln>
          <a:noFill/>
        </a:ln>
        <a:effectLst/>
        <a:scene3d>
          <a:camera prst="orthographicFront"/>
          <a:lightRig rig="threePt" dir="t"/>
        </a:scene3d>
        <a:sp3d>
          <a:bevelT/>
        </a:sp3d>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l-GR" sz="1100" kern="1200" dirty="0">
              <a:solidFill>
                <a:schemeClr val="tx2">
                  <a:lumMod val="50000"/>
                </a:schemeClr>
              </a:solidFill>
            </a:rPr>
            <a:t>Λήψη Δράσης</a:t>
          </a:r>
        </a:p>
      </dsp:txBody>
      <dsp:txXfrm>
        <a:off x="1045246" y="1071842"/>
        <a:ext cx="552436" cy="552436"/>
      </dsp:txXfrm>
    </dsp:sp>
    <dsp:sp modelId="{DDCCFA99-9561-4199-851A-BB89A473ECDC}">
      <dsp:nvSpPr>
        <dsp:cNvPr id="0" name=""/>
        <dsp:cNvSpPr/>
      </dsp:nvSpPr>
      <dsp:spPr>
        <a:xfrm>
          <a:off x="1158789" y="80349"/>
          <a:ext cx="2070619" cy="2070619"/>
        </a:xfrm>
        <a:prstGeom prst="circularArrow">
          <a:avLst>
            <a:gd name="adj1" fmla="val 5203"/>
            <a:gd name="adj2" fmla="val 336088"/>
            <a:gd name="adj3" fmla="val 12177105"/>
            <a:gd name="adj4" fmla="val 10964042"/>
            <a:gd name="adj5" fmla="val 607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3">
          <a:scrgbClr r="0" g="0" b="0"/>
        </a:lnRef>
        <a:fillRef idx="1">
          <a:scrgbClr r="0" g="0" b="0"/>
        </a:fillRef>
        <a:effectRef idx="1">
          <a:scrgbClr r="0" g="0" b="0"/>
        </a:effectRef>
        <a:fontRef idx="minor">
          <a:schemeClr val="lt1"/>
        </a:fontRef>
      </dsp:style>
    </dsp:sp>
    <dsp:sp modelId="{67482693-EADD-40D6-95B5-EA1BD075FCD8}">
      <dsp:nvSpPr>
        <dsp:cNvPr id="0" name=""/>
        <dsp:cNvSpPr/>
      </dsp:nvSpPr>
      <dsp:spPr>
        <a:xfrm>
          <a:off x="1202972" y="124151"/>
          <a:ext cx="780504" cy="552436"/>
        </a:xfrm>
        <a:prstGeom prst="rect">
          <a:avLst/>
        </a:prstGeom>
        <a:noFill/>
        <a:ln>
          <a:noFill/>
        </a:ln>
        <a:effectLst/>
        <a:scene3d>
          <a:camera prst="orthographicFront"/>
          <a:lightRig rig="threePt" dir="t"/>
        </a:scene3d>
        <a:sp3d>
          <a:bevelT/>
        </a:sp3d>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l-GR" sz="1100" kern="1200" dirty="0">
              <a:solidFill>
                <a:schemeClr val="tx2">
                  <a:lumMod val="50000"/>
                </a:schemeClr>
              </a:solidFill>
            </a:rPr>
            <a:t>Αξιολόγηση-</a:t>
          </a:r>
        </a:p>
      </dsp:txBody>
      <dsp:txXfrm>
        <a:off x="1202972" y="124151"/>
        <a:ext cx="780504" cy="552436"/>
      </dsp:txXfrm>
    </dsp:sp>
    <dsp:sp modelId="{E9C28A71-5BF2-4088-A5F6-43BEFACDDBC9}">
      <dsp:nvSpPr>
        <dsp:cNvPr id="0" name=""/>
        <dsp:cNvSpPr/>
      </dsp:nvSpPr>
      <dsp:spPr>
        <a:xfrm>
          <a:off x="1204207" y="124526"/>
          <a:ext cx="2070619" cy="2070619"/>
        </a:xfrm>
        <a:prstGeom prst="circularArrow">
          <a:avLst>
            <a:gd name="adj1" fmla="val 5203"/>
            <a:gd name="adj2" fmla="val 336088"/>
            <a:gd name="adj3" fmla="val 15933675"/>
            <a:gd name="adj4" fmla="val 15132933"/>
            <a:gd name="adj5" fmla="val 607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3">
          <a:scrgbClr r="0" g="0" b="0"/>
        </a:lnRef>
        <a:fillRef idx="1">
          <a:scrgbClr r="0" g="0" b="0"/>
        </a:fillRef>
        <a:effectRef idx="1">
          <a:scrgbClr r="0" g="0" b="0"/>
        </a:effectRef>
        <a:fontRef idx="minor">
          <a:schemeClr val="lt1"/>
        </a:fontRef>
      </dsp:style>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2E47E86-355D-4A39-9FE2-4FB433C6C23F}">
      <dsp:nvSpPr>
        <dsp:cNvPr id="0" name=""/>
        <dsp:cNvSpPr/>
      </dsp:nvSpPr>
      <dsp:spPr>
        <a:xfrm>
          <a:off x="494297" y="397955"/>
          <a:ext cx="3326769" cy="3326769"/>
        </a:xfrm>
        <a:prstGeom prst="pie">
          <a:avLst>
            <a:gd name="adj1" fmla="val 16200000"/>
            <a:gd name="adj2" fmla="val 1800000"/>
          </a:avLst>
        </a:prstGeom>
        <a:solidFill>
          <a:schemeClr val="accent3">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l-GR" sz="1600" b="1" kern="1200" dirty="0"/>
            <a:t>Σύγχρονα </a:t>
          </a:r>
        </a:p>
        <a:p>
          <a:pPr lvl="0" algn="ctr" defTabSz="711200">
            <a:lnSpc>
              <a:spcPct val="90000"/>
            </a:lnSpc>
            <a:spcBef>
              <a:spcPct val="0"/>
            </a:spcBef>
            <a:spcAft>
              <a:spcPct val="35000"/>
            </a:spcAft>
          </a:pPr>
          <a:r>
            <a:rPr lang="el-GR" sz="1400" b="1" kern="1200" dirty="0"/>
            <a:t>(</a:t>
          </a:r>
          <a:r>
            <a:rPr lang="el-GR" sz="1400" b="1" kern="1200" dirty="0" smtClean="0"/>
            <a:t>Εξ αποστάσεως</a:t>
          </a:r>
          <a:r>
            <a:rPr lang="el-GR" sz="1400" b="1" kern="1200" dirty="0"/>
            <a:t>)</a:t>
          </a:r>
        </a:p>
      </dsp:txBody>
      <dsp:txXfrm>
        <a:off x="2303030" y="1011823"/>
        <a:ext cx="1128725" cy="1108923"/>
      </dsp:txXfrm>
    </dsp:sp>
    <dsp:sp modelId="{8F13918C-3DD2-4EE0-8E45-CEE03622A0CD}">
      <dsp:nvSpPr>
        <dsp:cNvPr id="0" name=""/>
        <dsp:cNvSpPr/>
      </dsp:nvSpPr>
      <dsp:spPr>
        <a:xfrm>
          <a:off x="231091" y="438348"/>
          <a:ext cx="3326769" cy="3326769"/>
        </a:xfrm>
        <a:prstGeom prst="pie">
          <a:avLst>
            <a:gd name="adj1" fmla="val 1800000"/>
            <a:gd name="adj2" fmla="val 9000000"/>
          </a:avLst>
        </a:prstGeom>
        <a:solidFill>
          <a:schemeClr val="accent3">
            <a:hueOff val="5625132"/>
            <a:satOff val="-8440"/>
            <a:lumOff val="-1373"/>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l-GR" sz="1600" b="1" kern="1200" dirty="0"/>
            <a:t>Σύγχρονα </a:t>
          </a:r>
        </a:p>
        <a:p>
          <a:pPr lvl="0" algn="ctr" defTabSz="711200">
            <a:lnSpc>
              <a:spcPct val="90000"/>
            </a:lnSpc>
            <a:spcBef>
              <a:spcPct val="0"/>
            </a:spcBef>
            <a:spcAft>
              <a:spcPct val="35000"/>
            </a:spcAft>
          </a:pPr>
          <a:r>
            <a:rPr lang="el-GR" sz="1600" b="1" kern="1200" dirty="0"/>
            <a:t>(Πρόσωπο με </a:t>
          </a:r>
          <a:r>
            <a:rPr lang="el-GR" sz="1600" b="1" kern="1200" dirty="0" smtClean="0"/>
            <a:t>Πρόσωπο)</a:t>
          </a:r>
          <a:endParaRPr lang="el-GR" sz="1600" b="1" kern="1200" dirty="0"/>
        </a:p>
      </dsp:txBody>
      <dsp:txXfrm>
        <a:off x="1141992" y="2537381"/>
        <a:ext cx="1504967" cy="1029714"/>
      </dsp:txXfrm>
    </dsp:sp>
    <dsp:sp modelId="{516BDE26-52E0-4076-B36B-042C26A709C1}">
      <dsp:nvSpPr>
        <dsp:cNvPr id="0" name=""/>
        <dsp:cNvSpPr/>
      </dsp:nvSpPr>
      <dsp:spPr>
        <a:xfrm>
          <a:off x="231091" y="438348"/>
          <a:ext cx="3326769" cy="3326769"/>
        </a:xfrm>
        <a:prstGeom prst="pie">
          <a:avLst>
            <a:gd name="adj1" fmla="val 9000000"/>
            <a:gd name="adj2" fmla="val 16200000"/>
          </a:avLst>
        </a:prstGeom>
        <a:solidFill>
          <a:schemeClr val="accent3">
            <a:hueOff val="11250264"/>
            <a:satOff val="-16880"/>
            <a:lumOff val="-2745"/>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l-GR" sz="1600" b="1" kern="1200" dirty="0"/>
            <a:t>Ασύγχρονα (Φυσική παρουσία)</a:t>
          </a:r>
        </a:p>
      </dsp:txBody>
      <dsp:txXfrm>
        <a:off x="587531" y="1091821"/>
        <a:ext cx="1128725" cy="1108923"/>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6.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0.08838</cdr:x>
      <cdr:y>0.90909</cdr:y>
    </cdr:from>
    <cdr:to>
      <cdr:x>0.53513</cdr:x>
      <cdr:y>0.98377</cdr:y>
    </cdr:to>
    <cdr:sp macro="" textlink="">
      <cdr:nvSpPr>
        <cdr:cNvPr id="2" name="1 - TextBox"/>
        <cdr:cNvSpPr txBox="1"/>
      </cdr:nvSpPr>
      <cdr:spPr>
        <a:xfrm xmlns:a="http://schemas.openxmlformats.org/drawingml/2006/main">
          <a:off x="720080" y="4320480"/>
          <a:ext cx="3639783" cy="3549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l-GR" sz="1400" dirty="0"/>
            <a:t>Προέλεγχος  Εξωτερικός Κύκλος</a:t>
          </a:r>
        </a:p>
      </cdr:txBody>
    </cdr:sp>
  </cdr:relSizeAnchor>
  <cdr:relSizeAnchor xmlns:cdr="http://schemas.openxmlformats.org/drawingml/2006/chartDrawing">
    <cdr:from>
      <cdr:x>0.22293</cdr:x>
      <cdr:y>0.39671</cdr:y>
    </cdr:from>
    <cdr:to>
      <cdr:x>0.42296</cdr:x>
      <cdr:y>0.58187</cdr:y>
    </cdr:to>
    <cdr:sp macro="" textlink="">
      <cdr:nvSpPr>
        <cdr:cNvPr id="3" name="2 - TextBox"/>
        <cdr:cNvSpPr txBox="1"/>
      </cdr:nvSpPr>
      <cdr:spPr>
        <a:xfrm xmlns:a="http://schemas.openxmlformats.org/drawingml/2006/main">
          <a:off x="1800200" y="1584176"/>
          <a:ext cx="1615269" cy="73940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l-GR" sz="1400" dirty="0" err="1"/>
            <a:t>Μετέλεγχος</a:t>
          </a:r>
          <a:r>
            <a:rPr lang="el-GR" sz="1400" dirty="0"/>
            <a:t> Εσωτερικός Κύκλος</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6430D1-C520-4B34-B8B6-F0D5EDEEADCA}" type="datetimeFigureOut">
              <a:rPr lang="el-GR" smtClean="0"/>
              <a:pPr/>
              <a:t>9/4/2016</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E0970B-7D62-46B2-B52D-4064390DC7BA}"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4EE0970B-7D62-46B2-B52D-4064390DC7BA}" type="slidenum">
              <a:rPr lang="el-GR" smtClean="0"/>
              <a:pPr/>
              <a:t>6</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4EE0970B-7D62-46B2-B52D-4064390DC7BA}" type="slidenum">
              <a:rPr lang="el-GR" smtClean="0"/>
              <a:pPr/>
              <a:t>22</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4EE0970B-7D62-46B2-B52D-4064390DC7BA}" type="slidenum">
              <a:rPr lang="el-GR" smtClean="0"/>
              <a:pPr/>
              <a:t>23</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4EE0970B-7D62-46B2-B52D-4064390DC7BA}" type="slidenum">
              <a:rPr lang="el-GR" smtClean="0"/>
              <a:pPr/>
              <a:t>32</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4EE0970B-7D62-46B2-B52D-4064390DC7BA}" type="slidenum">
              <a:rPr lang="el-GR" smtClean="0"/>
              <a:pPr/>
              <a:t>37</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4EE0970B-7D62-46B2-B52D-4064390DC7BA}" type="slidenum">
              <a:rPr lang="el-GR" smtClean="0"/>
              <a:pPr/>
              <a:t>45</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FE41CCD6-C8C2-4818-A5C1-74D2F9A734D0}" type="datetimeFigureOut">
              <a:rPr lang="el-GR" smtClean="0"/>
              <a:pPr/>
              <a:t>9/4/2016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9E57A9C5-A058-49F0-B832-44C1B6B23045}" type="slidenum">
              <a:rPr lang="el-GR" smtClean="0"/>
              <a:pPr/>
              <a:t>‹#›</a:t>
            </a:fld>
            <a:endParaRPr lang="el-GR"/>
          </a:p>
        </p:txBody>
      </p:sp>
    </p:spTree>
  </p:cSld>
  <p:clrMapOvr>
    <a:masterClrMapping/>
  </p:clrMapOvr>
  <p:transition spd="slow">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FE41CCD6-C8C2-4818-A5C1-74D2F9A734D0}" type="datetimeFigureOut">
              <a:rPr lang="el-GR" smtClean="0"/>
              <a:pPr/>
              <a:t>9/4/2016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9E57A9C5-A058-49F0-B832-44C1B6B23045}" type="slidenum">
              <a:rPr lang="el-GR" smtClean="0"/>
              <a:pPr/>
              <a:t>‹#›</a:t>
            </a:fld>
            <a:endParaRPr lang="el-GR"/>
          </a:p>
        </p:txBody>
      </p:sp>
    </p:spTree>
  </p:cSld>
  <p:clrMapOvr>
    <a:masterClrMapping/>
  </p:clrMapOvr>
  <p:transition spd="slow">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FE41CCD6-C8C2-4818-A5C1-74D2F9A734D0}" type="datetimeFigureOut">
              <a:rPr lang="el-GR" smtClean="0"/>
              <a:pPr/>
              <a:t>9/4/2016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9E57A9C5-A058-49F0-B832-44C1B6B23045}" type="slidenum">
              <a:rPr lang="el-GR" smtClean="0"/>
              <a:pPr/>
              <a:t>‹#›</a:t>
            </a:fld>
            <a:endParaRPr lang="el-GR"/>
          </a:p>
        </p:txBody>
      </p:sp>
    </p:spTree>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FE41CCD6-C8C2-4818-A5C1-74D2F9A734D0}" type="datetimeFigureOut">
              <a:rPr lang="el-GR" smtClean="0"/>
              <a:pPr/>
              <a:t>9/4/2016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9E57A9C5-A058-49F0-B832-44C1B6B23045}" type="slidenum">
              <a:rPr lang="el-GR" smtClean="0"/>
              <a:pPr/>
              <a:t>‹#›</a:t>
            </a:fld>
            <a:endParaRPr lang="el-GR"/>
          </a:p>
        </p:txBody>
      </p:sp>
    </p:spTree>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FE41CCD6-C8C2-4818-A5C1-74D2F9A734D0}" type="datetimeFigureOut">
              <a:rPr lang="el-GR" smtClean="0"/>
              <a:pPr/>
              <a:t>9/4/2016</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9E57A9C5-A058-49F0-B832-44C1B6B23045}" type="slidenum">
              <a:rPr lang="el-GR" smtClean="0"/>
              <a:pPr/>
              <a:t>‹#›</a:t>
            </a:fld>
            <a:endParaRPr lang="el-GR"/>
          </a:p>
        </p:txBody>
      </p:sp>
    </p:spTree>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FE41CCD6-C8C2-4818-A5C1-74D2F9A734D0}" type="datetimeFigureOut">
              <a:rPr lang="el-GR" smtClean="0"/>
              <a:pPr/>
              <a:t>9/4/2016</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9E57A9C5-A058-49F0-B832-44C1B6B23045}" type="slidenum">
              <a:rPr lang="el-GR" smtClean="0"/>
              <a:pPr/>
              <a:t>‹#›</a:t>
            </a:fld>
            <a:endParaRPr lang="el-GR"/>
          </a:p>
        </p:txBody>
      </p:sp>
    </p:spTree>
  </p:cSld>
  <p:clrMapOvr>
    <a:masterClrMapping/>
  </p:clrMapOvr>
  <p:transition spd="slow">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FE41CCD6-C8C2-4818-A5C1-74D2F9A734D0}" type="datetimeFigureOut">
              <a:rPr lang="el-GR" smtClean="0"/>
              <a:pPr/>
              <a:t>9/4/2016</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9E57A9C5-A058-49F0-B832-44C1B6B23045}" type="slidenum">
              <a:rPr lang="el-GR" smtClean="0"/>
              <a:pPr/>
              <a:t>‹#›</a:t>
            </a:fld>
            <a:endParaRPr lang="el-GR"/>
          </a:p>
        </p:txBody>
      </p:sp>
    </p:spTree>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FE41CCD6-C8C2-4818-A5C1-74D2F9A734D0}" type="datetimeFigureOut">
              <a:rPr lang="el-GR" smtClean="0"/>
              <a:pPr/>
              <a:t>9/4/2016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9E57A9C5-A058-49F0-B832-44C1B6B23045}" type="slidenum">
              <a:rPr lang="el-GR" smtClean="0"/>
              <a:pPr/>
              <a:t>‹#›</a:t>
            </a:fld>
            <a:endParaRPr lang="el-GR"/>
          </a:p>
        </p:txBody>
      </p:sp>
    </p:spTree>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FE41CCD6-C8C2-4818-A5C1-74D2F9A734D0}" type="datetimeFigureOut">
              <a:rPr lang="el-GR" smtClean="0"/>
              <a:pPr/>
              <a:t>9/4/2016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9E57A9C5-A058-49F0-B832-44C1B6B23045}" type="slidenum">
              <a:rPr lang="el-GR" smtClean="0"/>
              <a:pPr/>
              <a:t>‹#›</a:t>
            </a:fld>
            <a:endParaRPr lang="el-GR"/>
          </a:p>
        </p:txBody>
      </p:sp>
    </p:spTree>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FE41CCD6-C8C2-4818-A5C1-74D2F9A734D0}" type="datetimeFigureOut">
              <a:rPr lang="el-GR" smtClean="0"/>
              <a:pPr/>
              <a:t>9/4/2016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9E57A9C5-A058-49F0-B832-44C1B6B23045}" type="slidenum">
              <a:rPr lang="el-GR" smtClean="0"/>
              <a:pPr/>
              <a:t>‹#›</a:t>
            </a:fld>
            <a:endParaRPr lang="el-GR"/>
          </a:p>
        </p:txBody>
      </p:sp>
    </p:spTree>
  </p:cSld>
  <p:clrMapOvr>
    <a:masterClrMapping/>
  </p:clrMapOvr>
  <p:transition spd="slow">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FE41CCD6-C8C2-4818-A5C1-74D2F9A734D0}" type="datetimeFigureOut">
              <a:rPr lang="el-GR" smtClean="0"/>
              <a:pPr/>
              <a:t>9/4/2016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9E57A9C5-A058-49F0-B832-44C1B6B23045}" type="slidenum">
              <a:rPr lang="el-GR" smtClean="0"/>
              <a:pPr/>
              <a:t>‹#›</a:t>
            </a:fld>
            <a:endParaRPr lang="el-GR"/>
          </a:p>
        </p:txBody>
      </p:sp>
    </p:spTree>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41CCD6-C8C2-4818-A5C1-74D2F9A734D0}" type="datetimeFigureOut">
              <a:rPr lang="el-GR" smtClean="0"/>
              <a:pPr/>
              <a:t>9/4/2016</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57A9C5-A058-49F0-B832-44C1B6B23045}"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dir="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hyperlink" Target="http://www.ramius.net/" TargetMode="Externa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3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6.emf"/><Relationship Id="rId1" Type="http://schemas.openxmlformats.org/officeDocument/2006/relationships/slideLayout" Target="../slideLayouts/slideLayout2.xml"/><Relationship Id="rId4" Type="http://schemas.openxmlformats.org/officeDocument/2006/relationships/image" Target="../media/image17.gif"/></Relationships>
</file>

<file path=ppt/slides/_rels/slide4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chart" Target="../charts/chart14.xml"/><Relationship Id="rId1" Type="http://schemas.openxmlformats.org/officeDocument/2006/relationships/slideLayout" Target="../slideLayouts/slideLayout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476672"/>
            <a:ext cx="8229600" cy="2376264"/>
          </a:xfrm>
        </p:spPr>
        <p:txBody>
          <a:bodyPr>
            <a:normAutofit/>
          </a:bodyPr>
          <a:lstStyle/>
          <a:p>
            <a:r>
              <a:rPr lang="el-GR" sz="2400" b="1" dirty="0" smtClean="0">
                <a:solidFill>
                  <a:schemeClr val="bg2">
                    <a:lumMod val="10000"/>
                  </a:schemeClr>
                </a:solidFill>
                <a:latin typeface="Cambria" pitchFamily="18" charset="0"/>
              </a:rPr>
              <a:t>Διδακτορική Διατριβή</a:t>
            </a:r>
            <a:r>
              <a:rPr lang="el-GR" sz="1400" b="1" dirty="0" smtClean="0">
                <a:latin typeface="Cambria" pitchFamily="18" charset="0"/>
              </a:rPr>
              <a:t/>
            </a:r>
            <a:br>
              <a:rPr lang="el-GR" sz="1400" b="1" dirty="0" smtClean="0">
                <a:latin typeface="Cambria" pitchFamily="18" charset="0"/>
              </a:rPr>
            </a:br>
            <a:r>
              <a:rPr lang="el-GR" sz="2000" b="1" dirty="0" smtClean="0">
                <a:solidFill>
                  <a:srgbClr val="C00000"/>
                </a:solidFill>
                <a:latin typeface="Cambria" pitchFamily="18" charset="0"/>
              </a:rPr>
              <a:t>Δημιουργία κοινοτήτων μάθησης και διαλόγου στο σχολείο για την ανάπτυξη γλωσσικών και ψυχοκοινωνικών δεξιοτήτων στο πλαίσιο του μαθήματος της γλωσσικής έκφρασης με την παιδαγωγική αξιοποίηση συνεργατικών περιβαλλόντων μάθησης των Νέων Τεχνολογιώ</a:t>
            </a:r>
            <a:r>
              <a:rPr lang="el-GR" sz="2000" b="1" i="1" dirty="0" smtClean="0">
                <a:solidFill>
                  <a:srgbClr val="C00000"/>
                </a:solidFill>
                <a:latin typeface="Cambria" pitchFamily="18" charset="0"/>
              </a:rPr>
              <a:t>ν</a:t>
            </a:r>
            <a:r>
              <a:rPr lang="el-GR" sz="1600" b="1" i="1" dirty="0" smtClean="0"/>
              <a:t/>
            </a:r>
            <a:br>
              <a:rPr lang="el-GR" sz="1600" b="1" i="1" dirty="0" smtClean="0"/>
            </a:br>
            <a:endParaRPr lang="el-GR" sz="1600" b="1" i="1" dirty="0"/>
          </a:p>
        </p:txBody>
      </p:sp>
      <p:pic>
        <p:nvPicPr>
          <p:cNvPr id="4" name="3 - Θέση περιεχομένου" descr="C:\Users\user\Desktop\κατάλογος4.jpg"/>
          <p:cNvPicPr>
            <a:picLocks noGrp="1"/>
          </p:cNvPicPr>
          <p:nvPr>
            <p:ph idx="1"/>
          </p:nvPr>
        </p:nvPicPr>
        <p:blipFill>
          <a:blip r:embed="rId2" cstate="print"/>
          <a:srcRect/>
          <a:stretch>
            <a:fillRect/>
          </a:stretch>
        </p:blipFill>
        <p:spPr bwMode="auto">
          <a:xfrm>
            <a:off x="1043608" y="2708920"/>
            <a:ext cx="2952328" cy="3201219"/>
          </a:xfrm>
          <a:prstGeom prst="rect">
            <a:avLst/>
          </a:prstGeom>
          <a:ln>
            <a:noFill/>
          </a:ln>
          <a:effectLst>
            <a:outerShdw blurRad="292100" dist="139700" dir="2700000" algn="tl" rotWithShape="0">
              <a:srgbClr val="333333">
                <a:alpha val="65000"/>
              </a:srgbClr>
            </a:outerShdw>
          </a:effectLst>
        </p:spPr>
      </p:pic>
      <p:sp>
        <p:nvSpPr>
          <p:cNvPr id="5" name="4 - TextBox"/>
          <p:cNvSpPr txBox="1"/>
          <p:nvPr/>
        </p:nvSpPr>
        <p:spPr>
          <a:xfrm>
            <a:off x="5364088" y="2708920"/>
            <a:ext cx="3096344" cy="369332"/>
          </a:xfrm>
          <a:prstGeom prst="rect">
            <a:avLst/>
          </a:prstGeom>
          <a:noFill/>
        </p:spPr>
        <p:txBody>
          <a:bodyPr wrap="square" rtlCol="0">
            <a:spAutoFit/>
          </a:bodyPr>
          <a:lstStyle/>
          <a:p>
            <a:r>
              <a:rPr lang="el-GR" dirty="0" smtClean="0">
                <a:solidFill>
                  <a:schemeClr val="bg2">
                    <a:lumMod val="10000"/>
                  </a:schemeClr>
                </a:solidFill>
                <a:latin typeface="Cambria" pitchFamily="18" charset="0"/>
              </a:rPr>
              <a:t>Βασιλική </a:t>
            </a:r>
            <a:r>
              <a:rPr lang="el-GR" dirty="0" err="1" smtClean="0">
                <a:solidFill>
                  <a:schemeClr val="bg2">
                    <a:lumMod val="10000"/>
                  </a:schemeClr>
                </a:solidFill>
                <a:latin typeface="Cambria" pitchFamily="18" charset="0"/>
              </a:rPr>
              <a:t>Γρ</a:t>
            </a:r>
            <a:r>
              <a:rPr lang="el-GR" dirty="0" smtClean="0">
                <a:solidFill>
                  <a:schemeClr val="bg2">
                    <a:lumMod val="10000"/>
                  </a:schemeClr>
                </a:solidFill>
                <a:latin typeface="Cambria" pitchFamily="18" charset="0"/>
              </a:rPr>
              <a:t>. Παπαδοπούλου              </a:t>
            </a:r>
            <a:endParaRPr lang="el-GR" dirty="0">
              <a:solidFill>
                <a:schemeClr val="bg2">
                  <a:lumMod val="10000"/>
                </a:schemeClr>
              </a:solidFill>
              <a:latin typeface="Cambria" pitchFamily="18" charset="0"/>
            </a:endParaRPr>
          </a:p>
        </p:txBody>
      </p:sp>
      <p:sp>
        <p:nvSpPr>
          <p:cNvPr id="8" name="7 - TextBox"/>
          <p:cNvSpPr txBox="1"/>
          <p:nvPr/>
        </p:nvSpPr>
        <p:spPr>
          <a:xfrm>
            <a:off x="5148064" y="3645024"/>
            <a:ext cx="3384376" cy="1846659"/>
          </a:xfrm>
          <a:prstGeom prst="rect">
            <a:avLst/>
          </a:prstGeom>
          <a:noFill/>
        </p:spPr>
        <p:txBody>
          <a:bodyPr wrap="square" rtlCol="0">
            <a:spAutoFit/>
          </a:bodyPr>
          <a:lstStyle/>
          <a:p>
            <a:pPr algn="ctr"/>
            <a:r>
              <a:rPr lang="el-GR" b="1" i="1" dirty="0" smtClean="0">
                <a:solidFill>
                  <a:schemeClr val="bg2">
                    <a:lumMod val="10000"/>
                  </a:schemeClr>
                </a:solidFill>
                <a:latin typeface="Cambria" pitchFamily="18" charset="0"/>
              </a:rPr>
              <a:t>Συμβουλευτική Επιτροπή</a:t>
            </a:r>
          </a:p>
          <a:p>
            <a:pPr algn="ctr"/>
            <a:r>
              <a:rPr lang="el-GR" sz="1600" b="1" dirty="0" smtClean="0">
                <a:solidFill>
                  <a:schemeClr val="bg2">
                    <a:lumMod val="10000"/>
                  </a:schemeClr>
                </a:solidFill>
                <a:latin typeface="Cambria" pitchFamily="18" charset="0"/>
              </a:rPr>
              <a:t>Αριστοτέλης Ράπτης</a:t>
            </a:r>
            <a:r>
              <a:rPr lang="el-GR" sz="1600" dirty="0" smtClean="0">
                <a:solidFill>
                  <a:schemeClr val="bg2">
                    <a:lumMod val="10000"/>
                  </a:schemeClr>
                </a:solidFill>
                <a:latin typeface="Cambria" pitchFamily="18" charset="0"/>
              </a:rPr>
              <a:t>,</a:t>
            </a:r>
          </a:p>
          <a:p>
            <a:pPr algn="ctr"/>
            <a:r>
              <a:rPr lang="el-GR" sz="1600" dirty="0" smtClean="0">
                <a:solidFill>
                  <a:schemeClr val="bg2">
                    <a:lumMod val="10000"/>
                  </a:schemeClr>
                </a:solidFill>
                <a:latin typeface="Cambria" pitchFamily="18" charset="0"/>
              </a:rPr>
              <a:t> </a:t>
            </a:r>
            <a:r>
              <a:rPr lang="el-GR" sz="1600" dirty="0" err="1" smtClean="0">
                <a:solidFill>
                  <a:schemeClr val="bg2">
                    <a:lumMod val="10000"/>
                  </a:schemeClr>
                </a:solidFill>
                <a:latin typeface="Cambria" pitchFamily="18" charset="0"/>
              </a:rPr>
              <a:t>Ομότ</a:t>
            </a:r>
            <a:r>
              <a:rPr lang="el-GR" sz="1600" dirty="0" smtClean="0">
                <a:solidFill>
                  <a:schemeClr val="bg2">
                    <a:lumMod val="10000"/>
                  </a:schemeClr>
                </a:solidFill>
                <a:latin typeface="Cambria" pitchFamily="18" charset="0"/>
              </a:rPr>
              <a:t>. Καθηγητής ΠΤΔΕ, ΕΚΠΑ</a:t>
            </a:r>
          </a:p>
          <a:p>
            <a:pPr algn="ctr"/>
            <a:r>
              <a:rPr lang="el-GR" sz="1600" b="1" dirty="0" smtClean="0">
                <a:solidFill>
                  <a:schemeClr val="bg2">
                    <a:lumMod val="10000"/>
                  </a:schemeClr>
                </a:solidFill>
                <a:latin typeface="Cambria" pitchFamily="18" charset="0"/>
              </a:rPr>
              <a:t>Γεώργιος Σπανός</a:t>
            </a:r>
            <a:r>
              <a:rPr lang="el-GR" sz="1600" dirty="0" smtClean="0">
                <a:solidFill>
                  <a:schemeClr val="bg2">
                    <a:lumMod val="10000"/>
                  </a:schemeClr>
                </a:solidFill>
                <a:latin typeface="Cambria" pitchFamily="18" charset="0"/>
              </a:rPr>
              <a:t>, </a:t>
            </a:r>
          </a:p>
          <a:p>
            <a:pPr algn="ctr"/>
            <a:r>
              <a:rPr lang="el-GR" sz="1600" dirty="0" smtClean="0">
                <a:solidFill>
                  <a:schemeClr val="bg2">
                    <a:lumMod val="10000"/>
                  </a:schemeClr>
                </a:solidFill>
                <a:latin typeface="Cambria" pitchFamily="18" charset="0"/>
              </a:rPr>
              <a:t> </a:t>
            </a:r>
            <a:r>
              <a:rPr lang="el-GR" sz="1600" dirty="0" err="1" smtClean="0">
                <a:solidFill>
                  <a:schemeClr val="bg2">
                    <a:lumMod val="10000"/>
                  </a:schemeClr>
                </a:solidFill>
                <a:latin typeface="Cambria" pitchFamily="18" charset="0"/>
              </a:rPr>
              <a:t>Ομότ</a:t>
            </a:r>
            <a:r>
              <a:rPr lang="el-GR" sz="1600" dirty="0" smtClean="0">
                <a:solidFill>
                  <a:schemeClr val="bg2">
                    <a:lumMod val="10000"/>
                  </a:schemeClr>
                </a:solidFill>
                <a:latin typeface="Cambria" pitchFamily="18" charset="0"/>
              </a:rPr>
              <a:t>. Καθηγητής  Φ.Π.Ψ. , ΕΚΠΑ</a:t>
            </a:r>
          </a:p>
          <a:p>
            <a:pPr algn="ctr"/>
            <a:r>
              <a:rPr lang="el-GR" sz="1600" b="1" dirty="0" smtClean="0">
                <a:solidFill>
                  <a:schemeClr val="bg2">
                    <a:lumMod val="10000"/>
                  </a:schemeClr>
                </a:solidFill>
                <a:latin typeface="Cambria" pitchFamily="18" charset="0"/>
              </a:rPr>
              <a:t>Αγγελική Δημητρακοπούλου</a:t>
            </a:r>
            <a:r>
              <a:rPr lang="el-GR" sz="1600" dirty="0" smtClean="0">
                <a:solidFill>
                  <a:schemeClr val="bg2">
                    <a:lumMod val="10000"/>
                  </a:schemeClr>
                </a:solidFill>
                <a:latin typeface="Cambria" pitchFamily="18" charset="0"/>
              </a:rPr>
              <a:t>,</a:t>
            </a:r>
          </a:p>
          <a:p>
            <a:pPr algn="ctr"/>
            <a:r>
              <a:rPr lang="el-GR" sz="1600" dirty="0" smtClean="0">
                <a:solidFill>
                  <a:schemeClr val="bg2">
                    <a:lumMod val="10000"/>
                  </a:schemeClr>
                </a:solidFill>
                <a:latin typeface="Cambria" pitchFamily="18" charset="0"/>
              </a:rPr>
              <a:t> Καθηγήτρια ΤΕΠΑΕΣ, Παν. Αιγαίου</a:t>
            </a:r>
          </a:p>
        </p:txBody>
      </p:sp>
      <p:sp>
        <p:nvSpPr>
          <p:cNvPr id="9" name="8 - TextBox"/>
          <p:cNvSpPr txBox="1"/>
          <p:nvPr/>
        </p:nvSpPr>
        <p:spPr>
          <a:xfrm>
            <a:off x="6372200" y="6021288"/>
            <a:ext cx="1512168" cy="338554"/>
          </a:xfrm>
          <a:prstGeom prst="rect">
            <a:avLst/>
          </a:prstGeom>
          <a:noFill/>
        </p:spPr>
        <p:txBody>
          <a:bodyPr wrap="square" rtlCol="0">
            <a:spAutoFit/>
          </a:bodyPr>
          <a:lstStyle/>
          <a:p>
            <a:r>
              <a:rPr lang="el-GR" sz="1600" dirty="0" smtClean="0">
                <a:solidFill>
                  <a:schemeClr val="bg2">
                    <a:lumMod val="10000"/>
                  </a:schemeClr>
                </a:solidFill>
                <a:latin typeface="Cambria" pitchFamily="18" charset="0"/>
              </a:rPr>
              <a:t>Αθήνα, 2016</a:t>
            </a:r>
            <a:endParaRPr lang="el-GR" sz="1600" dirty="0">
              <a:solidFill>
                <a:schemeClr val="bg2">
                  <a:lumMod val="10000"/>
                </a:schemeClr>
              </a:solidFill>
              <a:latin typeface="Cambria" pitchFamily="18" charset="0"/>
            </a:endParaRPr>
          </a:p>
        </p:txBody>
      </p:sp>
      <p:sp>
        <p:nvSpPr>
          <p:cNvPr id="10" name="9 - TextBox"/>
          <p:cNvSpPr txBox="1"/>
          <p:nvPr/>
        </p:nvSpPr>
        <p:spPr>
          <a:xfrm>
            <a:off x="899592" y="6165304"/>
            <a:ext cx="3312368" cy="553998"/>
          </a:xfrm>
          <a:prstGeom prst="rect">
            <a:avLst/>
          </a:prstGeom>
          <a:noFill/>
        </p:spPr>
        <p:txBody>
          <a:bodyPr wrap="square" rtlCol="0">
            <a:spAutoFit/>
          </a:bodyPr>
          <a:lstStyle/>
          <a:p>
            <a:r>
              <a:rPr lang="el-GR" sz="1200" i="1" dirty="0" smtClean="0">
                <a:solidFill>
                  <a:schemeClr val="bg2">
                    <a:lumMod val="10000"/>
                  </a:schemeClr>
                </a:solidFill>
                <a:latin typeface="Cambria" pitchFamily="18" charset="0"/>
              </a:rPr>
              <a:t>Εικαστικά έργα της ζωγράφου Σοφίας Κυριακού</a:t>
            </a:r>
          </a:p>
          <a:p>
            <a:endParaRPr lang="el-GR" dirty="0">
              <a:latin typeface="Cambria" pitchFamily="18" charset="0"/>
            </a:endParaRPr>
          </a:p>
        </p:txBody>
      </p:sp>
    </p:spTree>
  </p:cSld>
  <p:clrMapOvr>
    <a:masterClrMapping/>
  </p:clrMapOvr>
  <p:transition spd="slow">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0 - Εικόνα" descr="κατάλογος5.jpg"/>
          <p:cNvPicPr/>
          <p:nvPr/>
        </p:nvPicPr>
        <p:blipFill>
          <a:blip r:embed="rId2" cstate="print">
            <a:lum bright="70000" contrast="34000"/>
          </a:blip>
          <a:stretch>
            <a:fillRect/>
          </a:stretch>
        </p:blipFill>
        <p:spPr>
          <a:xfrm>
            <a:off x="611560" y="404664"/>
            <a:ext cx="7776864" cy="6048672"/>
          </a:xfrm>
          <a:prstGeom prst="rect">
            <a:avLst/>
          </a:prstGeom>
        </p:spPr>
      </p:pic>
      <p:sp>
        <p:nvSpPr>
          <p:cNvPr id="2" name="1 - Τίτλος"/>
          <p:cNvSpPr>
            <a:spLocks noGrp="1"/>
          </p:cNvSpPr>
          <p:nvPr>
            <p:ph type="title"/>
          </p:nvPr>
        </p:nvSpPr>
        <p:spPr>
          <a:xfrm>
            <a:off x="457200" y="476672"/>
            <a:ext cx="8229600" cy="1080120"/>
          </a:xfrm>
        </p:spPr>
        <p:txBody>
          <a:bodyPr>
            <a:normAutofit/>
          </a:bodyPr>
          <a:lstStyle/>
          <a:p>
            <a:r>
              <a:rPr lang="el-GR" sz="4000" b="1" dirty="0" smtClean="0">
                <a:solidFill>
                  <a:schemeClr val="bg2">
                    <a:lumMod val="10000"/>
                  </a:schemeClr>
                </a:solidFill>
                <a:latin typeface="Cambria" pitchFamily="18" charset="0"/>
              </a:rPr>
              <a:t>Ενότητες που παρουσιάζονται</a:t>
            </a:r>
            <a:endParaRPr lang="el-GR" sz="4000" b="1" dirty="0">
              <a:solidFill>
                <a:schemeClr val="bg2">
                  <a:lumMod val="10000"/>
                </a:schemeClr>
              </a:solidFill>
              <a:latin typeface="Cambria" pitchFamily="18" charset="0"/>
            </a:endParaRPr>
          </a:p>
        </p:txBody>
      </p:sp>
      <p:sp>
        <p:nvSpPr>
          <p:cNvPr id="3" name="2 - Θέση περιεχομένου"/>
          <p:cNvSpPr>
            <a:spLocks noGrp="1"/>
          </p:cNvSpPr>
          <p:nvPr>
            <p:ph idx="1"/>
          </p:nvPr>
        </p:nvSpPr>
        <p:spPr>
          <a:xfrm>
            <a:off x="457200" y="2204864"/>
            <a:ext cx="8229600" cy="3921299"/>
          </a:xfrm>
        </p:spPr>
        <p:txBody>
          <a:bodyPr>
            <a:normAutofit/>
          </a:bodyPr>
          <a:lstStyle/>
          <a:p>
            <a:r>
              <a:rPr lang="el-GR" sz="2800" b="1" dirty="0" smtClean="0">
                <a:solidFill>
                  <a:schemeClr val="bg2">
                    <a:lumMod val="10000"/>
                  </a:schemeClr>
                </a:solidFill>
                <a:latin typeface="Cambria" pitchFamily="18" charset="0"/>
              </a:rPr>
              <a:t>Θεωρητική θεμελίωση της έρευνας</a:t>
            </a:r>
          </a:p>
          <a:p>
            <a:pPr>
              <a:buNone/>
            </a:pPr>
            <a:endParaRPr lang="el-GR" sz="2800" b="1" dirty="0" smtClean="0">
              <a:solidFill>
                <a:schemeClr val="bg2">
                  <a:lumMod val="10000"/>
                </a:schemeClr>
              </a:solidFill>
              <a:latin typeface="Cambria" pitchFamily="18" charset="0"/>
            </a:endParaRPr>
          </a:p>
          <a:p>
            <a:r>
              <a:rPr lang="el-GR" sz="2800" b="1" dirty="0" smtClean="0">
                <a:solidFill>
                  <a:schemeClr val="bg2">
                    <a:lumMod val="10000"/>
                  </a:schemeClr>
                </a:solidFill>
                <a:latin typeface="Cambria" pitchFamily="18" charset="0"/>
              </a:rPr>
              <a:t>Μεθοδολογία Έρευνας</a:t>
            </a:r>
          </a:p>
          <a:p>
            <a:pPr>
              <a:buNone/>
            </a:pPr>
            <a:endParaRPr lang="el-GR" sz="2800" b="1" dirty="0" smtClean="0">
              <a:solidFill>
                <a:schemeClr val="bg2">
                  <a:lumMod val="10000"/>
                </a:schemeClr>
              </a:solidFill>
              <a:latin typeface="Cambria" pitchFamily="18" charset="0"/>
            </a:endParaRPr>
          </a:p>
          <a:p>
            <a:r>
              <a:rPr lang="el-GR" sz="2800" b="1" dirty="0" smtClean="0">
                <a:solidFill>
                  <a:schemeClr val="bg2">
                    <a:lumMod val="10000"/>
                  </a:schemeClr>
                </a:solidFill>
                <a:latin typeface="Cambria" pitchFamily="18" charset="0"/>
              </a:rPr>
              <a:t>Ανάλυση Αποτελεσμάτων- Συμπεράσματα κατά ερευνητικό ερώτημα</a:t>
            </a:r>
            <a:endParaRPr lang="el-GR" sz="2800" b="1" dirty="0">
              <a:solidFill>
                <a:schemeClr val="bg2">
                  <a:lumMod val="10000"/>
                </a:schemeClr>
              </a:solidFill>
              <a:latin typeface="Cambria" pitchFamily="18" charset="0"/>
            </a:endParaRPr>
          </a:p>
        </p:txBody>
      </p:sp>
    </p:spTree>
  </p:cSld>
  <p:clrMapOvr>
    <a:masterClrMapping/>
  </p:clrMapOvr>
  <p:transition spd="slow">
    <p:push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κατάλογος5.jpg"/>
          <p:cNvPicPr/>
          <p:nvPr/>
        </p:nvPicPr>
        <p:blipFill>
          <a:blip r:embed="rId2" cstate="print">
            <a:lum bright="70000" contrast="34000"/>
          </a:blip>
          <a:stretch>
            <a:fillRect/>
          </a:stretch>
        </p:blipFill>
        <p:spPr>
          <a:xfrm>
            <a:off x="323528" y="404664"/>
            <a:ext cx="8568952" cy="6048672"/>
          </a:xfrm>
          <a:prstGeom prst="rect">
            <a:avLst/>
          </a:prstGeom>
        </p:spPr>
      </p:pic>
      <p:sp>
        <p:nvSpPr>
          <p:cNvPr id="2" name="1 - Τίτλος"/>
          <p:cNvSpPr>
            <a:spLocks noGrp="1"/>
          </p:cNvSpPr>
          <p:nvPr>
            <p:ph type="title"/>
          </p:nvPr>
        </p:nvSpPr>
        <p:spPr/>
        <p:txBody>
          <a:bodyPr>
            <a:normAutofit/>
          </a:bodyPr>
          <a:lstStyle/>
          <a:p>
            <a:r>
              <a:rPr lang="el-GR" sz="4000" b="1" dirty="0" smtClean="0">
                <a:latin typeface="Cambria" pitchFamily="18" charset="0"/>
              </a:rPr>
              <a:t>Προβληματική της έρευνας</a:t>
            </a:r>
            <a:endParaRPr lang="el-GR" sz="4000" b="1" dirty="0">
              <a:latin typeface="Cambria" pitchFamily="18" charset="0"/>
            </a:endParaRPr>
          </a:p>
        </p:txBody>
      </p:sp>
      <p:sp>
        <p:nvSpPr>
          <p:cNvPr id="3" name="2 - Θέση περιεχομένου"/>
          <p:cNvSpPr>
            <a:spLocks noGrp="1"/>
          </p:cNvSpPr>
          <p:nvPr>
            <p:ph idx="1"/>
          </p:nvPr>
        </p:nvSpPr>
        <p:spPr>
          <a:xfrm>
            <a:off x="611560" y="1600200"/>
            <a:ext cx="8075240" cy="4525963"/>
          </a:xfrm>
        </p:spPr>
        <p:txBody>
          <a:bodyPr>
            <a:normAutofit/>
          </a:bodyPr>
          <a:lstStyle/>
          <a:p>
            <a:pPr>
              <a:buNone/>
            </a:pPr>
            <a:r>
              <a:rPr lang="el-GR" sz="2400" dirty="0" smtClean="0">
                <a:latin typeface="Cambria" pitchFamily="18" charset="0"/>
              </a:rPr>
              <a:t>Αναγνωρίζεται ότι:</a:t>
            </a:r>
          </a:p>
          <a:p>
            <a:r>
              <a:rPr lang="el-GR" sz="2400" dirty="0" smtClean="0">
                <a:latin typeface="Cambria" pitchFamily="18" charset="0"/>
              </a:rPr>
              <a:t>ο γραπτός λόγος έχει αυξημένες  απαιτήσεις στη διδασκαλία του (Σπανός, 1994)</a:t>
            </a:r>
          </a:p>
          <a:p>
            <a:pPr>
              <a:buNone/>
            </a:pPr>
            <a:endParaRPr lang="el-GR" sz="2400" dirty="0" smtClean="0">
              <a:latin typeface="Cambria" pitchFamily="18" charset="0"/>
            </a:endParaRPr>
          </a:p>
          <a:p>
            <a:r>
              <a:rPr lang="el-GR" sz="2400" dirty="0" smtClean="0">
                <a:latin typeface="Cambria" pitchFamily="18" charset="0"/>
              </a:rPr>
              <a:t>απαιτείται η ανάπτυξη βασικών πυρηνικών δεξιοτήτων ζωής για τον 21</a:t>
            </a:r>
            <a:r>
              <a:rPr lang="el-GR" sz="2400" baseline="30000" dirty="0" smtClean="0">
                <a:latin typeface="Cambria" pitchFamily="18" charset="0"/>
              </a:rPr>
              <a:t>ο</a:t>
            </a:r>
            <a:r>
              <a:rPr lang="el-GR" sz="2400" dirty="0" smtClean="0">
                <a:latin typeface="Cambria" pitchFamily="18" charset="0"/>
              </a:rPr>
              <a:t> αι. στην εκπαίδευση</a:t>
            </a:r>
          </a:p>
          <a:p>
            <a:pPr>
              <a:buNone/>
            </a:pPr>
            <a:endParaRPr lang="el-GR" sz="2400" dirty="0" smtClean="0">
              <a:latin typeface="Cambria" pitchFamily="18" charset="0"/>
            </a:endParaRPr>
          </a:p>
          <a:p>
            <a:r>
              <a:rPr lang="el-GR" sz="2400" dirty="0" smtClean="0">
                <a:latin typeface="Cambria" pitchFamily="18" charset="0"/>
                <a:ea typeface="Cambria" charset="0"/>
                <a:cs typeface="Cambria" charset="0"/>
              </a:rPr>
              <a:t>αναδύεται εντονότερα η ανάγκη του εκπαιδευτικού να γίνεται σχεδιαστής περιβαλλόντων μάθησης και να αξιολογεί το ίδιο του το έργο επιστημονικά</a:t>
            </a:r>
            <a:endParaRPr lang="el-GR" sz="2400" dirty="0" smtClean="0">
              <a:latin typeface="Cambria" pitchFamily="18" charset="0"/>
            </a:endParaRPr>
          </a:p>
          <a:p>
            <a:endParaRPr lang="el-GR" dirty="0"/>
          </a:p>
        </p:txBody>
      </p:sp>
    </p:spTree>
  </p:cSld>
  <p:clrMapOvr>
    <a:masterClrMapping/>
  </p:clrMapOvr>
  <p:transition spd="slow">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κατάλογος5.jpg"/>
          <p:cNvPicPr/>
          <p:nvPr/>
        </p:nvPicPr>
        <p:blipFill>
          <a:blip r:embed="rId2" cstate="print">
            <a:lum bright="70000" contrast="34000"/>
          </a:blip>
          <a:stretch>
            <a:fillRect/>
          </a:stretch>
        </p:blipFill>
        <p:spPr>
          <a:xfrm>
            <a:off x="611560" y="404664"/>
            <a:ext cx="7776864" cy="6048672"/>
          </a:xfrm>
          <a:prstGeom prst="rect">
            <a:avLst/>
          </a:prstGeom>
        </p:spPr>
      </p:pic>
      <p:sp>
        <p:nvSpPr>
          <p:cNvPr id="2" name="1 - Τίτλος"/>
          <p:cNvSpPr>
            <a:spLocks noGrp="1"/>
          </p:cNvSpPr>
          <p:nvPr>
            <p:ph type="title"/>
          </p:nvPr>
        </p:nvSpPr>
        <p:spPr>
          <a:xfrm>
            <a:off x="539552" y="908720"/>
            <a:ext cx="8229600" cy="1143000"/>
          </a:xfrm>
        </p:spPr>
        <p:txBody>
          <a:bodyPr>
            <a:normAutofit fontScale="90000"/>
          </a:bodyPr>
          <a:lstStyle/>
          <a:p>
            <a:r>
              <a:rPr lang="el-GR" b="1" dirty="0" smtClean="0">
                <a:solidFill>
                  <a:schemeClr val="bg2">
                    <a:lumMod val="10000"/>
                  </a:schemeClr>
                </a:solidFill>
                <a:latin typeface="Cambria" pitchFamily="18" charset="0"/>
              </a:rPr>
              <a:t>Στόχος </a:t>
            </a:r>
            <a:r>
              <a:rPr lang="el-GR" dirty="0" smtClean="0">
                <a:solidFill>
                  <a:schemeClr val="bg2">
                    <a:lumMod val="10000"/>
                  </a:schemeClr>
                </a:solidFill>
                <a:latin typeface="Cambria" pitchFamily="18" charset="0"/>
              </a:rPr>
              <a:t>της έρευνας</a:t>
            </a:r>
            <a:r>
              <a:rPr lang="el-GR" i="1" dirty="0" smtClean="0">
                <a:latin typeface="Cambria" pitchFamily="18" charset="0"/>
              </a:rPr>
              <a:t/>
            </a:r>
            <a:br>
              <a:rPr lang="el-GR" i="1" dirty="0" smtClean="0">
                <a:latin typeface="Cambria" pitchFamily="18" charset="0"/>
              </a:rPr>
            </a:br>
            <a:endParaRPr lang="el-GR" dirty="0"/>
          </a:p>
        </p:txBody>
      </p:sp>
      <p:sp>
        <p:nvSpPr>
          <p:cNvPr id="3" name="2 - Θέση περιεχομένου"/>
          <p:cNvSpPr>
            <a:spLocks noGrp="1"/>
          </p:cNvSpPr>
          <p:nvPr>
            <p:ph idx="1"/>
          </p:nvPr>
        </p:nvSpPr>
        <p:spPr>
          <a:xfrm>
            <a:off x="827584" y="2132856"/>
            <a:ext cx="7488832" cy="3888433"/>
          </a:xfrm>
        </p:spPr>
        <p:txBody>
          <a:bodyPr>
            <a:normAutofit/>
          </a:bodyPr>
          <a:lstStyle/>
          <a:p>
            <a:pPr marL="0" indent="0" algn="ctr">
              <a:buNone/>
              <a:tabLst>
                <a:tab pos="808038" algn="l"/>
              </a:tabLst>
            </a:pPr>
            <a:r>
              <a:rPr lang="el-GR" sz="2800" dirty="0" smtClean="0">
                <a:solidFill>
                  <a:schemeClr val="bg2">
                    <a:lumMod val="10000"/>
                  </a:schemeClr>
                </a:solidFill>
                <a:latin typeface="Cambria" pitchFamily="18" charset="0"/>
              </a:rPr>
              <a:t>η μελέτη εκπαιδευτικής παρέμβασης </a:t>
            </a:r>
          </a:p>
          <a:p>
            <a:pPr marL="0" indent="0" algn="ctr">
              <a:buNone/>
              <a:tabLst>
                <a:tab pos="808038" algn="l"/>
              </a:tabLst>
            </a:pPr>
            <a:r>
              <a:rPr lang="el-GR" sz="2800" dirty="0" smtClean="0">
                <a:solidFill>
                  <a:schemeClr val="bg2">
                    <a:lumMod val="10000"/>
                  </a:schemeClr>
                </a:solidFill>
                <a:latin typeface="Cambria" pitchFamily="18" charset="0"/>
              </a:rPr>
              <a:t>που αποσκοπεί στην ανάπτυξη του επιχειρηματολογικού λόγου των μαθητών, </a:t>
            </a:r>
          </a:p>
          <a:p>
            <a:pPr marL="0" indent="0" algn="ctr">
              <a:buNone/>
              <a:tabLst>
                <a:tab pos="808038" algn="l"/>
              </a:tabLst>
            </a:pPr>
            <a:r>
              <a:rPr lang="el-GR" sz="2800" dirty="0" smtClean="0">
                <a:solidFill>
                  <a:schemeClr val="bg2">
                    <a:lumMod val="10000"/>
                  </a:schemeClr>
                </a:solidFill>
                <a:latin typeface="Cambria" pitchFamily="18" charset="0"/>
              </a:rPr>
              <a:t>με την αξιοποίηση ψηφιακών περιβαλλόντων μάθησης, ως μέσου προώθησης της κριτικής σκέψης, της ηθικής</a:t>
            </a:r>
            <a:r>
              <a:rPr lang="en-US" sz="2800" dirty="0" smtClean="0">
                <a:solidFill>
                  <a:schemeClr val="bg2">
                    <a:lumMod val="10000"/>
                  </a:schemeClr>
                </a:solidFill>
                <a:latin typeface="Cambria" pitchFamily="18" charset="0"/>
              </a:rPr>
              <a:t> </a:t>
            </a:r>
            <a:r>
              <a:rPr lang="el-GR" sz="2800" dirty="0" smtClean="0">
                <a:solidFill>
                  <a:schemeClr val="bg2">
                    <a:lumMod val="10000"/>
                  </a:schemeClr>
                </a:solidFill>
                <a:latin typeface="Cambria" pitchFamily="18" charset="0"/>
              </a:rPr>
              <a:t>κρίσης  και των ψυχοκοινωνικών δεξιοτήτων.</a:t>
            </a:r>
          </a:p>
          <a:p>
            <a:endParaRPr lang="el-GR" sz="2800" dirty="0">
              <a:solidFill>
                <a:schemeClr val="bg2">
                  <a:lumMod val="10000"/>
                </a:schemeClr>
              </a:solidFill>
            </a:endParaRPr>
          </a:p>
        </p:txBody>
      </p:sp>
    </p:spTree>
  </p:cSld>
  <p:clrMapOvr>
    <a:masterClrMapping/>
  </p:clrMapOvr>
  <p:transition spd="slow">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user\Desktop\Σ-7.jpg"/>
          <p:cNvPicPr>
            <a:picLocks noGrp="1" noChangeAspect="1" noChangeArrowheads="1"/>
          </p:cNvPicPr>
          <p:nvPr>
            <p:ph idx="1"/>
          </p:nvPr>
        </p:nvPicPr>
        <p:blipFill>
          <a:blip r:embed="rId2" cstate="print">
            <a:lum bright="48000"/>
          </a:blip>
          <a:srcRect/>
          <a:stretch>
            <a:fillRect/>
          </a:stretch>
        </p:blipFill>
        <p:spPr bwMode="auto">
          <a:xfrm>
            <a:off x="251520" y="260648"/>
            <a:ext cx="8712968" cy="6336704"/>
          </a:xfrm>
          <a:prstGeom prst="rect">
            <a:avLst/>
          </a:prstGeom>
          <a:noFill/>
        </p:spPr>
      </p:pic>
      <p:sp>
        <p:nvSpPr>
          <p:cNvPr id="6" name="5 - TextBox"/>
          <p:cNvSpPr txBox="1"/>
          <p:nvPr/>
        </p:nvSpPr>
        <p:spPr>
          <a:xfrm>
            <a:off x="1691680" y="2564904"/>
            <a:ext cx="5904656" cy="1446550"/>
          </a:xfrm>
          <a:prstGeom prst="rect">
            <a:avLst/>
          </a:prstGeom>
          <a:noFill/>
        </p:spPr>
        <p:txBody>
          <a:bodyPr wrap="square" rtlCol="0">
            <a:spAutoFit/>
          </a:bodyPr>
          <a:lstStyle/>
          <a:p>
            <a:pPr algn="ctr"/>
            <a:r>
              <a:rPr lang="el-GR" sz="4400" b="1" dirty="0" smtClean="0"/>
              <a:t>Θεωρητική Θεμελίωση της έρευνας</a:t>
            </a:r>
            <a:endParaRPr lang="el-GR" sz="4400" b="1" dirty="0"/>
          </a:p>
        </p:txBody>
      </p:sp>
    </p:spTree>
  </p:cSld>
  <p:clrMapOvr>
    <a:masterClrMapping/>
  </p:clrMapOvr>
  <p:transition spd="slow">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 Διάγραμμα"/>
          <p:cNvGraphicFramePr/>
          <p:nvPr/>
        </p:nvGraphicFramePr>
        <p:xfrm>
          <a:off x="1115616" y="1340768"/>
          <a:ext cx="6687879" cy="4680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26" name="Text Box 75"/>
          <p:cNvSpPr>
            <a:spLocks noChangeArrowheads="1"/>
          </p:cNvSpPr>
          <p:nvPr/>
        </p:nvSpPr>
        <p:spPr bwMode="auto">
          <a:xfrm>
            <a:off x="3491880" y="2636912"/>
            <a:ext cx="2592288" cy="2376264"/>
          </a:xfrm>
          <a:prstGeom prst="ellipse">
            <a:avLst/>
          </a:prstGeom>
          <a:solidFill>
            <a:schemeClr val="tx2">
              <a:lumMod val="20000"/>
              <a:lumOff val="80000"/>
            </a:schemeClr>
          </a:solidFill>
          <a:ln w="9525">
            <a:solidFill>
              <a:srgbClr val="4F81BD"/>
            </a:solidFill>
            <a:round/>
            <a:headEnd/>
            <a:tailEnd/>
          </a:ln>
          <a:effectLst>
            <a:innerShdw blurRad="63500" dist="50800" dir="10800000">
              <a:prstClr val="black">
                <a:alpha val="50000"/>
              </a:prstClr>
            </a:innerShdw>
          </a:effectLst>
          <a:scene3d>
            <a:camera prst="orthographicFront"/>
            <a:lightRig rig="threePt" dir="t"/>
          </a:scene3d>
          <a:sp3d>
            <a:bevelT prst="angle"/>
          </a:sp3d>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1100" b="1" i="0" u="none" strike="noStrike" cap="none" normalizeH="0" baseline="0" dirty="0" smtClean="0">
              <a:ln>
                <a:noFill/>
              </a:ln>
              <a:solidFill>
                <a:schemeClr val="tx2"/>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1200" b="1" i="0" u="none" strike="noStrike" cap="none" normalizeH="0" baseline="0" dirty="0" smtClean="0">
                <a:ln>
                  <a:noFill/>
                </a:ln>
                <a:solidFill>
                  <a:schemeClr val="tx2"/>
                </a:solidFill>
                <a:effectLst/>
                <a:latin typeface="Calibri" pitchFamily="34" charset="0"/>
                <a:cs typeface="Arial" pitchFamily="34" charset="0"/>
              </a:rPr>
              <a:t>Διάλογος- Διαπραγμάτευση</a:t>
            </a:r>
            <a:endParaRPr kumimoji="0" lang="en-US" sz="1200" b="1" i="0" u="none" strike="noStrike" cap="none" normalizeH="0" baseline="0" dirty="0" smtClean="0">
              <a:ln>
                <a:noFill/>
              </a:ln>
              <a:solidFill>
                <a:schemeClr val="tx2"/>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1200" b="1" i="0" u="none" strike="noStrike" cap="none" normalizeH="0" baseline="0" dirty="0" smtClean="0">
                <a:ln>
                  <a:noFill/>
                </a:ln>
                <a:solidFill>
                  <a:schemeClr val="tx2"/>
                </a:solidFill>
                <a:effectLst/>
                <a:latin typeface="Calibri" pitchFamily="34" charset="0"/>
                <a:cs typeface="Arial" pitchFamily="34" charset="0"/>
              </a:rPr>
              <a:t>Γραπτός Επιχειρηματικός Λόγος</a:t>
            </a:r>
            <a:endParaRPr kumimoji="0" lang="el-GR" sz="1200" b="0" i="0" u="none" strike="noStrike" cap="none" normalizeH="0" baseline="0" dirty="0" smtClean="0">
              <a:ln>
                <a:noFill/>
              </a:ln>
              <a:solidFill>
                <a:schemeClr val="tx2"/>
              </a:solidFill>
              <a:effectLst/>
              <a:latin typeface="Arial" pitchFamily="34" charset="0"/>
              <a:cs typeface="Arial" pitchFamily="34" charset="0"/>
            </a:endParaRPr>
          </a:p>
        </p:txBody>
      </p:sp>
      <p:sp>
        <p:nvSpPr>
          <p:cNvPr id="4" name="3 - TextBox"/>
          <p:cNvSpPr txBox="1"/>
          <p:nvPr/>
        </p:nvSpPr>
        <p:spPr>
          <a:xfrm>
            <a:off x="899592" y="404664"/>
            <a:ext cx="7272808" cy="523220"/>
          </a:xfrm>
          <a:prstGeom prst="rect">
            <a:avLst/>
          </a:prstGeom>
          <a:noFill/>
        </p:spPr>
        <p:txBody>
          <a:bodyPr wrap="square" rtlCol="0">
            <a:spAutoFit/>
          </a:bodyPr>
          <a:lstStyle/>
          <a:p>
            <a:pPr algn="ctr"/>
            <a:r>
              <a:rPr lang="el-GR" sz="2800" b="1" i="1" dirty="0" smtClean="0">
                <a:solidFill>
                  <a:schemeClr val="tx2">
                    <a:lumMod val="50000"/>
                  </a:schemeClr>
                </a:solidFill>
              </a:rPr>
              <a:t>Οι θεωρητικές συνιστώσες της έρευνας</a:t>
            </a:r>
            <a:endParaRPr lang="el-GR" sz="2800" b="1" dirty="0">
              <a:solidFill>
                <a:schemeClr val="tx2">
                  <a:lumMod val="50000"/>
                </a:schemeClr>
              </a:solidFill>
            </a:endParaRPr>
          </a:p>
        </p:txBody>
      </p:sp>
    </p:spTree>
  </p:cSld>
  <p:clrMapOvr>
    <a:masterClrMapping/>
  </p:clrMapOvr>
  <p:transition spd="slow">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2800" b="1" dirty="0" smtClean="0">
                <a:latin typeface="Cambria" pitchFamily="18" charset="0"/>
              </a:rPr>
              <a:t>Θεωρητικό πλαίσιο της υπό μελέτη εκπαιδευτικής παρέμβασης</a:t>
            </a:r>
            <a:endParaRPr lang="el-GR" sz="2800" b="1" dirty="0">
              <a:latin typeface="Cambria" pitchFamily="18" charset="0"/>
            </a:endParaRPr>
          </a:p>
        </p:txBody>
      </p:sp>
      <p:graphicFrame>
        <p:nvGraphicFramePr>
          <p:cNvPr id="3" name="2 - Διάγραμμα"/>
          <p:cNvGraphicFramePr/>
          <p:nvPr/>
        </p:nvGraphicFramePr>
        <p:xfrm>
          <a:off x="4211960" y="2852936"/>
          <a:ext cx="4400550" cy="2066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 TextBox"/>
          <p:cNvSpPr txBox="1"/>
          <p:nvPr/>
        </p:nvSpPr>
        <p:spPr>
          <a:xfrm>
            <a:off x="755576" y="5301208"/>
            <a:ext cx="7704856" cy="1200329"/>
          </a:xfrm>
          <a:prstGeom prst="rect">
            <a:avLst/>
          </a:prstGeom>
          <a:noFill/>
        </p:spPr>
        <p:txBody>
          <a:bodyPr wrap="square" rtlCol="0">
            <a:spAutoFit/>
          </a:bodyPr>
          <a:lstStyle/>
          <a:p>
            <a:pPr>
              <a:tabLst>
                <a:tab pos="808038" algn="l"/>
              </a:tabLst>
            </a:pPr>
            <a:r>
              <a:rPr lang="el-GR" b="1" i="1" dirty="0" smtClean="0">
                <a:latin typeface="Cambria" pitchFamily="18" charset="0"/>
              </a:rPr>
              <a:t>Στόχος </a:t>
            </a:r>
            <a:r>
              <a:rPr lang="el-GR" i="1" dirty="0" smtClean="0">
                <a:latin typeface="Cambria" pitchFamily="18" charset="0"/>
              </a:rPr>
              <a:t>της έρευνας: η ανάπτυξη του επιχειρηματολογικού λόγου των 	μαθητών ως μέσο εξέλιξης της κριτικής σκέψης, της ηθικής</a:t>
            </a:r>
            <a:r>
              <a:rPr lang="en-US" i="1" dirty="0" smtClean="0">
                <a:latin typeface="Cambria" pitchFamily="18" charset="0"/>
              </a:rPr>
              <a:t> </a:t>
            </a:r>
            <a:r>
              <a:rPr lang="el-GR" i="1" dirty="0" smtClean="0">
                <a:latin typeface="Cambria" pitchFamily="18" charset="0"/>
              </a:rPr>
              <a:t>κρίσης 	και των ψυχοκοινωνικών δεξιοτήτων μέσα από τη συνεργασία σε 	ψηφιακά περιβάλλοντα</a:t>
            </a:r>
            <a:r>
              <a:rPr lang="en-US" i="1" dirty="0" smtClean="0">
                <a:latin typeface="Cambria" pitchFamily="18" charset="0"/>
              </a:rPr>
              <a:t> </a:t>
            </a:r>
            <a:r>
              <a:rPr lang="el-GR" i="1" dirty="0" smtClean="0">
                <a:latin typeface="Cambria" pitchFamily="18" charset="0"/>
              </a:rPr>
              <a:t>μάθησης</a:t>
            </a:r>
            <a:endParaRPr lang="el-GR" i="1" dirty="0">
              <a:latin typeface="Cambria" pitchFamily="18" charset="0"/>
            </a:endParaRPr>
          </a:p>
        </p:txBody>
      </p:sp>
      <p:sp>
        <p:nvSpPr>
          <p:cNvPr id="6" name="5 - Ορθογώνιο"/>
          <p:cNvSpPr/>
          <p:nvPr/>
        </p:nvSpPr>
        <p:spPr>
          <a:xfrm>
            <a:off x="1043608" y="1340768"/>
            <a:ext cx="6840760" cy="2400657"/>
          </a:xfrm>
          <a:prstGeom prst="rect">
            <a:avLst/>
          </a:prstGeom>
        </p:spPr>
        <p:txBody>
          <a:bodyPr wrap="square">
            <a:spAutoFit/>
          </a:bodyPr>
          <a:lstStyle/>
          <a:p>
            <a:pPr>
              <a:lnSpc>
                <a:spcPct val="150000"/>
              </a:lnSpc>
              <a:buFont typeface="Wingdings" pitchFamily="2" charset="2"/>
              <a:buChar char="q"/>
            </a:pPr>
            <a:r>
              <a:rPr lang="el-GR" sz="2000" dirty="0" smtClean="0">
                <a:solidFill>
                  <a:schemeClr val="tx2">
                    <a:lumMod val="50000"/>
                  </a:schemeClr>
                </a:solidFill>
                <a:latin typeface="Cambria" pitchFamily="18" charset="0"/>
              </a:rPr>
              <a:t>  </a:t>
            </a:r>
            <a:r>
              <a:rPr lang="en-US" sz="2000" dirty="0" smtClean="0">
                <a:solidFill>
                  <a:schemeClr val="tx2">
                    <a:lumMod val="50000"/>
                  </a:schemeClr>
                </a:solidFill>
                <a:latin typeface="Cambria" pitchFamily="18" charset="0"/>
              </a:rPr>
              <a:t>K</a:t>
            </a:r>
            <a:r>
              <a:rPr lang="el-GR" sz="2000" dirty="0" err="1" smtClean="0">
                <a:solidFill>
                  <a:schemeClr val="tx2">
                    <a:lumMod val="50000"/>
                  </a:schemeClr>
                </a:solidFill>
                <a:latin typeface="Cambria" pitchFamily="18" charset="0"/>
              </a:rPr>
              <a:t>οινωνικοπολιτισμική</a:t>
            </a:r>
            <a:r>
              <a:rPr lang="el-GR" sz="2000" dirty="0" smtClean="0">
                <a:solidFill>
                  <a:schemeClr val="tx2">
                    <a:lumMod val="50000"/>
                  </a:schemeClr>
                </a:solidFill>
                <a:latin typeface="Cambria" pitchFamily="18" charset="0"/>
              </a:rPr>
              <a:t> θεωρία γνωστικής ανάπτυξης</a:t>
            </a:r>
          </a:p>
          <a:p>
            <a:pPr>
              <a:lnSpc>
                <a:spcPct val="150000"/>
              </a:lnSpc>
              <a:buFont typeface="Wingdings" pitchFamily="2" charset="2"/>
              <a:buChar char="q"/>
            </a:pPr>
            <a:r>
              <a:rPr lang="el-GR" sz="2000" dirty="0" smtClean="0">
                <a:solidFill>
                  <a:schemeClr val="tx2">
                    <a:lumMod val="50000"/>
                  </a:schemeClr>
                </a:solidFill>
                <a:latin typeface="Cambria" pitchFamily="18" charset="0"/>
              </a:rPr>
              <a:t>  Κοινωνική Ψυχογλωσσολογία (</a:t>
            </a:r>
            <a:r>
              <a:rPr lang="el-GR" sz="2000" i="1" dirty="0" err="1" smtClean="0">
                <a:solidFill>
                  <a:schemeClr val="tx2">
                    <a:lumMod val="50000"/>
                  </a:schemeClr>
                </a:solidFill>
                <a:latin typeface="Cambria" pitchFamily="18" charset="0"/>
              </a:rPr>
              <a:t>socio</a:t>
            </a:r>
            <a:r>
              <a:rPr lang="el-GR" sz="2000" i="1" dirty="0" smtClean="0">
                <a:solidFill>
                  <a:schemeClr val="tx2">
                    <a:lumMod val="50000"/>
                  </a:schemeClr>
                </a:solidFill>
                <a:latin typeface="Cambria" pitchFamily="18" charset="0"/>
              </a:rPr>
              <a:t>-</a:t>
            </a:r>
            <a:r>
              <a:rPr lang="el-GR" sz="2000" i="1" dirty="0" err="1" smtClean="0">
                <a:solidFill>
                  <a:schemeClr val="tx2">
                    <a:lumMod val="50000"/>
                  </a:schemeClr>
                </a:solidFill>
                <a:latin typeface="Cambria" pitchFamily="18" charset="0"/>
              </a:rPr>
              <a:t>psycholinguistics</a:t>
            </a:r>
            <a:r>
              <a:rPr lang="en-US" sz="2000" i="1" dirty="0" smtClean="0">
                <a:solidFill>
                  <a:schemeClr val="tx2">
                    <a:lumMod val="50000"/>
                  </a:schemeClr>
                </a:solidFill>
                <a:latin typeface="Cambria" pitchFamily="18" charset="0"/>
              </a:rPr>
              <a:t>)</a:t>
            </a:r>
            <a:endParaRPr lang="el-GR" sz="2000" dirty="0" smtClean="0">
              <a:solidFill>
                <a:schemeClr val="tx2">
                  <a:lumMod val="50000"/>
                </a:schemeClr>
              </a:solidFill>
              <a:latin typeface="Cambria" pitchFamily="18" charset="0"/>
            </a:endParaRPr>
          </a:p>
          <a:p>
            <a:pPr>
              <a:lnSpc>
                <a:spcPct val="150000"/>
              </a:lnSpc>
              <a:buFont typeface="Wingdings" pitchFamily="2" charset="2"/>
              <a:buChar char="q"/>
            </a:pPr>
            <a:r>
              <a:rPr lang="el-GR" sz="2000" dirty="0" smtClean="0">
                <a:solidFill>
                  <a:schemeClr val="tx2">
                    <a:lumMod val="50000"/>
                  </a:schemeClr>
                </a:solidFill>
                <a:latin typeface="Cambria" pitchFamily="18" charset="0"/>
              </a:rPr>
              <a:t>  </a:t>
            </a:r>
            <a:r>
              <a:rPr lang="el-GR" sz="2000" dirty="0" err="1" smtClean="0">
                <a:solidFill>
                  <a:schemeClr val="tx2">
                    <a:lumMod val="50000"/>
                  </a:schemeClr>
                </a:solidFill>
                <a:latin typeface="Cambria" pitchFamily="18" charset="0"/>
              </a:rPr>
              <a:t>Συστημική</a:t>
            </a:r>
            <a:r>
              <a:rPr lang="el-GR" sz="2000" dirty="0" smtClean="0">
                <a:solidFill>
                  <a:schemeClr val="tx2">
                    <a:lumMod val="50000"/>
                  </a:schemeClr>
                </a:solidFill>
                <a:latin typeface="Cambria" pitchFamily="18" charset="0"/>
              </a:rPr>
              <a:t> Λειτουργική Γλωσσολογία</a:t>
            </a:r>
          </a:p>
          <a:p>
            <a:pPr>
              <a:lnSpc>
                <a:spcPct val="150000"/>
              </a:lnSpc>
              <a:buFont typeface="Wingdings" pitchFamily="2" charset="2"/>
              <a:buChar char="q"/>
            </a:pPr>
            <a:r>
              <a:rPr lang="el-GR" sz="2000" dirty="0" smtClean="0">
                <a:solidFill>
                  <a:schemeClr val="tx2">
                    <a:lumMod val="50000"/>
                  </a:schemeClr>
                </a:solidFill>
                <a:latin typeface="Cambria" pitchFamily="18" charset="0"/>
              </a:rPr>
              <a:t>  Κριτικός </a:t>
            </a:r>
            <a:r>
              <a:rPr lang="el-GR" sz="2000" dirty="0" err="1" smtClean="0">
                <a:solidFill>
                  <a:schemeClr val="tx2">
                    <a:lumMod val="50000"/>
                  </a:schemeClr>
                </a:solidFill>
                <a:latin typeface="Cambria" pitchFamily="18" charset="0"/>
              </a:rPr>
              <a:t>Γραμματισμός</a:t>
            </a:r>
            <a:endParaRPr lang="el-GR" sz="2000" dirty="0" smtClean="0">
              <a:solidFill>
                <a:schemeClr val="tx2">
                  <a:lumMod val="50000"/>
                </a:schemeClr>
              </a:solidFill>
              <a:latin typeface="Cambria" pitchFamily="18" charset="0"/>
            </a:endParaRPr>
          </a:p>
          <a:p>
            <a:pPr>
              <a:lnSpc>
                <a:spcPct val="150000"/>
              </a:lnSpc>
              <a:buFont typeface="Wingdings" pitchFamily="2" charset="2"/>
              <a:buChar char="q"/>
            </a:pPr>
            <a:r>
              <a:rPr lang="el-GR" sz="2000" dirty="0" smtClean="0">
                <a:solidFill>
                  <a:schemeClr val="tx2">
                    <a:lumMod val="50000"/>
                  </a:schemeClr>
                </a:solidFill>
                <a:latin typeface="Cambria" pitchFamily="18" charset="0"/>
              </a:rPr>
              <a:t>  </a:t>
            </a:r>
            <a:r>
              <a:rPr lang="el-GR" sz="2000" dirty="0" err="1" smtClean="0">
                <a:solidFill>
                  <a:schemeClr val="tx2">
                    <a:lumMod val="50000"/>
                  </a:schemeClr>
                </a:solidFill>
                <a:latin typeface="Cambria" pitchFamily="18" charset="0"/>
              </a:rPr>
              <a:t>Προσωποκεντρική</a:t>
            </a:r>
            <a:r>
              <a:rPr lang="el-GR" sz="2000" dirty="0" smtClean="0">
                <a:solidFill>
                  <a:schemeClr val="tx2">
                    <a:lumMod val="50000"/>
                  </a:schemeClr>
                </a:solidFill>
                <a:latin typeface="Cambria" pitchFamily="18" charset="0"/>
              </a:rPr>
              <a:t> Θεωρία</a:t>
            </a:r>
          </a:p>
        </p:txBody>
      </p:sp>
    </p:spTree>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κατάλογος5.jpg"/>
          <p:cNvPicPr/>
          <p:nvPr/>
        </p:nvPicPr>
        <p:blipFill>
          <a:blip r:embed="rId2" cstate="print">
            <a:lum bright="77000" contrast="34000"/>
          </a:blip>
          <a:stretch>
            <a:fillRect/>
          </a:stretch>
        </p:blipFill>
        <p:spPr>
          <a:xfrm>
            <a:off x="395536" y="404664"/>
            <a:ext cx="8496944" cy="6264696"/>
          </a:xfrm>
          <a:prstGeom prst="rect">
            <a:avLst/>
          </a:prstGeom>
        </p:spPr>
      </p:pic>
      <p:sp>
        <p:nvSpPr>
          <p:cNvPr id="2" name="1 - Τίτλος"/>
          <p:cNvSpPr>
            <a:spLocks noGrp="1"/>
          </p:cNvSpPr>
          <p:nvPr>
            <p:ph type="title"/>
          </p:nvPr>
        </p:nvSpPr>
        <p:spPr>
          <a:xfrm>
            <a:off x="467544" y="764704"/>
            <a:ext cx="8229600" cy="648072"/>
          </a:xfrm>
        </p:spPr>
        <p:txBody>
          <a:bodyPr>
            <a:normAutofit fontScale="90000"/>
          </a:bodyPr>
          <a:lstStyle/>
          <a:p>
            <a:r>
              <a:rPr lang="el-GR" sz="2700" b="1" dirty="0" smtClean="0">
                <a:solidFill>
                  <a:schemeClr val="tx2">
                    <a:lumMod val="50000"/>
                  </a:schemeClr>
                </a:solidFill>
                <a:latin typeface="Cambria" pitchFamily="18" charset="0"/>
              </a:rPr>
              <a:t>Η διδακτική του γλωσσικού μαθήματος βασίστηκε:</a:t>
            </a:r>
            <a:r>
              <a:rPr lang="el-GR" sz="2800" b="1" dirty="0" smtClean="0">
                <a:solidFill>
                  <a:schemeClr val="tx2">
                    <a:lumMod val="50000"/>
                  </a:schemeClr>
                </a:solidFill>
                <a:latin typeface="Cambria" pitchFamily="18" charset="0"/>
              </a:rPr>
              <a:t/>
            </a:r>
            <a:br>
              <a:rPr lang="el-GR" sz="2800" b="1" dirty="0" smtClean="0">
                <a:solidFill>
                  <a:schemeClr val="tx2">
                    <a:lumMod val="50000"/>
                  </a:schemeClr>
                </a:solidFill>
                <a:latin typeface="Cambria" pitchFamily="18" charset="0"/>
              </a:rPr>
            </a:br>
            <a:endParaRPr lang="el-GR" sz="2800" b="1" dirty="0">
              <a:solidFill>
                <a:schemeClr val="tx2">
                  <a:lumMod val="50000"/>
                </a:schemeClr>
              </a:solidFill>
              <a:latin typeface="Cambria" pitchFamily="18" charset="0"/>
            </a:endParaRPr>
          </a:p>
        </p:txBody>
      </p:sp>
      <p:sp>
        <p:nvSpPr>
          <p:cNvPr id="3" name="2 - Θέση περιεχομένου"/>
          <p:cNvSpPr>
            <a:spLocks noGrp="1"/>
          </p:cNvSpPr>
          <p:nvPr>
            <p:ph idx="1"/>
          </p:nvPr>
        </p:nvSpPr>
        <p:spPr>
          <a:xfrm>
            <a:off x="457200" y="1556792"/>
            <a:ext cx="8229600" cy="4569371"/>
          </a:xfrm>
        </p:spPr>
        <p:txBody>
          <a:bodyPr>
            <a:normAutofit fontScale="92500" lnSpcReduction="10000"/>
          </a:bodyPr>
          <a:lstStyle/>
          <a:p>
            <a:pPr lvl="1">
              <a:buFont typeface="Wingdings" pitchFamily="2" charset="2"/>
              <a:buChar char="Ø"/>
            </a:pPr>
            <a:r>
              <a:rPr lang="el-GR" sz="2200" dirty="0" smtClean="0">
                <a:solidFill>
                  <a:schemeClr val="tx2">
                    <a:lumMod val="50000"/>
                  </a:schemeClr>
                </a:solidFill>
                <a:latin typeface="Cambria" pitchFamily="18" charset="0"/>
              </a:rPr>
              <a:t>στο συνδυασμό του </a:t>
            </a:r>
            <a:r>
              <a:rPr lang="el-GR" sz="2200" b="1" dirty="0" smtClean="0">
                <a:solidFill>
                  <a:schemeClr val="tx2">
                    <a:lumMod val="50000"/>
                  </a:schemeClr>
                </a:solidFill>
                <a:latin typeface="Cambria" pitchFamily="18" charset="0"/>
              </a:rPr>
              <a:t>Επικοινωνιακού και</a:t>
            </a:r>
            <a:r>
              <a:rPr lang="el-GR" sz="2200" dirty="0" smtClean="0">
                <a:solidFill>
                  <a:schemeClr val="tx2">
                    <a:lumMod val="50000"/>
                  </a:schemeClr>
                </a:solidFill>
                <a:latin typeface="Cambria" pitchFamily="18" charset="0"/>
              </a:rPr>
              <a:t> του Κ</a:t>
            </a:r>
            <a:r>
              <a:rPr lang="el-GR" sz="2200" b="1" dirty="0" smtClean="0">
                <a:solidFill>
                  <a:schemeClr val="tx2">
                    <a:lumMod val="50000"/>
                  </a:schemeClr>
                </a:solidFill>
                <a:latin typeface="Cambria" pitchFamily="18" charset="0"/>
              </a:rPr>
              <a:t>ειμενοκεντρικού-Διαδικαστικού Μοντέλου </a:t>
            </a:r>
          </a:p>
          <a:p>
            <a:pPr lvl="1">
              <a:buNone/>
            </a:pPr>
            <a:r>
              <a:rPr lang="el-GR" sz="2200" b="1" dirty="0" smtClean="0">
                <a:solidFill>
                  <a:schemeClr val="tx2">
                    <a:lumMod val="50000"/>
                  </a:schemeClr>
                </a:solidFill>
                <a:latin typeface="Cambria" pitchFamily="18" charset="0"/>
              </a:rPr>
              <a:t>	</a:t>
            </a:r>
            <a:r>
              <a:rPr lang="el-GR" sz="2200" dirty="0" smtClean="0">
                <a:solidFill>
                  <a:schemeClr val="tx2">
                    <a:lumMod val="50000"/>
                  </a:schemeClr>
                </a:solidFill>
                <a:latin typeface="Cambria" pitchFamily="18" charset="0"/>
              </a:rPr>
              <a:t>(</a:t>
            </a:r>
            <a:r>
              <a:rPr lang="el-GR" sz="2200" dirty="0" err="1" smtClean="0">
                <a:solidFill>
                  <a:schemeClr val="tx2">
                    <a:lumMod val="50000"/>
                  </a:schemeClr>
                </a:solidFill>
                <a:latin typeface="Cambria" pitchFamily="18" charset="0"/>
              </a:rPr>
              <a:t>προσυγγραφικό</a:t>
            </a:r>
            <a:r>
              <a:rPr lang="el-GR" sz="2200" dirty="0" smtClean="0">
                <a:solidFill>
                  <a:schemeClr val="tx2">
                    <a:lumMod val="50000"/>
                  </a:schemeClr>
                </a:solidFill>
                <a:latin typeface="Cambria" pitchFamily="18" charset="0"/>
              </a:rPr>
              <a:t>, συγγραφικό και </a:t>
            </a:r>
            <a:r>
              <a:rPr lang="el-GR" sz="2200" dirty="0" err="1" smtClean="0">
                <a:solidFill>
                  <a:schemeClr val="tx2">
                    <a:lumMod val="50000"/>
                  </a:schemeClr>
                </a:solidFill>
                <a:latin typeface="Cambria" pitchFamily="18" charset="0"/>
              </a:rPr>
              <a:t>μετασυγγραφικό</a:t>
            </a:r>
            <a:r>
              <a:rPr lang="el-GR" sz="2200" dirty="0" smtClean="0">
                <a:solidFill>
                  <a:schemeClr val="tx2">
                    <a:lumMod val="50000"/>
                  </a:schemeClr>
                </a:solidFill>
                <a:latin typeface="Cambria" pitchFamily="18" charset="0"/>
              </a:rPr>
              <a:t> στάδιο)</a:t>
            </a:r>
          </a:p>
          <a:p>
            <a:pPr lvl="1">
              <a:buFont typeface="Wingdings" pitchFamily="2" charset="2"/>
              <a:buChar char="Ø"/>
            </a:pPr>
            <a:endParaRPr lang="el-GR" sz="2200" dirty="0" smtClean="0">
              <a:solidFill>
                <a:schemeClr val="tx2">
                  <a:lumMod val="50000"/>
                </a:schemeClr>
              </a:solidFill>
              <a:latin typeface="Cambria" pitchFamily="18" charset="0"/>
            </a:endParaRPr>
          </a:p>
          <a:p>
            <a:pPr lvl="1">
              <a:buFont typeface="Wingdings" pitchFamily="2" charset="2"/>
              <a:buChar char="Ø"/>
            </a:pPr>
            <a:r>
              <a:rPr lang="el-GR" sz="2200" dirty="0" smtClean="0">
                <a:solidFill>
                  <a:schemeClr val="tx2">
                    <a:lumMod val="50000"/>
                  </a:schemeClr>
                </a:solidFill>
                <a:latin typeface="Cambria" pitchFamily="18" charset="0"/>
              </a:rPr>
              <a:t>στη</a:t>
            </a:r>
            <a:r>
              <a:rPr lang="el-GR" sz="2200" b="1" dirty="0" smtClean="0">
                <a:solidFill>
                  <a:schemeClr val="tx2">
                    <a:lumMod val="50000"/>
                  </a:schemeClr>
                </a:solidFill>
                <a:latin typeface="Cambria" pitchFamily="18" charset="0"/>
              </a:rPr>
              <a:t> Διαμεσολαβητική Παιδαγωγική</a:t>
            </a:r>
            <a:r>
              <a:rPr lang="el-GR" sz="2200" dirty="0" smtClean="0">
                <a:solidFill>
                  <a:schemeClr val="tx2">
                    <a:lumMod val="50000"/>
                  </a:schemeClr>
                </a:solidFill>
                <a:latin typeface="Cambria" pitchFamily="18" charset="0"/>
              </a:rPr>
              <a:t> </a:t>
            </a:r>
          </a:p>
          <a:p>
            <a:pPr lvl="1">
              <a:buFont typeface="Wingdings" pitchFamily="2" charset="2"/>
              <a:buChar char="Ø"/>
            </a:pPr>
            <a:endParaRPr lang="el-GR" sz="2200" dirty="0" smtClean="0">
              <a:solidFill>
                <a:schemeClr val="tx2">
                  <a:lumMod val="50000"/>
                </a:schemeClr>
              </a:solidFill>
              <a:latin typeface="Cambria" pitchFamily="18" charset="0"/>
            </a:endParaRPr>
          </a:p>
          <a:p>
            <a:pPr lvl="1">
              <a:buFont typeface="Wingdings" pitchFamily="2" charset="2"/>
              <a:buChar char="Ø"/>
            </a:pPr>
            <a:r>
              <a:rPr lang="el-GR" sz="2200" dirty="0" smtClean="0">
                <a:solidFill>
                  <a:schemeClr val="tx2">
                    <a:lumMod val="50000"/>
                  </a:schemeClr>
                </a:solidFill>
                <a:latin typeface="Cambria" pitchFamily="18" charset="0"/>
              </a:rPr>
              <a:t>στη</a:t>
            </a:r>
            <a:r>
              <a:rPr lang="el-GR" sz="2200" b="1" dirty="0" smtClean="0">
                <a:solidFill>
                  <a:schemeClr val="tx2">
                    <a:lumMod val="50000"/>
                  </a:schemeClr>
                </a:solidFill>
                <a:latin typeface="Cambria" pitchFamily="18" charset="0"/>
              </a:rPr>
              <a:t> σύγχρονη θεωρία των </a:t>
            </a:r>
            <a:r>
              <a:rPr lang="el-GR" sz="2200" b="1" dirty="0" err="1" smtClean="0">
                <a:solidFill>
                  <a:schemeClr val="tx2">
                    <a:lumMod val="50000"/>
                  </a:schemeClr>
                </a:solidFill>
                <a:latin typeface="Cambria" pitchFamily="18" charset="0"/>
              </a:rPr>
              <a:t>Πολυγραμματισμών</a:t>
            </a:r>
            <a:endParaRPr lang="el-GR" sz="2200" b="1" dirty="0" smtClean="0">
              <a:solidFill>
                <a:schemeClr val="tx2">
                  <a:lumMod val="50000"/>
                </a:schemeClr>
              </a:solidFill>
              <a:latin typeface="Cambria" pitchFamily="18" charset="0"/>
            </a:endParaRPr>
          </a:p>
          <a:p>
            <a:pPr lvl="1">
              <a:buFont typeface="Wingdings" pitchFamily="2" charset="2"/>
              <a:buChar char="Ø"/>
            </a:pPr>
            <a:endParaRPr lang="el-GR" sz="2200" dirty="0" smtClean="0">
              <a:solidFill>
                <a:schemeClr val="tx2">
                  <a:lumMod val="50000"/>
                </a:schemeClr>
              </a:solidFill>
              <a:latin typeface="Cambria" pitchFamily="18" charset="0"/>
            </a:endParaRPr>
          </a:p>
          <a:p>
            <a:pPr lvl="1">
              <a:buFont typeface="Wingdings" pitchFamily="2" charset="2"/>
              <a:buChar char="Ø"/>
            </a:pPr>
            <a:r>
              <a:rPr lang="el-GR" sz="2200" dirty="0" smtClean="0">
                <a:solidFill>
                  <a:schemeClr val="tx2">
                    <a:lumMod val="50000"/>
                  </a:schemeClr>
                </a:solidFill>
                <a:latin typeface="Cambria" pitchFamily="18" charset="0"/>
              </a:rPr>
              <a:t>στην</a:t>
            </a:r>
            <a:r>
              <a:rPr lang="el-GR" sz="2200" b="1" dirty="0" smtClean="0">
                <a:solidFill>
                  <a:schemeClr val="tx2">
                    <a:lumMod val="50000"/>
                  </a:schemeClr>
                </a:solidFill>
                <a:latin typeface="Cambria" pitchFamily="18" charset="0"/>
              </a:rPr>
              <a:t> Εγκαθιδρυμένη Μάθηση</a:t>
            </a:r>
          </a:p>
          <a:p>
            <a:pPr lvl="1">
              <a:buNone/>
            </a:pPr>
            <a:endParaRPr lang="el-GR" sz="2200" dirty="0" smtClean="0">
              <a:solidFill>
                <a:schemeClr val="tx2">
                  <a:lumMod val="50000"/>
                </a:schemeClr>
              </a:solidFill>
              <a:latin typeface="Cambria" pitchFamily="18" charset="0"/>
            </a:endParaRPr>
          </a:p>
          <a:p>
            <a:pPr lvl="1">
              <a:buFont typeface="Wingdings" pitchFamily="2" charset="2"/>
              <a:buChar char="Ø"/>
            </a:pPr>
            <a:r>
              <a:rPr lang="el-GR" sz="2200" dirty="0" smtClean="0">
                <a:solidFill>
                  <a:schemeClr val="tx2">
                    <a:lumMod val="50000"/>
                  </a:schemeClr>
                </a:solidFill>
                <a:latin typeface="Cambria" pitchFamily="18" charset="0"/>
              </a:rPr>
              <a:t>στην αξιοποίηση των </a:t>
            </a:r>
            <a:r>
              <a:rPr lang="el-GR" sz="2200" b="1" dirty="0" smtClean="0">
                <a:solidFill>
                  <a:schemeClr val="tx2">
                    <a:lumMod val="50000"/>
                  </a:schemeClr>
                </a:solidFill>
                <a:latin typeface="Cambria" pitchFamily="18" charset="0"/>
              </a:rPr>
              <a:t>ηλεκτρονικών περιβαλλόντων ως διαμεσολαβητικών και  γνωστικών εργαλείων</a:t>
            </a:r>
            <a:r>
              <a:rPr lang="el-GR" sz="2200" dirty="0" smtClean="0">
                <a:solidFill>
                  <a:schemeClr val="tx2">
                    <a:lumMod val="50000"/>
                  </a:schemeClr>
                </a:solidFill>
                <a:latin typeface="Cambria" pitchFamily="18" charset="0"/>
              </a:rPr>
              <a:t> για την οικοδόμηση της νέας γνώσης και την προώθησή της στη Ζώνη της Επικείμενης Ανάπτυξης.</a:t>
            </a:r>
          </a:p>
          <a:p>
            <a:endParaRPr lang="el-GR" dirty="0">
              <a:solidFill>
                <a:schemeClr val="tx2">
                  <a:lumMod val="50000"/>
                </a:schemeClr>
              </a:solidFill>
              <a:latin typeface="Cambria" pitchFamily="18" charset="0"/>
            </a:endParaRPr>
          </a:p>
        </p:txBody>
      </p:sp>
    </p:spTree>
  </p:cSld>
  <p:clrMapOvr>
    <a:masterClrMapping/>
  </p:clrMapOvr>
  <p:transition spd="slow">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descr="C:\Users\user\Desktop\Οργανωτικό πρώτυπο Επιχειρηματολογίας.gif"/>
          <p:cNvPicPr/>
          <p:nvPr/>
        </p:nvPicPr>
        <p:blipFill>
          <a:blip r:embed="rId2" cstate="print"/>
          <a:srcRect/>
          <a:stretch>
            <a:fillRect/>
          </a:stretch>
        </p:blipFill>
        <p:spPr bwMode="auto">
          <a:xfrm>
            <a:off x="1115616" y="1196752"/>
            <a:ext cx="7272808" cy="5328592"/>
          </a:xfrm>
          <a:prstGeom prst="rect">
            <a:avLst/>
          </a:prstGeom>
          <a:noFill/>
          <a:ln w="38100">
            <a:solidFill>
              <a:schemeClr val="tx2"/>
            </a:solidFill>
            <a:miter lim="800000"/>
            <a:headEnd/>
            <a:tailEnd/>
          </a:ln>
        </p:spPr>
      </p:pic>
      <p:sp>
        <p:nvSpPr>
          <p:cNvPr id="3" name="2 - Τίτλος"/>
          <p:cNvSpPr>
            <a:spLocks noGrp="1"/>
          </p:cNvSpPr>
          <p:nvPr>
            <p:ph type="title"/>
          </p:nvPr>
        </p:nvSpPr>
        <p:spPr>
          <a:xfrm>
            <a:off x="395536" y="274638"/>
            <a:ext cx="8496944" cy="994122"/>
          </a:xfrm>
        </p:spPr>
        <p:txBody>
          <a:bodyPr>
            <a:normAutofit fontScale="90000"/>
          </a:bodyPr>
          <a:lstStyle/>
          <a:p>
            <a:r>
              <a:rPr lang="el-GR" sz="2400" dirty="0" smtClean="0"/>
              <a:t>Το </a:t>
            </a:r>
            <a:r>
              <a:rPr lang="el-GR" sz="2400" b="1" dirty="0" smtClean="0"/>
              <a:t>Μοντέλο της Επιχειρηματολογίας </a:t>
            </a:r>
            <a:r>
              <a:rPr lang="el-GR" sz="2400" dirty="0" smtClean="0"/>
              <a:t>στην Έρευνά μας</a:t>
            </a:r>
            <a:r>
              <a:rPr lang="en-US" sz="2400" dirty="0" smtClean="0"/>
              <a:t/>
            </a:r>
            <a:br>
              <a:rPr lang="en-US" sz="2400" dirty="0" smtClean="0"/>
            </a:br>
            <a:r>
              <a:rPr lang="el-GR" sz="2400" dirty="0" smtClean="0"/>
              <a:t>«Αντιπαράθεσης- Διαπραγμάτευσης –Σύνθεσης»</a:t>
            </a:r>
            <a:br>
              <a:rPr lang="el-GR" sz="2400" dirty="0" smtClean="0"/>
            </a:br>
            <a:endParaRPr lang="el-GR" sz="2400" dirty="0"/>
          </a:p>
        </p:txBody>
      </p:sp>
    </p:spTree>
  </p:cSld>
  <p:clrMapOvr>
    <a:masterClrMapping/>
  </p:clrMapOvr>
  <p:transition spd="slow">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0 - Εικόνα" descr="κατάλογος5.jpg"/>
          <p:cNvPicPr/>
          <p:nvPr/>
        </p:nvPicPr>
        <p:blipFill>
          <a:blip r:embed="rId2" cstate="print">
            <a:lum bright="70000" contrast="34000"/>
          </a:blip>
          <a:stretch>
            <a:fillRect/>
          </a:stretch>
        </p:blipFill>
        <p:spPr>
          <a:xfrm>
            <a:off x="539552" y="404664"/>
            <a:ext cx="7776864" cy="6048672"/>
          </a:xfrm>
          <a:prstGeom prst="rect">
            <a:avLst/>
          </a:prstGeom>
        </p:spPr>
      </p:pic>
      <p:sp>
        <p:nvSpPr>
          <p:cNvPr id="2" name="1 - Τίτλος"/>
          <p:cNvSpPr>
            <a:spLocks noGrp="1"/>
          </p:cNvSpPr>
          <p:nvPr>
            <p:ph type="title"/>
          </p:nvPr>
        </p:nvSpPr>
        <p:spPr>
          <a:xfrm>
            <a:off x="457200" y="274638"/>
            <a:ext cx="8229600" cy="778098"/>
          </a:xfrm>
        </p:spPr>
        <p:txBody>
          <a:bodyPr>
            <a:normAutofit/>
          </a:bodyPr>
          <a:lstStyle/>
          <a:p>
            <a:r>
              <a:rPr lang="el-GR" sz="2400" dirty="0" smtClean="0"/>
              <a:t>Παρουσίαση του </a:t>
            </a:r>
            <a:r>
              <a:rPr lang="el-GR" sz="2400" b="1" dirty="0" smtClean="0"/>
              <a:t>Μοντέλου της Επιχειρηματολογίας</a:t>
            </a:r>
            <a:endParaRPr lang="el-GR" sz="2400" b="1" dirty="0">
              <a:solidFill>
                <a:srgbClr val="C00000"/>
              </a:solidFill>
              <a:latin typeface="Cambria" pitchFamily="18" charset="0"/>
            </a:endParaRPr>
          </a:p>
        </p:txBody>
      </p:sp>
      <p:sp>
        <p:nvSpPr>
          <p:cNvPr id="7" name="6 - Θέση κειμένου"/>
          <p:cNvSpPr>
            <a:spLocks noGrp="1"/>
          </p:cNvSpPr>
          <p:nvPr>
            <p:ph type="body" idx="1"/>
          </p:nvPr>
        </p:nvSpPr>
        <p:spPr>
          <a:xfrm>
            <a:off x="467544" y="1124744"/>
            <a:ext cx="3888432" cy="639762"/>
          </a:xfrm>
          <a:solidFill>
            <a:schemeClr val="accent6">
              <a:lumMod val="20000"/>
              <a:lumOff val="80000"/>
            </a:schemeClr>
          </a:solidFill>
        </p:spPr>
        <p:txBody>
          <a:bodyPr>
            <a:normAutofit/>
          </a:bodyPr>
          <a:lstStyle/>
          <a:p>
            <a:pPr algn="ctr"/>
            <a:r>
              <a:rPr lang="el-GR" dirty="0" smtClean="0">
                <a:solidFill>
                  <a:srgbClr val="C00000"/>
                </a:solidFill>
                <a:latin typeface="Cambria" pitchFamily="18" charset="0"/>
              </a:rPr>
              <a:t>1</a:t>
            </a:r>
            <a:r>
              <a:rPr lang="el-GR" baseline="30000" dirty="0" smtClean="0">
                <a:solidFill>
                  <a:srgbClr val="C00000"/>
                </a:solidFill>
                <a:latin typeface="Cambria" pitchFamily="18" charset="0"/>
              </a:rPr>
              <a:t>ο</a:t>
            </a:r>
            <a:r>
              <a:rPr lang="el-GR" dirty="0" smtClean="0">
                <a:solidFill>
                  <a:srgbClr val="C00000"/>
                </a:solidFill>
                <a:latin typeface="Cambria" pitchFamily="18" charset="0"/>
              </a:rPr>
              <a:t> Στάδιο: </a:t>
            </a:r>
            <a:r>
              <a:rPr lang="el-GR" sz="2200" dirty="0" smtClean="0">
                <a:solidFill>
                  <a:srgbClr val="C00000"/>
                </a:solidFill>
                <a:latin typeface="Cambria" pitchFamily="18" charset="0"/>
              </a:rPr>
              <a:t>Θέση</a:t>
            </a:r>
            <a:endParaRPr lang="el-GR" sz="2200" dirty="0"/>
          </a:p>
        </p:txBody>
      </p:sp>
      <p:sp>
        <p:nvSpPr>
          <p:cNvPr id="3" name="2 - Θέση περιεχομένου"/>
          <p:cNvSpPr>
            <a:spLocks noGrp="1"/>
          </p:cNvSpPr>
          <p:nvPr>
            <p:ph sz="half" idx="2"/>
          </p:nvPr>
        </p:nvSpPr>
        <p:spPr>
          <a:xfrm>
            <a:off x="395536" y="1988840"/>
            <a:ext cx="4040188" cy="4104456"/>
          </a:xfrm>
          <a:ln>
            <a:solidFill>
              <a:schemeClr val="accent6">
                <a:lumMod val="50000"/>
              </a:schemeClr>
            </a:solidFill>
          </a:ln>
        </p:spPr>
        <p:txBody>
          <a:bodyPr>
            <a:normAutofit fontScale="77500" lnSpcReduction="20000"/>
          </a:bodyPr>
          <a:lstStyle/>
          <a:p>
            <a:r>
              <a:rPr lang="el-GR" sz="2300" b="1" dirty="0" smtClean="0">
                <a:solidFill>
                  <a:schemeClr val="tx2">
                    <a:lumMod val="50000"/>
                  </a:schemeClr>
                </a:solidFill>
                <a:latin typeface="+mj-lt"/>
              </a:rPr>
              <a:t>Τεκμηρίωση </a:t>
            </a:r>
            <a:r>
              <a:rPr lang="el-GR" sz="2300" dirty="0" smtClean="0">
                <a:solidFill>
                  <a:schemeClr val="tx2">
                    <a:lumMod val="50000"/>
                  </a:schemeClr>
                </a:solidFill>
                <a:latin typeface="+mj-lt"/>
              </a:rPr>
              <a:t>της θέσης με επιχειρήματα -μετάβαση από τον παραθετικό και αφηγηματικό λόγο στον </a:t>
            </a:r>
            <a:r>
              <a:rPr lang="el-GR" sz="2300" dirty="0" err="1" smtClean="0">
                <a:solidFill>
                  <a:schemeClr val="tx2">
                    <a:lumMod val="50000"/>
                  </a:schemeClr>
                </a:solidFill>
                <a:latin typeface="+mj-lt"/>
              </a:rPr>
              <a:t>επιχειρηματολογικό</a:t>
            </a:r>
            <a:r>
              <a:rPr lang="el-GR" sz="2300" dirty="0" smtClean="0">
                <a:solidFill>
                  <a:schemeClr val="tx2">
                    <a:lumMod val="75000"/>
                  </a:schemeClr>
                </a:solidFill>
                <a:latin typeface="+mj-lt"/>
              </a:rPr>
              <a:t> </a:t>
            </a:r>
          </a:p>
          <a:p>
            <a:pPr>
              <a:buNone/>
            </a:pPr>
            <a:endParaRPr lang="el-GR" sz="2300" dirty="0" smtClean="0">
              <a:solidFill>
                <a:schemeClr val="tx2">
                  <a:lumMod val="75000"/>
                </a:schemeClr>
              </a:solidFill>
              <a:latin typeface="+mj-lt"/>
            </a:endParaRPr>
          </a:p>
          <a:p>
            <a:r>
              <a:rPr lang="el-GR" sz="2300" b="1" dirty="0" smtClean="0">
                <a:solidFill>
                  <a:schemeClr val="tx2">
                    <a:lumMod val="50000"/>
                  </a:schemeClr>
                </a:solidFill>
                <a:latin typeface="+mj-lt"/>
              </a:rPr>
              <a:t>Αιτιολόγηση</a:t>
            </a:r>
            <a:r>
              <a:rPr lang="el-GR" sz="2300" dirty="0" smtClean="0">
                <a:solidFill>
                  <a:schemeClr val="tx2">
                    <a:lumMod val="50000"/>
                  </a:schemeClr>
                </a:solidFill>
                <a:latin typeface="+mj-lt"/>
              </a:rPr>
              <a:t> με ολοκληρωμένους συλλογισμούς,  που βασίζονται σε λογικές αξίες και αρχές, ευρύτερα αποδεκτές και αντικειμενικά δεδομένα. Χρήση παραδειγμάτων από προσωπικά βιώματα ή κοινά αποδεκτές καταστάσεις</a:t>
            </a:r>
          </a:p>
          <a:p>
            <a:pPr>
              <a:buNone/>
            </a:pPr>
            <a:endParaRPr lang="el-GR" sz="2300" dirty="0" smtClean="0">
              <a:solidFill>
                <a:schemeClr val="tx2">
                  <a:lumMod val="50000"/>
                </a:schemeClr>
              </a:solidFill>
              <a:latin typeface="+mj-lt"/>
            </a:endParaRPr>
          </a:p>
          <a:p>
            <a:r>
              <a:rPr lang="el-GR" sz="2300" b="1" dirty="0" smtClean="0">
                <a:solidFill>
                  <a:schemeClr val="tx2">
                    <a:lumMod val="50000"/>
                  </a:schemeClr>
                </a:solidFill>
                <a:latin typeface="+mj-lt"/>
              </a:rPr>
              <a:t>Ηθική διάσταση.</a:t>
            </a:r>
            <a:r>
              <a:rPr lang="el-GR" sz="2300" dirty="0" smtClean="0">
                <a:solidFill>
                  <a:schemeClr val="tx2">
                    <a:lumMod val="50000"/>
                  </a:schemeClr>
                </a:solidFill>
                <a:latin typeface="+mj-lt"/>
              </a:rPr>
              <a:t> Ο προσωπικός ωφελιμισμός, που κυριαρχεί, θα μετεξελιχθεί σε κοινωνικό ωφελιμισμό</a:t>
            </a:r>
          </a:p>
          <a:p>
            <a:endParaRPr lang="el-GR" sz="2300" dirty="0" smtClean="0">
              <a:latin typeface="+mj-lt"/>
            </a:endParaRPr>
          </a:p>
          <a:p>
            <a:pPr>
              <a:buNone/>
            </a:pPr>
            <a:endParaRPr lang="el-GR" dirty="0" smtClean="0"/>
          </a:p>
          <a:p>
            <a:endParaRPr lang="el-GR" dirty="0"/>
          </a:p>
        </p:txBody>
      </p:sp>
      <p:sp>
        <p:nvSpPr>
          <p:cNvPr id="8" name="7 - Θέση κειμένου"/>
          <p:cNvSpPr>
            <a:spLocks noGrp="1"/>
          </p:cNvSpPr>
          <p:nvPr>
            <p:ph type="body" sz="quarter" idx="3"/>
          </p:nvPr>
        </p:nvSpPr>
        <p:spPr>
          <a:xfrm>
            <a:off x="4644008" y="1124744"/>
            <a:ext cx="4032448" cy="639762"/>
          </a:xfrm>
          <a:solidFill>
            <a:schemeClr val="accent6">
              <a:lumMod val="20000"/>
              <a:lumOff val="80000"/>
            </a:schemeClr>
          </a:solidFill>
        </p:spPr>
        <p:txBody>
          <a:bodyPr>
            <a:normAutofit/>
          </a:bodyPr>
          <a:lstStyle/>
          <a:p>
            <a:pPr algn="ctr"/>
            <a:r>
              <a:rPr lang="el-GR" dirty="0" smtClean="0">
                <a:solidFill>
                  <a:srgbClr val="C00000"/>
                </a:solidFill>
                <a:latin typeface="Cambria" pitchFamily="18" charset="0"/>
              </a:rPr>
              <a:t>2ο Στάδιο: </a:t>
            </a:r>
            <a:r>
              <a:rPr lang="el-GR" sz="2200" dirty="0" smtClean="0">
                <a:solidFill>
                  <a:srgbClr val="C00000"/>
                </a:solidFill>
                <a:latin typeface="Cambria" pitchFamily="18" charset="0"/>
              </a:rPr>
              <a:t>Αντιπαράθεση</a:t>
            </a:r>
          </a:p>
        </p:txBody>
      </p:sp>
      <p:sp>
        <p:nvSpPr>
          <p:cNvPr id="9" name="8 - Θέση περιεχομένου"/>
          <p:cNvSpPr>
            <a:spLocks noGrp="1"/>
          </p:cNvSpPr>
          <p:nvPr>
            <p:ph sz="quarter" idx="4"/>
          </p:nvPr>
        </p:nvSpPr>
        <p:spPr>
          <a:xfrm>
            <a:off x="4716016" y="1988840"/>
            <a:ext cx="4041775" cy="4104456"/>
          </a:xfrm>
          <a:ln>
            <a:solidFill>
              <a:schemeClr val="accent6">
                <a:lumMod val="50000"/>
              </a:schemeClr>
            </a:solidFill>
          </a:ln>
        </p:spPr>
        <p:txBody>
          <a:bodyPr>
            <a:normAutofit/>
          </a:bodyPr>
          <a:lstStyle/>
          <a:p>
            <a:r>
              <a:rPr lang="el-GR" sz="1800" dirty="0" smtClean="0">
                <a:solidFill>
                  <a:schemeClr val="tx2">
                    <a:lumMod val="50000"/>
                  </a:schemeClr>
                </a:solidFill>
                <a:latin typeface="+mj-lt"/>
              </a:rPr>
              <a:t>Απομάκρυνση από την εγωκεντρική θεώρηση των πραγμάτων – επικοινωνία με την οπτική του άλλου- </a:t>
            </a:r>
            <a:r>
              <a:rPr lang="el-GR" sz="1800" b="1" dirty="0" smtClean="0">
                <a:solidFill>
                  <a:schemeClr val="tx2">
                    <a:lumMod val="50000"/>
                  </a:schemeClr>
                </a:solidFill>
                <a:latin typeface="+mj-lt"/>
              </a:rPr>
              <a:t>Ανάπτυξη </a:t>
            </a:r>
            <a:r>
              <a:rPr lang="el-GR" sz="1800" b="1" dirty="0" err="1" smtClean="0">
                <a:solidFill>
                  <a:schemeClr val="tx2">
                    <a:lumMod val="50000"/>
                  </a:schemeClr>
                </a:solidFill>
                <a:latin typeface="+mj-lt"/>
              </a:rPr>
              <a:t>ενσυναίσθησης</a:t>
            </a:r>
            <a:r>
              <a:rPr lang="el-GR" sz="1800" b="1" dirty="0" smtClean="0">
                <a:solidFill>
                  <a:schemeClr val="tx2">
                    <a:lumMod val="50000"/>
                  </a:schemeClr>
                </a:solidFill>
                <a:latin typeface="+mj-lt"/>
              </a:rPr>
              <a:t> </a:t>
            </a:r>
            <a:r>
              <a:rPr lang="el-GR" sz="1800" dirty="0" smtClean="0">
                <a:solidFill>
                  <a:schemeClr val="tx2">
                    <a:lumMod val="50000"/>
                  </a:schemeClr>
                </a:solidFill>
                <a:latin typeface="+mj-lt"/>
              </a:rPr>
              <a:t>(</a:t>
            </a:r>
            <a:r>
              <a:rPr lang="el-GR" sz="1800" dirty="0" err="1" smtClean="0">
                <a:solidFill>
                  <a:schemeClr val="tx2">
                    <a:lumMod val="50000"/>
                  </a:schemeClr>
                </a:solidFill>
                <a:latin typeface="+mj-lt"/>
              </a:rPr>
              <a:t>empathy</a:t>
            </a:r>
            <a:r>
              <a:rPr lang="el-GR" sz="1800" dirty="0" smtClean="0">
                <a:solidFill>
                  <a:schemeClr val="tx2">
                    <a:lumMod val="50000"/>
                  </a:schemeClr>
                </a:solidFill>
                <a:latin typeface="+mj-lt"/>
              </a:rPr>
              <a:t>) </a:t>
            </a:r>
          </a:p>
          <a:p>
            <a:pPr>
              <a:buNone/>
            </a:pPr>
            <a:endParaRPr lang="el-GR" sz="1800" dirty="0" smtClean="0">
              <a:solidFill>
                <a:schemeClr val="tx2">
                  <a:lumMod val="50000"/>
                </a:schemeClr>
              </a:solidFill>
              <a:latin typeface="+mj-lt"/>
            </a:endParaRPr>
          </a:p>
          <a:p>
            <a:r>
              <a:rPr lang="el-GR" sz="1800" dirty="0" smtClean="0">
                <a:solidFill>
                  <a:schemeClr val="tx2">
                    <a:lumMod val="50000"/>
                  </a:schemeClr>
                </a:solidFill>
                <a:latin typeface="+mj-lt"/>
              </a:rPr>
              <a:t>Ολοκλήρωση της αντιπαράθεσης με την αντίθετη άποψη, ανασκευή των επιχειρημάτων των αντιπάλων και </a:t>
            </a:r>
            <a:r>
              <a:rPr lang="el-GR" sz="1800" b="1" dirty="0" smtClean="0">
                <a:solidFill>
                  <a:schemeClr val="tx2">
                    <a:lumMod val="50000"/>
                  </a:schemeClr>
                </a:solidFill>
                <a:latin typeface="+mj-lt"/>
              </a:rPr>
              <a:t>αιτιολογημένη απόρριψη </a:t>
            </a:r>
            <a:r>
              <a:rPr lang="el-GR" sz="1800" dirty="0" smtClean="0">
                <a:solidFill>
                  <a:schemeClr val="tx2">
                    <a:lumMod val="50000"/>
                  </a:schemeClr>
                </a:solidFill>
                <a:latin typeface="+mj-lt"/>
              </a:rPr>
              <a:t>της θέσης τους</a:t>
            </a:r>
            <a:endParaRPr lang="el-GR" dirty="0"/>
          </a:p>
        </p:txBody>
      </p:sp>
    </p:spTree>
  </p:cSld>
  <p:clrMapOvr>
    <a:masterClrMapping/>
  </p:clrMapOvr>
  <p:transition spd="slow">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0 - Εικόνα" descr="κατάλογος5.jpg"/>
          <p:cNvPicPr/>
          <p:nvPr/>
        </p:nvPicPr>
        <p:blipFill>
          <a:blip r:embed="rId2" cstate="print">
            <a:lum bright="70000" contrast="34000"/>
          </a:blip>
          <a:stretch>
            <a:fillRect/>
          </a:stretch>
        </p:blipFill>
        <p:spPr>
          <a:xfrm>
            <a:off x="611560" y="404664"/>
            <a:ext cx="7776864" cy="6048672"/>
          </a:xfrm>
          <a:prstGeom prst="rect">
            <a:avLst/>
          </a:prstGeom>
        </p:spPr>
      </p:pic>
      <p:sp>
        <p:nvSpPr>
          <p:cNvPr id="2" name="1 - Τίτλος"/>
          <p:cNvSpPr>
            <a:spLocks noGrp="1"/>
          </p:cNvSpPr>
          <p:nvPr>
            <p:ph type="title"/>
          </p:nvPr>
        </p:nvSpPr>
        <p:spPr/>
        <p:txBody>
          <a:bodyPr>
            <a:normAutofit fontScale="90000"/>
          </a:bodyPr>
          <a:lstStyle/>
          <a:p>
            <a:r>
              <a:rPr lang="el-GR" dirty="0" smtClean="0"/>
              <a:t/>
            </a:r>
            <a:br>
              <a:rPr lang="el-GR" dirty="0" smtClean="0"/>
            </a:br>
            <a:endParaRPr lang="el-GR" dirty="0"/>
          </a:p>
        </p:txBody>
      </p:sp>
      <p:sp>
        <p:nvSpPr>
          <p:cNvPr id="6" name="5 - Θέση κειμένου"/>
          <p:cNvSpPr>
            <a:spLocks noGrp="1"/>
          </p:cNvSpPr>
          <p:nvPr>
            <p:ph type="body" idx="1"/>
          </p:nvPr>
        </p:nvSpPr>
        <p:spPr>
          <a:xfrm>
            <a:off x="539552" y="332656"/>
            <a:ext cx="4032448" cy="576064"/>
          </a:xfrm>
          <a:solidFill>
            <a:schemeClr val="accent6">
              <a:lumMod val="20000"/>
              <a:lumOff val="80000"/>
            </a:schemeClr>
          </a:solidFill>
        </p:spPr>
        <p:txBody>
          <a:bodyPr>
            <a:normAutofit fontScale="92500"/>
          </a:bodyPr>
          <a:lstStyle/>
          <a:p>
            <a:r>
              <a:rPr lang="el-GR" sz="2600" i="1" dirty="0" smtClean="0">
                <a:solidFill>
                  <a:srgbClr val="C00000"/>
                </a:solidFill>
                <a:latin typeface="Cambria" pitchFamily="18" charset="0"/>
              </a:rPr>
              <a:t>3</a:t>
            </a:r>
            <a:r>
              <a:rPr lang="el-GR" sz="2600" i="1" baseline="30000" dirty="0" smtClean="0">
                <a:solidFill>
                  <a:srgbClr val="C00000"/>
                </a:solidFill>
                <a:latin typeface="Cambria" pitchFamily="18" charset="0"/>
              </a:rPr>
              <a:t>ο</a:t>
            </a:r>
            <a:r>
              <a:rPr lang="el-GR" sz="2600" i="1" dirty="0" smtClean="0">
                <a:solidFill>
                  <a:srgbClr val="C00000"/>
                </a:solidFill>
                <a:latin typeface="Cambria" pitchFamily="18" charset="0"/>
              </a:rPr>
              <a:t> Στάδιο</a:t>
            </a:r>
            <a:r>
              <a:rPr lang="el-GR" i="1" dirty="0" smtClean="0">
                <a:solidFill>
                  <a:srgbClr val="C00000"/>
                </a:solidFill>
                <a:latin typeface="Cambria" pitchFamily="18" charset="0"/>
              </a:rPr>
              <a:t>: Διαπραγμάτευση</a:t>
            </a:r>
            <a:endParaRPr lang="el-GR" dirty="0"/>
          </a:p>
        </p:txBody>
      </p:sp>
      <p:sp>
        <p:nvSpPr>
          <p:cNvPr id="3" name="2 - Θέση περιεχομένου"/>
          <p:cNvSpPr>
            <a:spLocks noGrp="1"/>
          </p:cNvSpPr>
          <p:nvPr>
            <p:ph sz="half" idx="2"/>
          </p:nvPr>
        </p:nvSpPr>
        <p:spPr>
          <a:xfrm>
            <a:off x="467544" y="1052736"/>
            <a:ext cx="4032448" cy="3888432"/>
          </a:xfrm>
          <a:ln>
            <a:solidFill>
              <a:schemeClr val="accent6">
                <a:lumMod val="50000"/>
              </a:schemeClr>
            </a:solidFill>
          </a:ln>
        </p:spPr>
        <p:txBody>
          <a:bodyPr>
            <a:noAutofit/>
          </a:bodyPr>
          <a:lstStyle/>
          <a:p>
            <a:r>
              <a:rPr lang="el-GR" sz="1800" b="1" dirty="0" smtClean="0">
                <a:solidFill>
                  <a:schemeClr val="tx2">
                    <a:lumMod val="50000"/>
                  </a:schemeClr>
                </a:solidFill>
                <a:latin typeface="Cambria" pitchFamily="18" charset="0"/>
              </a:rPr>
              <a:t>Αξιολόγηση συλλογισμών </a:t>
            </a:r>
            <a:r>
              <a:rPr lang="el-GR" sz="1800" dirty="0" smtClean="0">
                <a:solidFill>
                  <a:schemeClr val="tx2">
                    <a:lumMod val="50000"/>
                  </a:schemeClr>
                </a:solidFill>
                <a:latin typeface="Cambria" pitchFamily="18" charset="0"/>
              </a:rPr>
              <a:t>(των δικών τους και των άλλων)</a:t>
            </a:r>
            <a:r>
              <a:rPr lang="el-GR" sz="1800" b="1" dirty="0" smtClean="0">
                <a:solidFill>
                  <a:schemeClr val="tx2">
                    <a:lumMod val="50000"/>
                  </a:schemeClr>
                </a:solidFill>
                <a:latin typeface="Cambria" pitchFamily="18" charset="0"/>
              </a:rPr>
              <a:t> </a:t>
            </a:r>
            <a:r>
              <a:rPr lang="el-GR" sz="1800" dirty="0" smtClean="0">
                <a:solidFill>
                  <a:schemeClr val="tx2">
                    <a:lumMod val="50000"/>
                  </a:schemeClr>
                </a:solidFill>
                <a:latin typeface="Cambria" pitchFamily="18" charset="0"/>
              </a:rPr>
              <a:t>βάσει λογικής, κοινωνικών αρχών, ηθικών αξιών</a:t>
            </a:r>
          </a:p>
          <a:p>
            <a:r>
              <a:rPr lang="el-GR" sz="1800" b="1" dirty="0" smtClean="0">
                <a:solidFill>
                  <a:schemeClr val="tx2">
                    <a:lumMod val="50000"/>
                  </a:schemeClr>
                </a:solidFill>
                <a:latin typeface="Cambria" pitchFamily="18" charset="0"/>
              </a:rPr>
              <a:t>Ανάπτυξη δεξιοτήτων κριτικής σκέψης</a:t>
            </a:r>
            <a:r>
              <a:rPr lang="el-GR" sz="1800" dirty="0" smtClean="0">
                <a:solidFill>
                  <a:schemeClr val="tx2">
                    <a:lumMod val="50000"/>
                  </a:schemeClr>
                </a:solidFill>
                <a:latin typeface="Cambria" pitchFamily="18" charset="0"/>
              </a:rPr>
              <a:t> κατά την αξιολόγηση επιχειρημάτων και αντεπιχειρημάτων</a:t>
            </a:r>
          </a:p>
          <a:p>
            <a:r>
              <a:rPr lang="el-GR" sz="1800" b="1" dirty="0" smtClean="0">
                <a:solidFill>
                  <a:schemeClr val="tx2">
                    <a:lumMod val="50000"/>
                  </a:schemeClr>
                </a:solidFill>
                <a:latin typeface="Cambria" pitchFamily="18" charset="0"/>
              </a:rPr>
              <a:t>Αποδοχή,</a:t>
            </a:r>
            <a:r>
              <a:rPr lang="el-GR" sz="1800" b="1" i="1" dirty="0" smtClean="0">
                <a:solidFill>
                  <a:schemeClr val="tx2">
                    <a:lumMod val="50000"/>
                  </a:schemeClr>
                </a:solidFill>
                <a:latin typeface="Cambria" pitchFamily="18" charset="0"/>
              </a:rPr>
              <a:t> </a:t>
            </a:r>
            <a:r>
              <a:rPr lang="el-GR" sz="1800" dirty="0" smtClean="0">
                <a:solidFill>
                  <a:schemeClr val="tx2">
                    <a:lumMod val="50000"/>
                  </a:schemeClr>
                </a:solidFill>
                <a:latin typeface="Cambria" pitchFamily="18" charset="0"/>
              </a:rPr>
              <a:t>ολικώς ή μερικώς, των ισχυρών αντεπιχειρημάτων και αναγνώριση της ισχύος τους.</a:t>
            </a:r>
            <a:endParaRPr lang="el-GR" sz="1800" dirty="0">
              <a:solidFill>
                <a:schemeClr val="tx2">
                  <a:lumMod val="50000"/>
                </a:schemeClr>
              </a:solidFill>
              <a:latin typeface="Cambria" pitchFamily="18" charset="0"/>
            </a:endParaRPr>
          </a:p>
        </p:txBody>
      </p:sp>
      <p:sp>
        <p:nvSpPr>
          <p:cNvPr id="7" name="6 - Θέση κειμένου"/>
          <p:cNvSpPr>
            <a:spLocks noGrp="1"/>
          </p:cNvSpPr>
          <p:nvPr>
            <p:ph type="body" sz="quarter" idx="3"/>
          </p:nvPr>
        </p:nvSpPr>
        <p:spPr>
          <a:xfrm>
            <a:off x="4644008" y="332656"/>
            <a:ext cx="3888432" cy="576064"/>
          </a:xfrm>
          <a:solidFill>
            <a:schemeClr val="accent6">
              <a:lumMod val="20000"/>
              <a:lumOff val="80000"/>
            </a:schemeClr>
          </a:solidFill>
        </p:spPr>
        <p:txBody>
          <a:bodyPr/>
          <a:lstStyle/>
          <a:p>
            <a:pPr algn="ctr"/>
            <a:r>
              <a:rPr lang="el-GR" i="1" dirty="0" smtClean="0">
                <a:solidFill>
                  <a:srgbClr val="C00000"/>
                </a:solidFill>
                <a:latin typeface="Cambria" pitchFamily="18" charset="0"/>
              </a:rPr>
              <a:t>4</a:t>
            </a:r>
            <a:r>
              <a:rPr lang="el-GR" i="1" baseline="30000" dirty="0" smtClean="0">
                <a:solidFill>
                  <a:srgbClr val="C00000"/>
                </a:solidFill>
                <a:latin typeface="Cambria" pitchFamily="18" charset="0"/>
              </a:rPr>
              <a:t>ο</a:t>
            </a:r>
            <a:r>
              <a:rPr lang="el-GR" i="1" dirty="0" smtClean="0">
                <a:solidFill>
                  <a:srgbClr val="C00000"/>
                </a:solidFill>
                <a:latin typeface="Cambria" pitchFamily="18" charset="0"/>
              </a:rPr>
              <a:t> Στάδιο: </a:t>
            </a:r>
            <a:r>
              <a:rPr lang="el-GR" sz="2200" i="1" dirty="0" smtClean="0">
                <a:solidFill>
                  <a:srgbClr val="C00000"/>
                </a:solidFill>
                <a:latin typeface="Cambria" pitchFamily="18" charset="0"/>
              </a:rPr>
              <a:t>Σύνθεση</a:t>
            </a:r>
            <a:endParaRPr lang="el-GR" sz="2200" dirty="0"/>
          </a:p>
        </p:txBody>
      </p:sp>
      <p:sp>
        <p:nvSpPr>
          <p:cNvPr id="8" name="7 - Θέση περιεχομένου"/>
          <p:cNvSpPr>
            <a:spLocks noGrp="1"/>
          </p:cNvSpPr>
          <p:nvPr>
            <p:ph sz="quarter" idx="4"/>
          </p:nvPr>
        </p:nvSpPr>
        <p:spPr>
          <a:xfrm>
            <a:off x="4644009" y="1052736"/>
            <a:ext cx="3888432" cy="3888432"/>
          </a:xfrm>
          <a:ln>
            <a:solidFill>
              <a:schemeClr val="accent6">
                <a:lumMod val="50000"/>
              </a:schemeClr>
            </a:solidFill>
          </a:ln>
        </p:spPr>
        <p:txBody>
          <a:bodyPr>
            <a:normAutofit fontScale="92500" lnSpcReduction="10000"/>
          </a:bodyPr>
          <a:lstStyle/>
          <a:p>
            <a:pPr>
              <a:lnSpc>
                <a:spcPct val="120000"/>
              </a:lnSpc>
            </a:pPr>
            <a:r>
              <a:rPr lang="el-GR" sz="1900" b="1" dirty="0" smtClean="0">
                <a:solidFill>
                  <a:schemeClr val="tx2">
                    <a:lumMod val="50000"/>
                  </a:schemeClr>
                </a:solidFill>
                <a:latin typeface="Cambria" pitchFamily="18" charset="0"/>
              </a:rPr>
              <a:t>Συναγωγή καταληκτικού συμπεράσματος </a:t>
            </a:r>
            <a:r>
              <a:rPr lang="el-GR" sz="1900" dirty="0" smtClean="0">
                <a:solidFill>
                  <a:schemeClr val="tx2">
                    <a:lumMod val="50000"/>
                  </a:schemeClr>
                </a:solidFill>
                <a:latin typeface="Cambria" pitchFamily="18" charset="0"/>
              </a:rPr>
              <a:t>ως λογική απόρροια τυπικών συλλογισμών -Σύνθεση απόψεων/ θέσεων –Αποτύπωση αποχρώσεων ενδείξεων και όχι μονομέρειας και απολυτότητας</a:t>
            </a:r>
          </a:p>
          <a:p>
            <a:pPr>
              <a:lnSpc>
                <a:spcPct val="120000"/>
              </a:lnSpc>
            </a:pPr>
            <a:r>
              <a:rPr lang="el-GR" sz="1900" b="1" dirty="0" smtClean="0">
                <a:solidFill>
                  <a:schemeClr val="tx2">
                    <a:lumMod val="50000"/>
                  </a:schemeClr>
                </a:solidFill>
                <a:latin typeface="Cambria" pitchFamily="18" charset="0"/>
              </a:rPr>
              <a:t> Η αποδοχή της αλήθειας του λόγου του άλλου </a:t>
            </a:r>
            <a:r>
              <a:rPr lang="el-GR" sz="1900" dirty="0" smtClean="0">
                <a:solidFill>
                  <a:schemeClr val="tx2">
                    <a:lumMod val="50000"/>
                  </a:schemeClr>
                </a:solidFill>
                <a:latin typeface="Cambria" pitchFamily="18" charset="0"/>
              </a:rPr>
              <a:t>-διατύπωση εξαιρέσεων  και προϋποθέσεων, ώστε να ισχύει η θέση του ομιλητή/ συγγραφέα </a:t>
            </a:r>
          </a:p>
          <a:p>
            <a:endParaRPr lang="el-GR" sz="2800" dirty="0" smtClean="0">
              <a:solidFill>
                <a:schemeClr val="tx2">
                  <a:lumMod val="50000"/>
                </a:schemeClr>
              </a:solidFill>
              <a:latin typeface="Cambria" pitchFamily="18" charset="0"/>
            </a:endParaRPr>
          </a:p>
          <a:p>
            <a:pPr algn="ctr">
              <a:buNone/>
            </a:pPr>
            <a:endParaRPr lang="el-GR" sz="2800" i="1" dirty="0" smtClean="0">
              <a:solidFill>
                <a:schemeClr val="tx2">
                  <a:lumMod val="50000"/>
                </a:schemeClr>
              </a:solidFill>
              <a:latin typeface="Cambria" pitchFamily="18" charset="0"/>
            </a:endParaRPr>
          </a:p>
          <a:p>
            <a:endParaRPr lang="el-GR" dirty="0"/>
          </a:p>
        </p:txBody>
      </p:sp>
      <p:sp>
        <p:nvSpPr>
          <p:cNvPr id="10" name="9 - TextBox"/>
          <p:cNvSpPr txBox="1"/>
          <p:nvPr/>
        </p:nvSpPr>
        <p:spPr>
          <a:xfrm>
            <a:off x="899592" y="5085184"/>
            <a:ext cx="7272808" cy="1631216"/>
          </a:xfrm>
          <a:prstGeom prst="rect">
            <a:avLst/>
          </a:prstGeom>
          <a:noFill/>
          <a:ln>
            <a:solidFill>
              <a:schemeClr val="accent6">
                <a:lumMod val="50000"/>
              </a:schemeClr>
            </a:solidFill>
          </a:ln>
        </p:spPr>
        <p:txBody>
          <a:bodyPr wrap="square" rtlCol="0">
            <a:spAutoFit/>
          </a:bodyPr>
          <a:lstStyle/>
          <a:p>
            <a:pPr algn="ctr"/>
            <a:r>
              <a:rPr lang="el-GR" sz="2000" b="1" i="1" dirty="0" smtClean="0">
                <a:solidFill>
                  <a:schemeClr val="tx2">
                    <a:lumMod val="50000"/>
                  </a:schemeClr>
                </a:solidFill>
                <a:latin typeface="Cambria" pitchFamily="18" charset="0"/>
              </a:rPr>
              <a:t>Στόχος </a:t>
            </a:r>
          </a:p>
          <a:p>
            <a:pPr algn="ctr"/>
            <a:r>
              <a:rPr lang="el-GR" sz="1600" i="1" dirty="0" smtClean="0">
                <a:solidFill>
                  <a:schemeClr val="tx2">
                    <a:lumMod val="50000"/>
                  </a:schemeClr>
                </a:solidFill>
                <a:latin typeface="Cambria" pitchFamily="18" charset="0"/>
              </a:rPr>
              <a:t>η διαλεκτική διαδικασία της επιχειρηματολογίας  να ισχυροποιήσει λογικά το μαθητή, να αναπτύξει ανώτερες δεξιότητες κριτικής σκέψης και ηθικής κρίσης και να εξελιχθεί ψυχοκοινωνικά αξιολογώντας αντικειμενικότερα τον εαυτό του και να αποδέχεται τις αλήθειες της άλλης άποψης, ώστε να γίνει κοινωνικά λειτουργικό μέλος της ομάδας</a:t>
            </a:r>
            <a:endParaRPr lang="el-GR" sz="1600" dirty="0">
              <a:solidFill>
                <a:schemeClr val="tx2">
                  <a:lumMod val="50000"/>
                </a:schemeClr>
              </a:solidFill>
            </a:endParaRPr>
          </a:p>
        </p:txBody>
      </p:sp>
    </p:spTree>
  </p:cSld>
  <p:clrMapOvr>
    <a:masterClrMapping/>
  </p:clrMapOvr>
  <p:transition spd="slow">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 Διάγραμμα"/>
          <p:cNvGraphicFramePr/>
          <p:nvPr/>
        </p:nvGraphicFramePr>
        <p:xfrm>
          <a:off x="611560" y="1268760"/>
          <a:ext cx="7488832" cy="42691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 Ορθογώνιο"/>
          <p:cNvSpPr/>
          <p:nvPr/>
        </p:nvSpPr>
        <p:spPr>
          <a:xfrm>
            <a:off x="1115616" y="5733256"/>
            <a:ext cx="6624736" cy="584775"/>
          </a:xfrm>
          <a:prstGeom prst="rect">
            <a:avLst/>
          </a:prstGeom>
        </p:spPr>
        <p:txBody>
          <a:bodyPr wrap="square">
            <a:spAutoFit/>
          </a:bodyPr>
          <a:lstStyle/>
          <a:p>
            <a:pPr algn="ctr"/>
            <a:r>
              <a:rPr lang="el-GR" sz="1600" i="1" dirty="0">
                <a:solidFill>
                  <a:schemeClr val="tx2">
                    <a:lumMod val="75000"/>
                  </a:schemeClr>
                </a:solidFill>
              </a:rPr>
              <a:t>Η γλώσσα και η γραφή της επιχειρηματολογίας ως κοινωνική – προσωπική και πολιτική λειτουργία</a:t>
            </a:r>
            <a:endParaRPr lang="el-GR" sz="1600" dirty="0">
              <a:solidFill>
                <a:schemeClr val="tx2">
                  <a:lumMod val="75000"/>
                </a:schemeClr>
              </a:solidFill>
            </a:endParaRPr>
          </a:p>
        </p:txBody>
      </p:sp>
      <p:sp>
        <p:nvSpPr>
          <p:cNvPr id="4" name="3 - TextBox"/>
          <p:cNvSpPr txBox="1"/>
          <p:nvPr/>
        </p:nvSpPr>
        <p:spPr>
          <a:xfrm>
            <a:off x="611560" y="260648"/>
            <a:ext cx="7560840" cy="954107"/>
          </a:xfrm>
          <a:prstGeom prst="rect">
            <a:avLst/>
          </a:prstGeom>
          <a:noFill/>
        </p:spPr>
        <p:txBody>
          <a:bodyPr wrap="square" rtlCol="0">
            <a:spAutoFit/>
          </a:bodyPr>
          <a:lstStyle/>
          <a:p>
            <a:pPr algn="ctr"/>
            <a:r>
              <a:rPr lang="el-GR" sz="2800" b="1" dirty="0" smtClean="0">
                <a:latin typeface="Cambria" pitchFamily="18" charset="0"/>
              </a:rPr>
              <a:t>Τομείς ανάπτυξης στο πλαίσιο </a:t>
            </a:r>
          </a:p>
          <a:p>
            <a:pPr algn="ctr"/>
            <a:r>
              <a:rPr lang="el-GR" sz="2800" b="1" dirty="0" smtClean="0">
                <a:latin typeface="Cambria" pitchFamily="18" charset="0"/>
              </a:rPr>
              <a:t>της ερευνητικής παρέμβασης στην τάξη</a:t>
            </a:r>
            <a:endParaRPr lang="el-GR" sz="2800" b="1" dirty="0">
              <a:latin typeface="Cambria" pitchFamily="18" charset="0"/>
            </a:endParaRPr>
          </a:p>
        </p:txBody>
      </p:sp>
    </p:spTree>
  </p:cSld>
  <p:clrMapOvr>
    <a:masterClrMapping/>
  </p:clrMapOvr>
  <p:transition spd="slow">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user\Desktop\Σ-7.jpg"/>
          <p:cNvPicPr>
            <a:picLocks noGrp="1" noChangeAspect="1" noChangeArrowheads="1"/>
          </p:cNvPicPr>
          <p:nvPr>
            <p:ph idx="1"/>
          </p:nvPr>
        </p:nvPicPr>
        <p:blipFill>
          <a:blip r:embed="rId2" cstate="print">
            <a:lum bright="39000"/>
          </a:blip>
          <a:srcRect/>
          <a:stretch>
            <a:fillRect/>
          </a:stretch>
        </p:blipFill>
        <p:spPr bwMode="auto">
          <a:xfrm>
            <a:off x="369738" y="548681"/>
            <a:ext cx="8450734" cy="5577484"/>
          </a:xfrm>
          <a:prstGeom prst="rect">
            <a:avLst/>
          </a:prstGeom>
          <a:noFill/>
        </p:spPr>
      </p:pic>
      <p:sp>
        <p:nvSpPr>
          <p:cNvPr id="6" name="5 - TextBox"/>
          <p:cNvSpPr txBox="1"/>
          <p:nvPr/>
        </p:nvSpPr>
        <p:spPr>
          <a:xfrm>
            <a:off x="2051720" y="2564904"/>
            <a:ext cx="5400600" cy="1446550"/>
          </a:xfrm>
          <a:prstGeom prst="rect">
            <a:avLst/>
          </a:prstGeom>
          <a:noFill/>
        </p:spPr>
        <p:txBody>
          <a:bodyPr wrap="square" rtlCol="0">
            <a:spAutoFit/>
          </a:bodyPr>
          <a:lstStyle/>
          <a:p>
            <a:pPr algn="ctr"/>
            <a:r>
              <a:rPr lang="el-GR" sz="4400" b="1" dirty="0" smtClean="0">
                <a:solidFill>
                  <a:schemeClr val="tx2">
                    <a:lumMod val="50000"/>
                  </a:schemeClr>
                </a:solidFill>
              </a:rPr>
              <a:t>Μεθοδολογία Έρευνας</a:t>
            </a:r>
            <a:endParaRPr lang="el-GR" sz="4400" b="1" dirty="0">
              <a:solidFill>
                <a:schemeClr val="tx2">
                  <a:lumMod val="50000"/>
                </a:schemeClr>
              </a:solidFill>
            </a:endParaRPr>
          </a:p>
        </p:txBody>
      </p:sp>
    </p:spTree>
  </p:cSld>
  <p:clrMapOvr>
    <a:masterClrMapping/>
  </p:clrMapOvr>
  <p:transition spd="slow">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418058"/>
          </a:xfrm>
        </p:spPr>
        <p:txBody>
          <a:bodyPr>
            <a:noAutofit/>
          </a:bodyPr>
          <a:lstStyle/>
          <a:p>
            <a:r>
              <a:rPr lang="el-GR" sz="2400" b="1" dirty="0" smtClean="0">
                <a:solidFill>
                  <a:schemeClr val="tx2">
                    <a:lumMod val="50000"/>
                  </a:schemeClr>
                </a:solidFill>
                <a:latin typeface="Cambria" pitchFamily="18" charset="0"/>
              </a:rPr>
              <a:t>Μεθοδολογία    Έρευνας</a:t>
            </a:r>
            <a:endParaRPr lang="el-GR" sz="2400" b="1" dirty="0">
              <a:solidFill>
                <a:schemeClr val="tx2">
                  <a:lumMod val="50000"/>
                </a:schemeClr>
              </a:solidFill>
              <a:latin typeface="Cambria" pitchFamily="18" charset="0"/>
            </a:endParaRPr>
          </a:p>
        </p:txBody>
      </p:sp>
      <p:sp>
        <p:nvSpPr>
          <p:cNvPr id="3" name="2 - Θέση περιεχομένου"/>
          <p:cNvSpPr>
            <a:spLocks noGrp="1"/>
          </p:cNvSpPr>
          <p:nvPr>
            <p:ph sz="half" idx="1"/>
          </p:nvPr>
        </p:nvSpPr>
        <p:spPr>
          <a:xfrm>
            <a:off x="395536" y="836712"/>
            <a:ext cx="4176464" cy="3096344"/>
          </a:xfrm>
        </p:spPr>
        <p:txBody>
          <a:bodyPr>
            <a:noAutofit/>
          </a:bodyPr>
          <a:lstStyle/>
          <a:p>
            <a:pPr>
              <a:buNone/>
            </a:pPr>
            <a:r>
              <a:rPr lang="el-GR" sz="1800" b="1" dirty="0" smtClean="0">
                <a:solidFill>
                  <a:schemeClr val="tx2">
                    <a:lumMod val="50000"/>
                  </a:schemeClr>
                </a:solidFill>
                <a:latin typeface="Cambria" pitchFamily="18" charset="0"/>
              </a:rPr>
              <a:t>Έρευνα- Δράση </a:t>
            </a:r>
          </a:p>
          <a:p>
            <a:pPr>
              <a:buFont typeface="Wingdings" pitchFamily="2" charset="2"/>
              <a:buChar char="Ø"/>
            </a:pPr>
            <a:r>
              <a:rPr lang="el-GR" sz="1400" dirty="0" smtClean="0">
                <a:latin typeface="Cambria" pitchFamily="18" charset="0"/>
              </a:rPr>
              <a:t>Σχετίζεται με την </a:t>
            </a:r>
            <a:r>
              <a:rPr lang="el-GR" sz="1400" b="1" dirty="0" smtClean="0">
                <a:latin typeface="Cambria" pitchFamily="18" charset="0"/>
              </a:rPr>
              <a:t>Κριτική-</a:t>
            </a:r>
            <a:r>
              <a:rPr lang="el-GR" sz="1400" b="1" dirty="0" err="1" smtClean="0">
                <a:latin typeface="Cambria" pitchFamily="18" charset="0"/>
              </a:rPr>
              <a:t>Χειραφετική </a:t>
            </a:r>
            <a:r>
              <a:rPr lang="el-GR" sz="1400" b="1" dirty="0" smtClean="0">
                <a:latin typeface="Cambria" pitchFamily="18" charset="0"/>
              </a:rPr>
              <a:t>Εκπαίδευση</a:t>
            </a:r>
            <a:r>
              <a:rPr lang="el-GR" sz="1400" dirty="0" smtClean="0">
                <a:latin typeface="Cambria" pitchFamily="18" charset="0"/>
              </a:rPr>
              <a:t> για την ανάγκη αναβάθμισης του εκπαιδευτικού έργου μέσω της εκπαιδευτικής καινοτομίας και του κριτικού </a:t>
            </a:r>
            <a:r>
              <a:rPr lang="el-GR" sz="1400" dirty="0" err="1" smtClean="0">
                <a:latin typeface="Cambria" pitchFamily="18" charset="0"/>
              </a:rPr>
              <a:t>αναστοχασμού</a:t>
            </a:r>
            <a:r>
              <a:rPr lang="el-GR" sz="1400" dirty="0" smtClean="0">
                <a:latin typeface="Cambria" pitchFamily="18" charset="0"/>
              </a:rPr>
              <a:t>. </a:t>
            </a:r>
          </a:p>
          <a:p>
            <a:pPr>
              <a:buFont typeface="Wingdings" pitchFamily="2" charset="2"/>
              <a:buChar char="Ø"/>
            </a:pPr>
            <a:endParaRPr lang="el-GR" sz="1400" dirty="0" smtClean="0">
              <a:latin typeface="Cambria" pitchFamily="18" charset="0"/>
            </a:endParaRPr>
          </a:p>
          <a:p>
            <a:pPr>
              <a:buFont typeface="Wingdings" pitchFamily="2" charset="2"/>
              <a:buChar char="Ø"/>
            </a:pPr>
            <a:r>
              <a:rPr lang="el-GR" sz="1400" dirty="0" smtClean="0">
                <a:latin typeface="Cambria" pitchFamily="18" charset="0"/>
              </a:rPr>
              <a:t>Υλοποιείται σε αυθεντικό περιβάλλον σχολικής τάξης με τη μορφή μίας σύνθετης και παιδαγωγικά σχεδιασμένης διδακτικής παρέμβασης, διάρκειας 8 μηνών, που αποτελεί και τη μελέτης-περίπτωσης . </a:t>
            </a:r>
          </a:p>
        </p:txBody>
      </p:sp>
      <p:sp>
        <p:nvSpPr>
          <p:cNvPr id="4" name="3 - Θέση περιεχομένου"/>
          <p:cNvSpPr>
            <a:spLocks noGrp="1"/>
          </p:cNvSpPr>
          <p:nvPr>
            <p:ph sz="half" idx="2"/>
          </p:nvPr>
        </p:nvSpPr>
        <p:spPr>
          <a:xfrm>
            <a:off x="4716016" y="908720"/>
            <a:ext cx="4176464" cy="3024336"/>
          </a:xfrm>
        </p:spPr>
        <p:txBody>
          <a:bodyPr>
            <a:normAutofit fontScale="55000" lnSpcReduction="20000"/>
          </a:bodyPr>
          <a:lstStyle/>
          <a:p>
            <a:pPr>
              <a:buNone/>
            </a:pPr>
            <a:r>
              <a:rPr lang="el-GR" sz="3300" b="1" dirty="0" smtClean="0">
                <a:solidFill>
                  <a:schemeClr val="tx2">
                    <a:lumMod val="50000"/>
                  </a:schemeClr>
                </a:solidFill>
                <a:latin typeface="Cambria" pitchFamily="18" charset="0"/>
              </a:rPr>
              <a:t>	Επεξεργασία και ερμηνεία ερευνητικών δεδομένων</a:t>
            </a:r>
          </a:p>
          <a:p>
            <a:pPr>
              <a:lnSpc>
                <a:spcPct val="120000"/>
              </a:lnSpc>
              <a:buFont typeface="Wingdings" pitchFamily="2" charset="2"/>
              <a:buChar char="Ø"/>
            </a:pPr>
            <a:r>
              <a:rPr lang="el-GR" sz="2500" dirty="0" smtClean="0">
                <a:solidFill>
                  <a:schemeClr val="tx2">
                    <a:lumMod val="50000"/>
                  </a:schemeClr>
                </a:solidFill>
                <a:latin typeface="Cambria" pitchFamily="18" charset="0"/>
              </a:rPr>
              <a:t>Συνδυαστική χρήση ερευνητικών μεθόδων:</a:t>
            </a:r>
          </a:p>
          <a:p>
            <a:pPr>
              <a:lnSpc>
                <a:spcPct val="120000"/>
              </a:lnSpc>
              <a:buNone/>
            </a:pPr>
            <a:r>
              <a:rPr lang="el-GR" sz="2500" dirty="0" smtClean="0">
                <a:solidFill>
                  <a:schemeClr val="tx2">
                    <a:lumMod val="50000"/>
                  </a:schemeClr>
                </a:solidFill>
                <a:latin typeface="Cambria" pitchFamily="18" charset="0"/>
              </a:rPr>
              <a:t>	ποιοτικές μέθοδοι που βασίζονται στη </a:t>
            </a:r>
            <a:r>
              <a:rPr lang="el-GR" sz="2500" b="1" dirty="0" smtClean="0">
                <a:solidFill>
                  <a:schemeClr val="tx2">
                    <a:lumMod val="50000"/>
                  </a:schemeClr>
                </a:solidFill>
                <a:latin typeface="Cambria" pitchFamily="18" charset="0"/>
              </a:rPr>
              <a:t>Φαινομενολογία</a:t>
            </a:r>
            <a:r>
              <a:rPr lang="el-GR" sz="2500" dirty="0" smtClean="0">
                <a:solidFill>
                  <a:schemeClr val="tx2">
                    <a:lumMod val="50000"/>
                  </a:schemeClr>
                </a:solidFill>
                <a:latin typeface="Cambria" pitchFamily="18" charset="0"/>
              </a:rPr>
              <a:t> και την εμπειρικά </a:t>
            </a:r>
            <a:r>
              <a:rPr lang="el-GR" sz="2500" b="1" dirty="0" smtClean="0">
                <a:solidFill>
                  <a:schemeClr val="tx2">
                    <a:lumMod val="50000"/>
                  </a:schemeClr>
                </a:solidFill>
                <a:latin typeface="Cambria" pitchFamily="18" charset="0"/>
              </a:rPr>
              <a:t>Θεμελιωμένη Θεωρία  </a:t>
            </a:r>
            <a:r>
              <a:rPr lang="el-GR" sz="2500" dirty="0" smtClean="0">
                <a:solidFill>
                  <a:schemeClr val="tx2">
                    <a:lumMod val="50000"/>
                  </a:schemeClr>
                </a:solidFill>
                <a:latin typeface="Cambria" pitchFamily="18" charset="0"/>
              </a:rPr>
              <a:t>σε συνδυασμό με τη χρήση ποσοτικών μεθόδων </a:t>
            </a:r>
          </a:p>
          <a:p>
            <a:pPr>
              <a:lnSpc>
                <a:spcPct val="120000"/>
              </a:lnSpc>
              <a:buFont typeface="Wingdings" pitchFamily="2" charset="2"/>
              <a:buChar char="Ø"/>
            </a:pPr>
            <a:r>
              <a:rPr lang="el-GR" sz="2500" b="1" dirty="0" smtClean="0">
                <a:solidFill>
                  <a:schemeClr val="tx2">
                    <a:lumMod val="50000"/>
                  </a:schemeClr>
                </a:solidFill>
                <a:latin typeface="Cambria" pitchFamily="18" charset="0"/>
              </a:rPr>
              <a:t>Στόχος:</a:t>
            </a:r>
            <a:r>
              <a:rPr lang="el-GR" sz="2500" dirty="0" smtClean="0">
                <a:solidFill>
                  <a:schemeClr val="tx2">
                    <a:lumMod val="50000"/>
                  </a:schemeClr>
                </a:solidFill>
                <a:latin typeface="Cambria" pitchFamily="18" charset="0"/>
              </a:rPr>
              <a:t>  η κατανόηση της μετασχηματιστικής «οπτικής» των υποκειμένων που βρίσκονται τοποθετημένα σε μια θεσμικά προσδιορισμένη κοινωνική πραγματικότητα, τη σχολική τάξη, και που καλούνται να εμπλακούν ενεργά σε συνεργατικές δράσεις</a:t>
            </a:r>
            <a:r>
              <a:rPr lang="el-GR" sz="2500" dirty="0" smtClean="0"/>
              <a:t>. </a:t>
            </a:r>
          </a:p>
          <a:p>
            <a:pPr>
              <a:buNone/>
            </a:pPr>
            <a:endParaRPr lang="el-GR" dirty="0"/>
          </a:p>
        </p:txBody>
      </p:sp>
      <p:graphicFrame>
        <p:nvGraphicFramePr>
          <p:cNvPr id="6" name="5 - Διάγραμμα"/>
          <p:cNvGraphicFramePr/>
          <p:nvPr/>
        </p:nvGraphicFramePr>
        <p:xfrm>
          <a:off x="2483768" y="4005064"/>
          <a:ext cx="4608512" cy="2232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7 - TextBox"/>
          <p:cNvSpPr txBox="1"/>
          <p:nvPr/>
        </p:nvSpPr>
        <p:spPr>
          <a:xfrm>
            <a:off x="1691680" y="6237312"/>
            <a:ext cx="6552728" cy="307777"/>
          </a:xfrm>
          <a:prstGeom prst="rect">
            <a:avLst/>
          </a:prstGeom>
          <a:noFill/>
        </p:spPr>
        <p:txBody>
          <a:bodyPr wrap="square" rtlCol="0">
            <a:spAutoFit/>
          </a:bodyPr>
          <a:lstStyle/>
          <a:p>
            <a:pPr algn="ctr"/>
            <a:r>
              <a:rPr lang="el-GR" sz="1400" b="1" dirty="0" smtClean="0">
                <a:latin typeface="Cambria" pitchFamily="18" charset="0"/>
              </a:rPr>
              <a:t>Πληθυσμός-στόχος</a:t>
            </a:r>
            <a:r>
              <a:rPr lang="el-GR" sz="1400" i="1" dirty="0" smtClean="0">
                <a:latin typeface="Cambria" pitchFamily="18" charset="0"/>
              </a:rPr>
              <a:t>: : </a:t>
            </a:r>
            <a:r>
              <a:rPr lang="el-GR" sz="1400" dirty="0" smtClean="0">
                <a:solidFill>
                  <a:schemeClr val="tx2">
                    <a:lumMod val="50000"/>
                  </a:schemeClr>
                </a:solidFill>
                <a:latin typeface="Cambria" pitchFamily="18" charset="0"/>
              </a:rPr>
              <a:t>42 μαθητές, 2 τμημάτων της  ΣΤ΄ τάξης του Δημοτικού</a:t>
            </a:r>
            <a:endParaRPr lang="el-GR" sz="1400" dirty="0">
              <a:solidFill>
                <a:schemeClr val="tx2">
                  <a:lumMod val="50000"/>
                </a:schemeClr>
              </a:solidFill>
              <a:latin typeface="Cambria" pitchFamily="18" charset="0"/>
            </a:endParaRPr>
          </a:p>
        </p:txBody>
      </p:sp>
    </p:spTree>
  </p:cSld>
  <p:clrMapOvr>
    <a:masterClrMapping/>
  </p:clrMapOvr>
  <p:transition spd="slow">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Τίτλος"/>
          <p:cNvSpPr>
            <a:spLocks noGrp="1"/>
          </p:cNvSpPr>
          <p:nvPr>
            <p:ph type="title"/>
          </p:nvPr>
        </p:nvSpPr>
        <p:spPr>
          <a:xfrm>
            <a:off x="457200" y="274638"/>
            <a:ext cx="8229600" cy="418058"/>
          </a:xfrm>
        </p:spPr>
        <p:txBody>
          <a:bodyPr>
            <a:normAutofit fontScale="90000"/>
          </a:bodyPr>
          <a:lstStyle/>
          <a:p>
            <a:r>
              <a:rPr lang="el-GR" sz="2400" b="1" dirty="0" smtClean="0">
                <a:solidFill>
                  <a:schemeClr val="accent6">
                    <a:lumMod val="50000"/>
                  </a:schemeClr>
                </a:solidFill>
                <a:latin typeface="Cambria" pitchFamily="18" charset="0"/>
              </a:rPr>
              <a:t>Φάσεις και Στάδια ανάπτυξης προγράμματος παρέμβασης</a:t>
            </a:r>
            <a:endParaRPr lang="el-GR" sz="2400" b="1" dirty="0">
              <a:solidFill>
                <a:schemeClr val="accent6">
                  <a:lumMod val="50000"/>
                </a:schemeClr>
              </a:solidFill>
              <a:latin typeface="Cambria" pitchFamily="18" charset="0"/>
            </a:endParaRPr>
          </a:p>
        </p:txBody>
      </p:sp>
      <p:graphicFrame>
        <p:nvGraphicFramePr>
          <p:cNvPr id="7" name="6 - Θέση περιεχομένου"/>
          <p:cNvGraphicFramePr>
            <a:graphicFrameLocks noGrp="1"/>
          </p:cNvGraphicFramePr>
          <p:nvPr>
            <p:ph idx="1"/>
          </p:nvPr>
        </p:nvGraphicFramePr>
        <p:xfrm>
          <a:off x="395536" y="908720"/>
          <a:ext cx="8496944" cy="5440321"/>
        </p:xfrm>
        <a:graphic>
          <a:graphicData uri="http://schemas.openxmlformats.org/drawingml/2006/table">
            <a:tbl>
              <a:tblPr firstRow="1" bandRow="1">
                <a:effectLst>
                  <a:outerShdw blurRad="63500" sx="102000" sy="102000" algn="ctr" rotWithShape="0">
                    <a:prstClr val="black">
                      <a:alpha val="40000"/>
                    </a:prstClr>
                  </a:outerShdw>
                </a:effectLst>
                <a:tableStyleId>{5940675A-B579-460E-94D1-54222C63F5DA}</a:tableStyleId>
              </a:tblPr>
              <a:tblGrid>
                <a:gridCol w="864096"/>
                <a:gridCol w="1440160"/>
                <a:gridCol w="6192688"/>
              </a:tblGrid>
              <a:tr h="829573">
                <a:tc rowSpan="3">
                  <a:txBody>
                    <a:bodyPr/>
                    <a:lstStyle/>
                    <a:p>
                      <a:pPr algn="l">
                        <a:lnSpc>
                          <a:spcPct val="115000"/>
                        </a:lnSpc>
                        <a:spcAft>
                          <a:spcPts val="0"/>
                        </a:spcAft>
                      </a:pPr>
                      <a:r>
                        <a:rPr lang="el-GR" sz="1400" b="1" dirty="0"/>
                        <a:t>Α΄ ΦΑΣΗ</a:t>
                      </a:r>
                      <a:endParaRPr lang="el-GR" sz="1400" b="1" dirty="0">
                        <a:solidFill>
                          <a:schemeClr val="tx1"/>
                        </a:solidFill>
                        <a:latin typeface="Cambria"/>
                        <a:ea typeface="Calibri"/>
                        <a:cs typeface="Times New Roman"/>
                      </a:endParaRPr>
                    </a:p>
                  </a:txBody>
                  <a:tcPr marL="68580" marR="68580" marT="0" marB="0">
                    <a:lnR w="12700" cap="flat" cmpd="sng" algn="ctr">
                      <a:solidFill>
                        <a:schemeClr val="accent6">
                          <a:lumMod val="50000"/>
                        </a:schemeClr>
                      </a:solidFill>
                      <a:prstDash val="solid"/>
                      <a:round/>
                      <a:headEnd type="none" w="med" len="med"/>
                      <a:tailEnd type="none" w="med" len="med"/>
                    </a:lnR>
                    <a:lnB w="28575" cap="flat" cmpd="sng" algn="ctr">
                      <a:solidFill>
                        <a:schemeClr val="accent6">
                          <a:lumMod val="50000"/>
                        </a:schemeClr>
                      </a:solidFill>
                      <a:prstDash val="solid"/>
                      <a:round/>
                      <a:headEnd type="none" w="med" len="med"/>
                      <a:tailEnd type="none" w="med" len="med"/>
                    </a:lnB>
                    <a:solidFill>
                      <a:schemeClr val="accent6">
                        <a:lumMod val="40000"/>
                        <a:lumOff val="60000"/>
                      </a:schemeClr>
                    </a:solidFill>
                  </a:tcPr>
                </a:tc>
                <a:tc>
                  <a:txBody>
                    <a:bodyPr/>
                    <a:lstStyle/>
                    <a:p>
                      <a:pPr algn="l">
                        <a:lnSpc>
                          <a:spcPct val="115000"/>
                        </a:lnSpc>
                        <a:spcAft>
                          <a:spcPts val="0"/>
                        </a:spcAft>
                      </a:pPr>
                      <a:r>
                        <a:rPr lang="el-GR" sz="1200" b="1" i="1" dirty="0"/>
                        <a:t>1</a:t>
                      </a:r>
                      <a:r>
                        <a:rPr lang="el-GR" sz="1200" b="1" i="1" baseline="30000" dirty="0"/>
                        <a:t>ο</a:t>
                      </a:r>
                      <a:r>
                        <a:rPr lang="el-GR" sz="1200" b="1" i="1" dirty="0"/>
                        <a:t> Στάδιο</a:t>
                      </a:r>
                      <a:endParaRPr lang="el-GR" sz="1200" b="1" i="1" dirty="0">
                        <a:solidFill>
                          <a:schemeClr val="tx1"/>
                        </a:solidFill>
                        <a:latin typeface="Cambria"/>
                        <a:ea typeface="Calibri"/>
                        <a:cs typeface="Times New Roman"/>
                      </a:endParaRPr>
                    </a:p>
                  </a:txBody>
                  <a:tcPr marL="68580" marR="68580" marT="0" marB="0">
                    <a:lnL w="12700" cap="flat" cmpd="sng" algn="ctr">
                      <a:solidFill>
                        <a:schemeClr val="accent6">
                          <a:lumMod val="50000"/>
                        </a:schemeClr>
                      </a:solidFill>
                      <a:prstDash val="solid"/>
                      <a:round/>
                      <a:headEnd type="none" w="med" len="med"/>
                      <a:tailEnd type="none" w="med" len="med"/>
                    </a:lnL>
                    <a:lnR w="12700" cap="flat" cmpd="sng" algn="ctr">
                      <a:solidFill>
                        <a:schemeClr val="accent6">
                          <a:lumMod val="50000"/>
                        </a:schemeClr>
                      </a:solidFill>
                      <a:prstDash val="solid"/>
                      <a:round/>
                      <a:headEnd type="none" w="med" len="med"/>
                      <a:tailEnd type="none" w="med" len="med"/>
                    </a:lnR>
                    <a:lnB w="12700" cap="flat" cmpd="sng" algn="ctr">
                      <a:solidFill>
                        <a:schemeClr val="accent6">
                          <a:lumMod val="50000"/>
                        </a:schemeClr>
                      </a:solidFill>
                      <a:prstDash val="solid"/>
                      <a:round/>
                      <a:headEnd type="none" w="med" len="med"/>
                      <a:tailEnd type="none" w="med" len="med"/>
                    </a:lnB>
                    <a:solidFill>
                      <a:schemeClr val="accent6">
                        <a:lumMod val="40000"/>
                        <a:lumOff val="60000"/>
                      </a:schemeClr>
                    </a:solidFill>
                  </a:tcPr>
                </a:tc>
                <a:tc>
                  <a:txBody>
                    <a:bodyPr/>
                    <a:lstStyle/>
                    <a:p>
                      <a:pPr algn="l">
                        <a:lnSpc>
                          <a:spcPct val="115000"/>
                        </a:lnSpc>
                        <a:spcAft>
                          <a:spcPts val="0"/>
                        </a:spcAft>
                      </a:pPr>
                      <a:r>
                        <a:rPr lang="el-GR" sz="1100" dirty="0"/>
                        <a:t>1</a:t>
                      </a:r>
                      <a:r>
                        <a:rPr lang="el-GR" sz="1100" baseline="30000" dirty="0"/>
                        <a:t>η</a:t>
                      </a:r>
                      <a:r>
                        <a:rPr lang="el-GR" sz="1100" dirty="0"/>
                        <a:t> Δράση: Ερωτηματολόγιο: </a:t>
                      </a:r>
                    </a:p>
                    <a:p>
                      <a:pPr algn="l">
                        <a:lnSpc>
                          <a:spcPct val="115000"/>
                        </a:lnSpc>
                        <a:spcAft>
                          <a:spcPts val="0"/>
                        </a:spcAft>
                      </a:pPr>
                      <a:r>
                        <a:rPr lang="el-GR" sz="1100" dirty="0"/>
                        <a:t>Ανίχνευση πρότερων γνώσεων για την επιχειρηματολογία, το γραπτό λόγο και τη χρήση Υπολογιστών στο μάθημα.</a:t>
                      </a:r>
                    </a:p>
                    <a:p>
                      <a:pPr algn="l">
                        <a:lnSpc>
                          <a:spcPct val="115000"/>
                        </a:lnSpc>
                        <a:spcAft>
                          <a:spcPts val="0"/>
                        </a:spcAft>
                      </a:pPr>
                      <a:r>
                        <a:rPr lang="el-GR" sz="1100" dirty="0"/>
                        <a:t>2</a:t>
                      </a:r>
                      <a:r>
                        <a:rPr lang="el-GR" sz="1100" baseline="30000" dirty="0"/>
                        <a:t>η</a:t>
                      </a:r>
                      <a:r>
                        <a:rPr lang="el-GR" sz="1100" dirty="0"/>
                        <a:t> Δράση: Δημιουργία ομάδων: </a:t>
                      </a:r>
                    </a:p>
                    <a:p>
                      <a:pPr algn="l">
                        <a:lnSpc>
                          <a:spcPct val="115000"/>
                        </a:lnSpc>
                        <a:spcAft>
                          <a:spcPts val="0"/>
                        </a:spcAft>
                      </a:pPr>
                      <a:r>
                        <a:rPr lang="el-GR" sz="1100" dirty="0"/>
                        <a:t>Διαμορφώνονται οι ομάδες και καλλιεργείται το ψυχοκοινωνικό κλίμα στην τάξη.   </a:t>
                      </a:r>
                      <a:endParaRPr lang="el-GR" sz="1100" dirty="0">
                        <a:solidFill>
                          <a:schemeClr val="tx1"/>
                        </a:solidFill>
                        <a:latin typeface="Cambria"/>
                        <a:ea typeface="Calibri"/>
                        <a:cs typeface="Times New Roman"/>
                      </a:endParaRPr>
                    </a:p>
                  </a:txBody>
                  <a:tcPr marL="68580" marR="68580" marT="0" marB="0">
                    <a:lnL w="12700" cap="flat" cmpd="sng" algn="ctr">
                      <a:solidFill>
                        <a:schemeClr val="accent6">
                          <a:lumMod val="50000"/>
                        </a:schemeClr>
                      </a:solidFill>
                      <a:prstDash val="solid"/>
                      <a:round/>
                      <a:headEnd type="none" w="med" len="med"/>
                      <a:tailEnd type="none" w="med" len="med"/>
                    </a:lnL>
                    <a:lnB w="12700" cap="flat" cmpd="sng" algn="ctr">
                      <a:solidFill>
                        <a:schemeClr val="accent6">
                          <a:lumMod val="50000"/>
                        </a:schemeClr>
                      </a:solidFill>
                      <a:prstDash val="solid"/>
                      <a:round/>
                      <a:headEnd type="none" w="med" len="med"/>
                      <a:tailEnd type="none" w="med" len="med"/>
                    </a:lnB>
                    <a:solidFill>
                      <a:schemeClr val="accent6">
                        <a:lumMod val="40000"/>
                        <a:lumOff val="60000"/>
                      </a:schemeClr>
                    </a:solidFill>
                  </a:tcPr>
                </a:tc>
              </a:tr>
              <a:tr h="331829">
                <a:tc vMerge="1">
                  <a:txBody>
                    <a:bodyPr/>
                    <a:lstStyle/>
                    <a:p>
                      <a:endParaRPr lang="el-GR"/>
                    </a:p>
                  </a:txBody>
                  <a:tcPr/>
                </a:tc>
                <a:tc>
                  <a:txBody>
                    <a:bodyPr/>
                    <a:lstStyle/>
                    <a:p>
                      <a:pPr algn="l">
                        <a:lnSpc>
                          <a:spcPct val="115000"/>
                        </a:lnSpc>
                        <a:spcAft>
                          <a:spcPts val="0"/>
                        </a:spcAft>
                      </a:pPr>
                      <a:r>
                        <a:rPr lang="el-GR" sz="1200" b="1" i="1" dirty="0"/>
                        <a:t>2</a:t>
                      </a:r>
                      <a:r>
                        <a:rPr lang="el-GR" sz="1200" b="1" i="1" baseline="30000" dirty="0"/>
                        <a:t>ο</a:t>
                      </a:r>
                      <a:r>
                        <a:rPr lang="el-GR" sz="1200" b="1" i="1" dirty="0"/>
                        <a:t> Στάδιο</a:t>
                      </a:r>
                      <a:endParaRPr lang="el-GR" sz="1200" b="1" i="1" dirty="0">
                        <a:solidFill>
                          <a:schemeClr val="tx1"/>
                        </a:solidFill>
                        <a:latin typeface="Cambria"/>
                        <a:ea typeface="Calibri"/>
                        <a:cs typeface="Times New Roman"/>
                      </a:endParaRPr>
                    </a:p>
                  </a:txBody>
                  <a:tcPr marL="68580" marR="68580" marT="0" marB="0">
                    <a:lnR w="12700" cap="flat" cmpd="sng" algn="ctr">
                      <a:solidFill>
                        <a:schemeClr val="accent6">
                          <a:lumMod val="50000"/>
                        </a:schemeClr>
                      </a:solidFill>
                      <a:prstDash val="solid"/>
                      <a:round/>
                      <a:headEnd type="none" w="med" len="med"/>
                      <a:tailEnd type="none" w="med" len="med"/>
                    </a:lnR>
                    <a:lnT w="12700" cap="flat" cmpd="sng" algn="ctr">
                      <a:solidFill>
                        <a:schemeClr val="accent6">
                          <a:lumMod val="50000"/>
                        </a:schemeClr>
                      </a:solidFill>
                      <a:prstDash val="solid"/>
                      <a:round/>
                      <a:headEnd type="none" w="med" len="med"/>
                      <a:tailEnd type="none" w="med" len="med"/>
                    </a:lnT>
                    <a:lnB w="12700" cap="flat" cmpd="sng" algn="ctr">
                      <a:solidFill>
                        <a:schemeClr val="accent6">
                          <a:lumMod val="50000"/>
                        </a:schemeClr>
                      </a:solidFill>
                      <a:prstDash val="solid"/>
                      <a:round/>
                      <a:headEnd type="none" w="med" len="med"/>
                      <a:tailEnd type="none" w="med" len="med"/>
                    </a:lnB>
                    <a:solidFill>
                      <a:schemeClr val="accent6">
                        <a:lumMod val="40000"/>
                        <a:lumOff val="60000"/>
                      </a:schemeClr>
                    </a:solidFill>
                  </a:tcPr>
                </a:tc>
                <a:tc>
                  <a:txBody>
                    <a:bodyPr/>
                    <a:lstStyle/>
                    <a:p>
                      <a:pPr algn="l">
                        <a:lnSpc>
                          <a:spcPct val="115000"/>
                        </a:lnSpc>
                        <a:spcAft>
                          <a:spcPts val="0"/>
                        </a:spcAft>
                      </a:pPr>
                      <a:r>
                        <a:rPr lang="el-GR" sz="1100" dirty="0"/>
                        <a:t>Συγγραφή του αρχικού κειμένου με θέμα: «Αλλοδαπός μαθητής κρατά την ελληνική σημαία στην παρέλαση. Ποια είναι η γνώμη σας;» </a:t>
                      </a:r>
                      <a:endParaRPr lang="el-GR" sz="1100" dirty="0">
                        <a:solidFill>
                          <a:schemeClr val="tx1"/>
                        </a:solidFill>
                        <a:latin typeface="Cambria"/>
                        <a:ea typeface="Calibri"/>
                        <a:cs typeface="Times New Roman"/>
                      </a:endParaRPr>
                    </a:p>
                  </a:txBody>
                  <a:tcPr marL="68580" marR="68580" marT="0" marB="0">
                    <a:lnL w="12700" cap="flat" cmpd="sng" algn="ctr">
                      <a:solidFill>
                        <a:schemeClr val="accent6">
                          <a:lumMod val="50000"/>
                        </a:schemeClr>
                      </a:solidFill>
                      <a:prstDash val="solid"/>
                      <a:round/>
                      <a:headEnd type="none" w="med" len="med"/>
                      <a:tailEnd type="none" w="med" len="med"/>
                    </a:lnL>
                    <a:lnT w="12700" cap="flat" cmpd="sng" algn="ctr">
                      <a:solidFill>
                        <a:schemeClr val="accent6">
                          <a:lumMod val="50000"/>
                        </a:schemeClr>
                      </a:solidFill>
                      <a:prstDash val="solid"/>
                      <a:round/>
                      <a:headEnd type="none" w="med" len="med"/>
                      <a:tailEnd type="none" w="med" len="med"/>
                    </a:lnT>
                    <a:lnB w="12700" cap="flat" cmpd="sng" algn="ctr">
                      <a:solidFill>
                        <a:schemeClr val="accent6">
                          <a:lumMod val="50000"/>
                        </a:schemeClr>
                      </a:solidFill>
                      <a:prstDash val="solid"/>
                      <a:round/>
                      <a:headEnd type="none" w="med" len="med"/>
                      <a:tailEnd type="none" w="med" len="med"/>
                    </a:lnB>
                    <a:solidFill>
                      <a:schemeClr val="accent6">
                        <a:lumMod val="40000"/>
                        <a:lumOff val="60000"/>
                      </a:schemeClr>
                    </a:solidFill>
                  </a:tcPr>
                </a:tc>
              </a:tr>
              <a:tr h="663659">
                <a:tc vMerge="1">
                  <a:txBody>
                    <a:bodyPr/>
                    <a:lstStyle/>
                    <a:p>
                      <a:endParaRPr lang="el-GR"/>
                    </a:p>
                  </a:txBody>
                  <a:tcPr/>
                </a:tc>
                <a:tc>
                  <a:txBody>
                    <a:bodyPr/>
                    <a:lstStyle/>
                    <a:p>
                      <a:pPr algn="l">
                        <a:lnSpc>
                          <a:spcPct val="115000"/>
                        </a:lnSpc>
                        <a:spcAft>
                          <a:spcPts val="0"/>
                        </a:spcAft>
                      </a:pPr>
                      <a:r>
                        <a:rPr lang="el-GR" sz="1200" b="1" i="1" dirty="0"/>
                        <a:t>3</a:t>
                      </a:r>
                      <a:r>
                        <a:rPr lang="el-GR" sz="1200" b="1" i="1" baseline="30000" dirty="0"/>
                        <a:t>ο</a:t>
                      </a:r>
                      <a:r>
                        <a:rPr lang="el-GR" sz="1200" b="1" i="1" dirty="0"/>
                        <a:t> Στάδιο</a:t>
                      </a:r>
                      <a:endParaRPr lang="el-GR" sz="1200" b="1" i="1" dirty="0">
                        <a:solidFill>
                          <a:schemeClr val="tx1"/>
                        </a:solidFill>
                        <a:latin typeface="Cambria"/>
                        <a:ea typeface="Calibri"/>
                        <a:cs typeface="Times New Roman"/>
                      </a:endParaRPr>
                    </a:p>
                  </a:txBody>
                  <a:tcPr marL="68580" marR="68580" marT="0" marB="0">
                    <a:lnR w="12700" cap="flat" cmpd="sng" algn="ctr">
                      <a:solidFill>
                        <a:schemeClr val="accent6">
                          <a:lumMod val="50000"/>
                        </a:schemeClr>
                      </a:solidFill>
                      <a:prstDash val="solid"/>
                      <a:round/>
                      <a:headEnd type="none" w="med" len="med"/>
                      <a:tailEnd type="none" w="med" len="med"/>
                    </a:lnR>
                    <a:lnT w="12700"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chemeClr val="accent6">
                        <a:lumMod val="40000"/>
                        <a:lumOff val="60000"/>
                      </a:schemeClr>
                    </a:solidFill>
                  </a:tcPr>
                </a:tc>
                <a:tc>
                  <a:txBody>
                    <a:bodyPr/>
                    <a:lstStyle/>
                    <a:p>
                      <a:pPr algn="l">
                        <a:lnSpc>
                          <a:spcPct val="115000"/>
                        </a:lnSpc>
                        <a:spcAft>
                          <a:spcPts val="0"/>
                        </a:spcAft>
                      </a:pPr>
                      <a:r>
                        <a:rPr lang="el-GR" sz="1100" dirty="0"/>
                        <a:t>Πρώτη απόπειρα </a:t>
                      </a:r>
                      <a:r>
                        <a:rPr lang="el-GR" sz="1100" dirty="0" smtClean="0"/>
                        <a:t>επιχειρηματολογίας.</a:t>
                      </a:r>
                      <a:r>
                        <a:rPr lang="el-GR" sz="1100" baseline="0" dirty="0" smtClean="0"/>
                        <a:t> </a:t>
                      </a:r>
                      <a:r>
                        <a:rPr lang="el-GR" sz="1100" dirty="0" smtClean="0"/>
                        <a:t>Θέμα </a:t>
                      </a:r>
                      <a:r>
                        <a:rPr lang="el-GR" sz="1100" dirty="0"/>
                        <a:t>: FACEBOOK </a:t>
                      </a:r>
                    </a:p>
                    <a:p>
                      <a:pPr algn="l">
                        <a:lnSpc>
                          <a:spcPct val="115000"/>
                        </a:lnSpc>
                        <a:spcAft>
                          <a:spcPts val="0"/>
                        </a:spcAft>
                      </a:pPr>
                      <a:r>
                        <a:rPr lang="el-GR" sz="1100" dirty="0"/>
                        <a:t>Πρώτη εννοιολογική χαρτογράφηση-  Αναζήτηση άρθρων στο ΔΔ -</a:t>
                      </a:r>
                    </a:p>
                    <a:p>
                      <a:pPr algn="l">
                        <a:lnSpc>
                          <a:spcPct val="115000"/>
                        </a:lnSpc>
                        <a:spcAft>
                          <a:spcPts val="0"/>
                        </a:spcAft>
                      </a:pPr>
                      <a:r>
                        <a:rPr lang="el-GR" sz="1100" dirty="0"/>
                        <a:t>Πραγματοποίηση της πρώτης Αντιλογίας</a:t>
                      </a:r>
                      <a:r>
                        <a:rPr lang="el-GR" sz="1100" dirty="0" smtClean="0"/>
                        <a:t>.</a:t>
                      </a:r>
                      <a:endParaRPr lang="el-GR" sz="1100" dirty="0">
                        <a:solidFill>
                          <a:schemeClr val="tx1"/>
                        </a:solidFill>
                        <a:latin typeface="Cambria"/>
                        <a:ea typeface="Calibri"/>
                        <a:cs typeface="Times New Roman"/>
                      </a:endParaRPr>
                    </a:p>
                  </a:txBody>
                  <a:tcPr marL="68580" marR="68580" marT="0" marB="0">
                    <a:lnL w="12700" cap="flat" cmpd="sng" algn="ctr">
                      <a:solidFill>
                        <a:schemeClr val="accent6">
                          <a:lumMod val="50000"/>
                        </a:schemeClr>
                      </a:solidFill>
                      <a:prstDash val="solid"/>
                      <a:round/>
                      <a:headEnd type="none" w="med" len="med"/>
                      <a:tailEnd type="none" w="med" len="med"/>
                    </a:lnL>
                    <a:lnT w="12700"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chemeClr val="accent6">
                        <a:lumMod val="40000"/>
                        <a:lumOff val="60000"/>
                      </a:schemeClr>
                    </a:solidFill>
                  </a:tcPr>
                </a:tc>
              </a:tr>
              <a:tr h="1539461">
                <a:tc rowSpan="2">
                  <a:txBody>
                    <a:bodyPr/>
                    <a:lstStyle/>
                    <a:p>
                      <a:pPr algn="l">
                        <a:lnSpc>
                          <a:spcPct val="115000"/>
                        </a:lnSpc>
                        <a:spcAft>
                          <a:spcPts val="0"/>
                        </a:spcAft>
                      </a:pPr>
                      <a:r>
                        <a:rPr lang="el-GR" sz="1400" b="1" dirty="0"/>
                        <a:t>Β΄ ΦΑΣΗ</a:t>
                      </a:r>
                      <a:endParaRPr lang="el-GR" sz="1400" b="1" dirty="0">
                        <a:latin typeface="Cambria"/>
                        <a:ea typeface="Calibri"/>
                        <a:cs typeface="Times New Roman"/>
                      </a:endParaRPr>
                    </a:p>
                  </a:txBody>
                  <a:tcPr marL="68580" marR="68580"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5">
                          <a:lumMod val="50000"/>
                        </a:schemeClr>
                      </a:solidFill>
                      <a:prstDash val="solid"/>
                      <a:round/>
                      <a:headEnd type="none" w="med" len="med"/>
                      <a:tailEnd type="none" w="med" len="med"/>
                    </a:lnB>
                    <a:solidFill>
                      <a:schemeClr val="accent5">
                        <a:lumMod val="40000"/>
                        <a:lumOff val="60000"/>
                      </a:schemeClr>
                    </a:solidFill>
                  </a:tcPr>
                </a:tc>
                <a:tc>
                  <a:txBody>
                    <a:bodyPr/>
                    <a:lstStyle/>
                    <a:p>
                      <a:pPr algn="l">
                        <a:lnSpc>
                          <a:spcPct val="115000"/>
                        </a:lnSpc>
                        <a:spcAft>
                          <a:spcPts val="0"/>
                        </a:spcAft>
                      </a:pPr>
                      <a:r>
                        <a:rPr lang="el-GR" sz="1200" b="1" i="1" dirty="0"/>
                        <a:t>1</a:t>
                      </a:r>
                      <a:r>
                        <a:rPr lang="el-GR" sz="1200" b="1" i="1" baseline="30000" dirty="0"/>
                        <a:t>ο</a:t>
                      </a:r>
                      <a:r>
                        <a:rPr lang="el-GR" sz="1200" b="1" i="1" dirty="0"/>
                        <a:t> Στάδιο- </a:t>
                      </a:r>
                    </a:p>
                    <a:p>
                      <a:pPr algn="l">
                        <a:lnSpc>
                          <a:spcPct val="115000"/>
                        </a:lnSpc>
                        <a:spcAft>
                          <a:spcPts val="0"/>
                        </a:spcAft>
                      </a:pPr>
                      <a:r>
                        <a:rPr lang="el-GR" sz="1200" b="1" i="1" dirty="0" err="1"/>
                        <a:t>Προσυγγραφικό</a:t>
                      </a:r>
                      <a:r>
                        <a:rPr lang="el-GR" sz="1200" b="1" i="1" dirty="0"/>
                        <a:t> </a:t>
                      </a:r>
                      <a:r>
                        <a:rPr lang="el-GR" sz="1200" b="1" i="1" dirty="0" smtClean="0"/>
                        <a:t>Στάδιο </a:t>
                      </a:r>
                      <a:endParaRPr lang="el-GR" sz="1200" b="1" i="1" dirty="0">
                        <a:latin typeface="Cambria"/>
                        <a:ea typeface="Calibri"/>
                        <a:cs typeface="Times New Roman"/>
                      </a:endParaRPr>
                    </a:p>
                  </a:txBody>
                  <a:tcPr marL="68580" marR="68580"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accent5">
                        <a:lumMod val="40000"/>
                        <a:lumOff val="60000"/>
                      </a:schemeClr>
                    </a:solidFill>
                  </a:tcPr>
                </a:tc>
                <a:tc>
                  <a:txBody>
                    <a:bodyPr/>
                    <a:lstStyle/>
                    <a:p>
                      <a:pPr algn="l">
                        <a:lnSpc>
                          <a:spcPct val="115000"/>
                        </a:lnSpc>
                        <a:spcAft>
                          <a:spcPts val="0"/>
                        </a:spcAft>
                      </a:pPr>
                      <a:r>
                        <a:rPr lang="el-GR" sz="1100" dirty="0"/>
                        <a:t>Συνεργατική  Δημιουργία  Επιχειρηματολογικού Χάρτη </a:t>
                      </a:r>
                    </a:p>
                    <a:p>
                      <a:pPr algn="l">
                        <a:lnSpc>
                          <a:spcPct val="115000"/>
                        </a:lnSpc>
                        <a:spcAft>
                          <a:spcPts val="0"/>
                        </a:spcAft>
                      </a:pPr>
                      <a:r>
                        <a:rPr lang="el-GR" sz="1100" dirty="0"/>
                        <a:t>1</a:t>
                      </a:r>
                      <a:r>
                        <a:rPr lang="el-GR" sz="1100" baseline="30000" dirty="0"/>
                        <a:t>η</a:t>
                      </a:r>
                      <a:r>
                        <a:rPr lang="el-GR" sz="1100" dirty="0"/>
                        <a:t> Δημιουργία Χάρτη με το  κύριο θέμα της έρευνας: «Αλλοδαπός μαθητής κρατά την ελληνική σημαία στην παρέλαση», για την ανάδειξη πρότερων ιδεών</a:t>
                      </a:r>
                      <a:r>
                        <a:rPr lang="el-GR" sz="1100" dirty="0" smtClean="0"/>
                        <a:t>. Αναζήτηση </a:t>
                      </a:r>
                      <a:r>
                        <a:rPr lang="el-GR" sz="1100" dirty="0"/>
                        <a:t>πληροφοριών στο ΔΔ</a:t>
                      </a:r>
                    </a:p>
                    <a:p>
                      <a:pPr algn="l">
                        <a:lnSpc>
                          <a:spcPct val="115000"/>
                        </a:lnSpc>
                        <a:spcAft>
                          <a:spcPts val="0"/>
                        </a:spcAft>
                      </a:pPr>
                      <a:r>
                        <a:rPr lang="el-GR" sz="1100" dirty="0"/>
                        <a:t>2</a:t>
                      </a:r>
                      <a:r>
                        <a:rPr lang="el-GR" sz="1100" baseline="30000" dirty="0"/>
                        <a:t>η</a:t>
                      </a:r>
                      <a:r>
                        <a:rPr lang="el-GR" sz="1100" dirty="0"/>
                        <a:t> Επεξεργασία και Συμπλήρωση Χάρτη.</a:t>
                      </a:r>
                    </a:p>
                    <a:p>
                      <a:pPr algn="l">
                        <a:lnSpc>
                          <a:spcPct val="115000"/>
                        </a:lnSpc>
                        <a:spcAft>
                          <a:spcPts val="0"/>
                        </a:spcAft>
                      </a:pPr>
                      <a:r>
                        <a:rPr lang="el-GR" sz="1100" dirty="0"/>
                        <a:t>Ανάλυση επιχειρηματολογικού κειμένου στα δομικά του στοιχεία: </a:t>
                      </a:r>
                    </a:p>
                    <a:p>
                      <a:pPr algn="l">
                        <a:lnSpc>
                          <a:spcPct val="115000"/>
                        </a:lnSpc>
                        <a:spcAft>
                          <a:spcPts val="0"/>
                        </a:spcAft>
                      </a:pPr>
                      <a:r>
                        <a:rPr lang="el-GR" sz="1100" dirty="0"/>
                        <a:t>Ιστορική Επιστολή Ανδρούτσου και  άρθρου «Τα ματωμένα </a:t>
                      </a:r>
                      <a:r>
                        <a:rPr lang="el-GR" sz="1100" dirty="0" err="1"/>
                        <a:t>Smartphone</a:t>
                      </a:r>
                      <a:r>
                        <a:rPr lang="el-GR" sz="1100" dirty="0"/>
                        <a:t>», συγγραφή ομαδικής επιστολής.</a:t>
                      </a:r>
                    </a:p>
                    <a:p>
                      <a:pPr algn="l">
                        <a:lnSpc>
                          <a:spcPct val="115000"/>
                        </a:lnSpc>
                        <a:spcAft>
                          <a:spcPts val="0"/>
                        </a:spcAft>
                      </a:pPr>
                      <a:r>
                        <a:rPr lang="el-GR" sz="1100" dirty="0"/>
                        <a:t>3</a:t>
                      </a:r>
                      <a:r>
                        <a:rPr lang="el-GR" sz="1100" baseline="30000" dirty="0"/>
                        <a:t>η</a:t>
                      </a:r>
                      <a:r>
                        <a:rPr lang="el-GR" sz="1100" dirty="0"/>
                        <a:t> Επεξεργασία και συμπλήρωση Χάρτη</a:t>
                      </a:r>
                      <a:r>
                        <a:rPr lang="el-GR" sz="1100" dirty="0" smtClean="0"/>
                        <a:t>. Δημόσιος </a:t>
                      </a:r>
                      <a:r>
                        <a:rPr lang="el-GR" sz="1100" dirty="0"/>
                        <a:t>Διάλογος / Αντιλογία</a:t>
                      </a:r>
                    </a:p>
                    <a:p>
                      <a:pPr algn="l">
                        <a:lnSpc>
                          <a:spcPct val="115000"/>
                        </a:lnSpc>
                        <a:spcAft>
                          <a:spcPts val="0"/>
                        </a:spcAft>
                      </a:pPr>
                      <a:r>
                        <a:rPr lang="el-GR" sz="1100" dirty="0"/>
                        <a:t>4</a:t>
                      </a:r>
                      <a:r>
                        <a:rPr lang="el-GR" sz="1100" baseline="30000" dirty="0"/>
                        <a:t>η</a:t>
                      </a:r>
                      <a:r>
                        <a:rPr lang="el-GR" sz="1100" dirty="0"/>
                        <a:t> Τελική διαμόρφωση χάρτη.</a:t>
                      </a:r>
                      <a:endParaRPr lang="el-GR" sz="1100" dirty="0">
                        <a:latin typeface="Cambria"/>
                        <a:ea typeface="Calibri"/>
                        <a:cs typeface="Times New Roman"/>
                      </a:endParaRPr>
                    </a:p>
                  </a:txBody>
                  <a:tcPr marL="68580" marR="68580" marT="0" marB="0">
                    <a:lnL w="12700" cap="flat" cmpd="sng" algn="ctr">
                      <a:solidFill>
                        <a:schemeClr val="accent5">
                          <a:lumMod val="50000"/>
                        </a:schemeClr>
                      </a:solidFill>
                      <a:prstDash val="solid"/>
                      <a:round/>
                      <a:headEnd type="none" w="med" len="med"/>
                      <a:tailEnd type="none" w="med" len="med"/>
                    </a:lnL>
                    <a:lnT w="28575" cap="flat" cmpd="sng" algn="ctr">
                      <a:solidFill>
                        <a:schemeClr val="accent6">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accent5">
                        <a:lumMod val="40000"/>
                        <a:lumOff val="60000"/>
                      </a:schemeClr>
                    </a:solidFill>
                  </a:tcPr>
                </a:tc>
              </a:tr>
              <a:tr h="504056">
                <a:tc vMerge="1">
                  <a:txBody>
                    <a:bodyPr/>
                    <a:lstStyle/>
                    <a:p>
                      <a:endParaRPr lang="el-GR"/>
                    </a:p>
                  </a:txBody>
                  <a:tcPr/>
                </a:tc>
                <a:tc>
                  <a:txBody>
                    <a:bodyPr/>
                    <a:lstStyle/>
                    <a:p>
                      <a:pPr algn="l">
                        <a:lnSpc>
                          <a:spcPct val="115000"/>
                        </a:lnSpc>
                        <a:spcAft>
                          <a:spcPts val="0"/>
                        </a:spcAft>
                      </a:pPr>
                      <a:r>
                        <a:rPr lang="el-GR" sz="1200" b="1" i="1" dirty="0"/>
                        <a:t>2</a:t>
                      </a:r>
                      <a:r>
                        <a:rPr lang="el-GR" sz="1200" b="1" i="1" baseline="30000" dirty="0"/>
                        <a:t>ο</a:t>
                      </a:r>
                      <a:r>
                        <a:rPr lang="el-GR" sz="1200" b="1" i="1" dirty="0"/>
                        <a:t> Στάδιο- </a:t>
                      </a:r>
                    </a:p>
                    <a:p>
                      <a:pPr algn="l">
                        <a:lnSpc>
                          <a:spcPct val="115000"/>
                        </a:lnSpc>
                        <a:spcAft>
                          <a:spcPts val="0"/>
                        </a:spcAft>
                      </a:pPr>
                      <a:r>
                        <a:rPr lang="el-GR" sz="1200" b="1" i="1" dirty="0" smtClean="0"/>
                        <a:t>Συγγραφικό </a:t>
                      </a:r>
                      <a:r>
                        <a:rPr lang="el-GR" sz="1200" b="1" i="1" dirty="0"/>
                        <a:t>Στάδιο</a:t>
                      </a:r>
                      <a:endParaRPr lang="el-GR" sz="1200" b="1" i="1" dirty="0">
                        <a:latin typeface="Cambria"/>
                        <a:ea typeface="Calibri"/>
                        <a:cs typeface="Times New Roman"/>
                      </a:endParaRPr>
                    </a:p>
                  </a:txBody>
                  <a:tcPr marL="68580" marR="68580"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28575" cap="flat" cmpd="sng" algn="ctr">
                      <a:solidFill>
                        <a:schemeClr val="accent5">
                          <a:lumMod val="50000"/>
                        </a:schemeClr>
                      </a:solidFill>
                      <a:prstDash val="solid"/>
                      <a:round/>
                      <a:headEnd type="none" w="med" len="med"/>
                      <a:tailEnd type="none" w="med" len="med"/>
                    </a:lnB>
                    <a:solidFill>
                      <a:schemeClr val="accent5">
                        <a:lumMod val="40000"/>
                        <a:lumOff val="60000"/>
                      </a:schemeClr>
                    </a:solidFill>
                  </a:tcPr>
                </a:tc>
                <a:tc>
                  <a:txBody>
                    <a:bodyPr/>
                    <a:lstStyle/>
                    <a:p>
                      <a:pPr algn="l">
                        <a:lnSpc>
                          <a:spcPct val="115000"/>
                        </a:lnSpc>
                        <a:spcAft>
                          <a:spcPts val="0"/>
                        </a:spcAft>
                      </a:pPr>
                      <a:r>
                        <a:rPr lang="el-GR" sz="1100" dirty="0"/>
                        <a:t>Μετάβαση από το συνεργατικό  </a:t>
                      </a:r>
                      <a:r>
                        <a:rPr lang="el-GR" sz="1100" dirty="0" err="1"/>
                        <a:t>Επιχειρηματολογικό</a:t>
                      </a:r>
                      <a:r>
                        <a:rPr lang="el-GR" sz="1100" dirty="0"/>
                        <a:t> χάρτη </a:t>
                      </a:r>
                    </a:p>
                    <a:p>
                      <a:pPr algn="l">
                        <a:lnSpc>
                          <a:spcPct val="115000"/>
                        </a:lnSpc>
                        <a:spcAft>
                          <a:spcPts val="0"/>
                        </a:spcAft>
                      </a:pPr>
                      <a:r>
                        <a:rPr lang="el-GR" sz="1100" dirty="0"/>
                        <a:t>στη δημιουργία ατομικού γραπτού κειμένου.</a:t>
                      </a:r>
                      <a:endParaRPr lang="el-GR" sz="1100" dirty="0">
                        <a:latin typeface="Cambria"/>
                        <a:ea typeface="Calibri"/>
                        <a:cs typeface="Times New Roman"/>
                      </a:endParaRPr>
                    </a:p>
                  </a:txBody>
                  <a:tcPr marL="68580" marR="68580" marT="0" marB="0">
                    <a:lnL w="12700" cap="flat" cmpd="sng" algn="ctr">
                      <a:solidFill>
                        <a:schemeClr val="accent5">
                          <a:lumMod val="50000"/>
                        </a:schemeClr>
                      </a:solidFill>
                      <a:prstDash val="solid"/>
                      <a:round/>
                      <a:headEnd type="none" w="med" len="med"/>
                      <a:tailEnd type="none" w="med" len="med"/>
                    </a:lnL>
                    <a:lnT w="12700" cap="flat" cmpd="sng" algn="ctr">
                      <a:solidFill>
                        <a:schemeClr val="accent5">
                          <a:lumMod val="50000"/>
                        </a:schemeClr>
                      </a:solidFill>
                      <a:prstDash val="solid"/>
                      <a:round/>
                      <a:headEnd type="none" w="med" len="med"/>
                      <a:tailEnd type="none" w="med" len="med"/>
                    </a:lnT>
                    <a:lnB w="28575" cap="flat" cmpd="sng" algn="ctr">
                      <a:solidFill>
                        <a:schemeClr val="accent5">
                          <a:lumMod val="50000"/>
                        </a:schemeClr>
                      </a:solidFill>
                      <a:prstDash val="solid"/>
                      <a:round/>
                      <a:headEnd type="none" w="med" len="med"/>
                      <a:tailEnd type="none" w="med" len="med"/>
                    </a:lnB>
                    <a:solidFill>
                      <a:schemeClr val="accent5">
                        <a:lumMod val="40000"/>
                        <a:lumOff val="60000"/>
                      </a:schemeClr>
                    </a:solidFill>
                  </a:tcPr>
                </a:tc>
              </a:tr>
              <a:tr h="331748">
                <a:tc rowSpan="2">
                  <a:txBody>
                    <a:bodyPr/>
                    <a:lstStyle/>
                    <a:p>
                      <a:pPr algn="l">
                        <a:lnSpc>
                          <a:spcPct val="115000"/>
                        </a:lnSpc>
                        <a:spcAft>
                          <a:spcPts val="0"/>
                        </a:spcAft>
                      </a:pPr>
                      <a:r>
                        <a:rPr lang="el-GR" sz="1400" b="1" dirty="0"/>
                        <a:t>Γ΄ ΦΑΣΗ</a:t>
                      </a:r>
                      <a:endParaRPr lang="el-GR" sz="1400" b="1" dirty="0">
                        <a:latin typeface="Cambria"/>
                        <a:ea typeface="Calibri"/>
                        <a:cs typeface="Times New Roman"/>
                      </a:endParaRPr>
                    </a:p>
                  </a:txBody>
                  <a:tcPr marL="68580" marR="68580" marT="0" marB="0">
                    <a:lnR w="12700" cap="flat" cmpd="sng" algn="ctr">
                      <a:solidFill>
                        <a:schemeClr val="accent4">
                          <a:lumMod val="75000"/>
                        </a:schemeClr>
                      </a:solidFill>
                      <a:prstDash val="solid"/>
                      <a:round/>
                      <a:headEnd type="none" w="med" len="med"/>
                      <a:tailEnd type="none" w="med" len="med"/>
                    </a:lnR>
                    <a:lnT w="28575" cap="flat" cmpd="sng" algn="ctr">
                      <a:solidFill>
                        <a:schemeClr val="accent5">
                          <a:lumMod val="50000"/>
                        </a:schemeClr>
                      </a:solidFill>
                      <a:prstDash val="solid"/>
                      <a:round/>
                      <a:headEnd type="none" w="med" len="med"/>
                      <a:tailEnd type="none" w="med" len="med"/>
                    </a:lnT>
                    <a:lnB w="28575" cap="flat" cmpd="sng" algn="ctr">
                      <a:solidFill>
                        <a:schemeClr val="accent4">
                          <a:lumMod val="50000"/>
                        </a:schemeClr>
                      </a:solidFill>
                      <a:prstDash val="solid"/>
                      <a:round/>
                      <a:headEnd type="none" w="med" len="med"/>
                      <a:tailEnd type="none" w="med" len="med"/>
                    </a:lnB>
                    <a:solidFill>
                      <a:schemeClr val="accent4">
                        <a:lumMod val="40000"/>
                        <a:lumOff val="60000"/>
                      </a:schemeClr>
                    </a:solidFill>
                  </a:tcPr>
                </a:tc>
                <a:tc rowSpan="2">
                  <a:txBody>
                    <a:bodyPr/>
                    <a:lstStyle/>
                    <a:p>
                      <a:pPr algn="l">
                        <a:lnSpc>
                          <a:spcPct val="115000"/>
                        </a:lnSpc>
                        <a:spcAft>
                          <a:spcPts val="0"/>
                        </a:spcAft>
                      </a:pPr>
                      <a:r>
                        <a:rPr lang="el-GR" sz="1200" b="1" i="1" dirty="0" err="1"/>
                        <a:t>Μετασυγγραφικό</a:t>
                      </a:r>
                      <a:r>
                        <a:rPr lang="el-GR" sz="1200" b="1" i="1" dirty="0"/>
                        <a:t> Στάδιο </a:t>
                      </a:r>
                      <a:endParaRPr lang="el-GR" sz="1200" b="1" i="1" dirty="0">
                        <a:latin typeface="Cambria"/>
                        <a:ea typeface="Calibri"/>
                        <a:cs typeface="Times New Roman"/>
                      </a:endParaRPr>
                    </a:p>
                  </a:txBody>
                  <a:tcPr marL="68580" marR="68580" marT="0" marB="0">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28575" cap="flat" cmpd="sng" algn="ctr">
                      <a:solidFill>
                        <a:schemeClr val="accent5">
                          <a:lumMod val="50000"/>
                        </a:schemeClr>
                      </a:solidFill>
                      <a:prstDash val="solid"/>
                      <a:round/>
                      <a:headEnd type="none" w="med" len="med"/>
                      <a:tailEnd type="none" w="med" len="med"/>
                    </a:lnT>
                    <a:lnB w="28575" cap="flat" cmpd="sng" algn="ctr">
                      <a:solidFill>
                        <a:schemeClr val="accent4">
                          <a:lumMod val="50000"/>
                        </a:schemeClr>
                      </a:solidFill>
                      <a:prstDash val="solid"/>
                      <a:round/>
                      <a:headEnd type="none" w="med" len="med"/>
                      <a:tailEnd type="none" w="med" len="med"/>
                    </a:lnB>
                    <a:solidFill>
                      <a:schemeClr val="accent4">
                        <a:lumMod val="40000"/>
                        <a:lumOff val="60000"/>
                      </a:schemeClr>
                    </a:solidFill>
                  </a:tcPr>
                </a:tc>
                <a:tc>
                  <a:txBody>
                    <a:bodyPr/>
                    <a:lstStyle/>
                    <a:p>
                      <a:pPr algn="l">
                        <a:lnSpc>
                          <a:spcPct val="115000"/>
                        </a:lnSpc>
                        <a:spcAft>
                          <a:spcPts val="0"/>
                        </a:spcAft>
                      </a:pPr>
                      <a:r>
                        <a:rPr lang="el-GR" sz="1100" dirty="0"/>
                        <a:t>Διόρθωση του Γραπτού από το Συμμαθητή (</a:t>
                      </a:r>
                      <a:r>
                        <a:rPr lang="el-GR" sz="1100" dirty="0" err="1"/>
                        <a:t>ετεροδιόρθωση</a:t>
                      </a:r>
                      <a:r>
                        <a:rPr lang="el-GR" sz="1100" dirty="0"/>
                        <a:t>).</a:t>
                      </a:r>
                      <a:endParaRPr lang="el-GR" sz="1100" dirty="0">
                        <a:latin typeface="Cambria"/>
                        <a:ea typeface="Calibri"/>
                        <a:cs typeface="Times New Roman"/>
                      </a:endParaRPr>
                    </a:p>
                  </a:txBody>
                  <a:tcPr marL="68580" marR="68580" marT="0" marB="0">
                    <a:lnL w="12700" cap="flat" cmpd="sng" algn="ctr">
                      <a:solidFill>
                        <a:schemeClr val="accent4">
                          <a:lumMod val="75000"/>
                        </a:schemeClr>
                      </a:solidFill>
                      <a:prstDash val="solid"/>
                      <a:round/>
                      <a:headEnd type="none" w="med" len="med"/>
                      <a:tailEnd type="none" w="med" len="med"/>
                    </a:lnL>
                    <a:lnT w="28575" cap="flat" cmpd="sng" algn="ctr">
                      <a:solidFill>
                        <a:schemeClr val="accent5">
                          <a:lumMod val="50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chemeClr val="accent4">
                        <a:lumMod val="40000"/>
                        <a:lumOff val="60000"/>
                      </a:schemeClr>
                    </a:solidFill>
                  </a:tcPr>
                </a:tc>
              </a:tr>
              <a:tr h="331748">
                <a:tc vMerge="1">
                  <a:txBody>
                    <a:bodyPr/>
                    <a:lstStyle/>
                    <a:p>
                      <a:endParaRPr lang="el-GR"/>
                    </a:p>
                  </a:txBody>
                  <a:tcPr/>
                </a:tc>
                <a:tc vMerge="1">
                  <a:txBody>
                    <a:bodyPr/>
                    <a:lstStyle/>
                    <a:p>
                      <a:endParaRPr lang="el-GR"/>
                    </a:p>
                  </a:txBody>
                  <a:tcPr/>
                </a:tc>
                <a:tc>
                  <a:txBody>
                    <a:bodyPr/>
                    <a:lstStyle/>
                    <a:p>
                      <a:pPr algn="l">
                        <a:lnSpc>
                          <a:spcPct val="115000"/>
                        </a:lnSpc>
                        <a:spcAft>
                          <a:spcPts val="0"/>
                        </a:spcAft>
                      </a:pPr>
                      <a:r>
                        <a:rPr lang="el-GR" sz="1100" dirty="0"/>
                        <a:t>Αναθεώρηση και έκδοση του τελικού κειμένου.</a:t>
                      </a:r>
                      <a:endParaRPr lang="el-GR" sz="1100" dirty="0">
                        <a:latin typeface="Cambria"/>
                        <a:ea typeface="Calibri"/>
                        <a:cs typeface="Times New Roman"/>
                      </a:endParaRPr>
                    </a:p>
                  </a:txBody>
                  <a:tcPr marL="68580" marR="68580" marT="0" marB="0">
                    <a:lnL w="12700" cap="flat" cmpd="sng" algn="ctr">
                      <a:solidFill>
                        <a:schemeClr val="accent4">
                          <a:lumMod val="75000"/>
                        </a:schemeClr>
                      </a:solidFill>
                      <a:prstDash val="solid"/>
                      <a:round/>
                      <a:headEnd type="none" w="med" len="med"/>
                      <a:tailEnd type="none" w="med" len="med"/>
                    </a:lnL>
                    <a:lnT w="12700" cap="flat" cmpd="sng" algn="ctr">
                      <a:solidFill>
                        <a:schemeClr val="accent4">
                          <a:lumMod val="75000"/>
                        </a:schemeClr>
                      </a:solidFill>
                      <a:prstDash val="solid"/>
                      <a:round/>
                      <a:headEnd type="none" w="med" len="med"/>
                      <a:tailEnd type="none" w="med" len="med"/>
                    </a:lnT>
                    <a:lnB w="28575" cap="flat" cmpd="sng" algn="ctr">
                      <a:solidFill>
                        <a:schemeClr val="accent4">
                          <a:lumMod val="50000"/>
                        </a:schemeClr>
                      </a:solidFill>
                      <a:prstDash val="solid"/>
                      <a:round/>
                      <a:headEnd type="none" w="med" len="med"/>
                      <a:tailEnd type="none" w="med" len="med"/>
                    </a:lnB>
                    <a:solidFill>
                      <a:schemeClr val="accent4">
                        <a:lumMod val="40000"/>
                        <a:lumOff val="60000"/>
                      </a:schemeClr>
                    </a:solidFill>
                  </a:tcPr>
                </a:tc>
              </a:tr>
              <a:tr h="356040">
                <a:tc>
                  <a:txBody>
                    <a:bodyPr/>
                    <a:lstStyle/>
                    <a:p>
                      <a:pPr algn="l">
                        <a:lnSpc>
                          <a:spcPct val="115000"/>
                        </a:lnSpc>
                        <a:spcAft>
                          <a:spcPts val="0"/>
                        </a:spcAft>
                      </a:pPr>
                      <a:r>
                        <a:rPr lang="el-GR" sz="1400" b="1" dirty="0"/>
                        <a:t>Δ΄ ΦΑΣΗ</a:t>
                      </a:r>
                      <a:endParaRPr lang="el-GR" sz="1400" b="1" dirty="0">
                        <a:latin typeface="Cambria"/>
                        <a:ea typeface="Calibri"/>
                        <a:cs typeface="Times New Roman"/>
                      </a:endParaRPr>
                    </a:p>
                  </a:txBody>
                  <a:tcPr marL="68580" marR="68580" marT="0" marB="0">
                    <a:lnR w="12700" cap="flat" cmpd="sng" algn="ctr">
                      <a:solidFill>
                        <a:schemeClr val="accent3">
                          <a:lumMod val="50000"/>
                        </a:schemeClr>
                      </a:solidFill>
                      <a:prstDash val="solid"/>
                      <a:round/>
                      <a:headEnd type="none" w="med" len="med"/>
                      <a:tailEnd type="none" w="med" len="med"/>
                    </a:lnR>
                    <a:lnT w="28575" cap="flat" cmpd="sng" algn="ctr">
                      <a:solidFill>
                        <a:schemeClr val="accent4">
                          <a:lumMod val="50000"/>
                        </a:schemeClr>
                      </a:solidFill>
                      <a:prstDash val="solid"/>
                      <a:round/>
                      <a:headEnd type="none" w="med" len="med"/>
                      <a:tailEnd type="none" w="med" len="med"/>
                    </a:lnT>
                    <a:lnB w="28575" cap="flat" cmpd="sng" algn="ctr">
                      <a:solidFill>
                        <a:schemeClr val="accent3">
                          <a:lumMod val="50000"/>
                        </a:schemeClr>
                      </a:solidFill>
                      <a:prstDash val="solid"/>
                      <a:round/>
                      <a:headEnd type="none" w="med" len="med"/>
                      <a:tailEnd type="none" w="med" len="med"/>
                    </a:lnB>
                    <a:solidFill>
                      <a:schemeClr val="accent3">
                        <a:lumMod val="60000"/>
                        <a:lumOff val="40000"/>
                      </a:schemeClr>
                    </a:solidFill>
                  </a:tcPr>
                </a:tc>
                <a:tc>
                  <a:txBody>
                    <a:bodyPr/>
                    <a:lstStyle/>
                    <a:p>
                      <a:pPr algn="l">
                        <a:lnSpc>
                          <a:spcPct val="115000"/>
                        </a:lnSpc>
                        <a:spcAft>
                          <a:spcPts val="0"/>
                        </a:spcAft>
                      </a:pPr>
                      <a:r>
                        <a:rPr lang="el-GR" sz="1200" b="1" i="1" dirty="0" smtClean="0">
                          <a:latin typeface="+mn-lt"/>
                          <a:ea typeface="Calibri"/>
                          <a:cs typeface="Times New Roman"/>
                        </a:rPr>
                        <a:t>Κοινότητες μάθησης</a:t>
                      </a:r>
                      <a:endParaRPr lang="el-GR" sz="1200" b="1" i="1" dirty="0">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T w="28575" cap="flat" cmpd="sng" algn="ctr">
                      <a:solidFill>
                        <a:schemeClr val="accent4">
                          <a:lumMod val="50000"/>
                        </a:schemeClr>
                      </a:solidFill>
                      <a:prstDash val="solid"/>
                      <a:round/>
                      <a:headEnd type="none" w="med" len="med"/>
                      <a:tailEnd type="none" w="med" len="med"/>
                    </a:lnT>
                    <a:lnB w="28575" cap="flat" cmpd="sng" algn="ctr">
                      <a:solidFill>
                        <a:schemeClr val="accent3">
                          <a:lumMod val="50000"/>
                        </a:schemeClr>
                      </a:solidFill>
                      <a:prstDash val="solid"/>
                      <a:round/>
                      <a:headEnd type="none" w="med" len="med"/>
                      <a:tailEnd type="none" w="med" len="med"/>
                    </a:lnB>
                    <a:solidFill>
                      <a:schemeClr val="accent3">
                        <a:lumMod val="60000"/>
                        <a:lumOff val="40000"/>
                      </a:schemeClr>
                    </a:solidFill>
                  </a:tcPr>
                </a:tc>
                <a:tc>
                  <a:txBody>
                    <a:bodyPr/>
                    <a:lstStyle/>
                    <a:p>
                      <a:pPr algn="l">
                        <a:lnSpc>
                          <a:spcPct val="115000"/>
                        </a:lnSpc>
                        <a:spcAft>
                          <a:spcPts val="0"/>
                        </a:spcAft>
                      </a:pPr>
                      <a:r>
                        <a:rPr lang="el-GR" sz="1100" dirty="0" smtClean="0"/>
                        <a:t>Συνεργατική Γραφή Επιχειρηματολογικού Κειμένου στο</a:t>
                      </a:r>
                      <a:r>
                        <a:rPr lang="el-GR" sz="1100" baseline="0" dirty="0" smtClean="0"/>
                        <a:t> Διαδικτυακό περιβάλλον  </a:t>
                      </a:r>
                      <a:r>
                        <a:rPr lang="el-GR" sz="1100" dirty="0" err="1" smtClean="0"/>
                        <a:t>Wiki</a:t>
                      </a:r>
                      <a:r>
                        <a:rPr lang="el-GR" sz="1100" dirty="0" smtClean="0"/>
                        <a:t>   με θέμα το σχολικό εκφοβισμό</a:t>
                      </a:r>
                      <a:endParaRPr lang="el-GR" sz="1100" dirty="0">
                        <a:latin typeface="Cambria"/>
                        <a:ea typeface="Calibri"/>
                        <a:cs typeface="Times New Roman"/>
                      </a:endParaRPr>
                    </a:p>
                  </a:txBody>
                  <a:tcPr marL="68580" marR="68580" marT="0" marB="0">
                    <a:lnT w="28575" cap="flat" cmpd="sng" algn="ctr">
                      <a:solidFill>
                        <a:schemeClr val="accent4">
                          <a:lumMod val="50000"/>
                        </a:schemeClr>
                      </a:solidFill>
                      <a:prstDash val="solid"/>
                      <a:round/>
                      <a:headEnd type="none" w="med" len="med"/>
                      <a:tailEnd type="none" w="med" len="med"/>
                    </a:lnT>
                    <a:lnB w="28575" cap="flat" cmpd="sng" algn="ctr">
                      <a:solidFill>
                        <a:schemeClr val="accent3">
                          <a:lumMod val="50000"/>
                        </a:schemeClr>
                      </a:solidFill>
                      <a:prstDash val="solid"/>
                      <a:round/>
                      <a:headEnd type="none" w="med" len="med"/>
                      <a:tailEnd type="none" w="med" len="med"/>
                    </a:lnB>
                    <a:solidFill>
                      <a:schemeClr val="accent3">
                        <a:lumMod val="60000"/>
                        <a:lumOff val="40000"/>
                      </a:schemeClr>
                    </a:solidFill>
                  </a:tcPr>
                </a:tc>
              </a:tr>
              <a:tr h="331748">
                <a:tc>
                  <a:txBody>
                    <a:bodyPr/>
                    <a:lstStyle/>
                    <a:p>
                      <a:pPr algn="l">
                        <a:lnSpc>
                          <a:spcPct val="115000"/>
                        </a:lnSpc>
                        <a:spcAft>
                          <a:spcPts val="0"/>
                        </a:spcAft>
                      </a:pPr>
                      <a:r>
                        <a:rPr lang="el-GR" sz="1400" b="1" dirty="0"/>
                        <a:t>Ε΄ ΦΑΣΗ </a:t>
                      </a:r>
                      <a:endParaRPr lang="el-GR" sz="1400" b="1" dirty="0">
                        <a:latin typeface="Cambria"/>
                        <a:ea typeface="Calibri"/>
                        <a:cs typeface="Times New Roman"/>
                      </a:endParaRPr>
                    </a:p>
                  </a:txBody>
                  <a:tcPr marL="68580" marR="68580" marT="0" marB="0">
                    <a:lnR w="12700" cap="flat" cmpd="sng" algn="ctr">
                      <a:solidFill>
                        <a:schemeClr val="accent2">
                          <a:lumMod val="75000"/>
                        </a:schemeClr>
                      </a:solidFill>
                      <a:prstDash val="solid"/>
                      <a:round/>
                      <a:headEnd type="none" w="med" len="med"/>
                      <a:tailEnd type="none" w="med" len="med"/>
                    </a:lnR>
                    <a:lnT w="28575" cap="flat" cmpd="sng" algn="ctr">
                      <a:solidFill>
                        <a:schemeClr val="accent3">
                          <a:lumMod val="50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40000"/>
                        <a:lumOff val="60000"/>
                      </a:schemeClr>
                    </a:solidFill>
                  </a:tcPr>
                </a:tc>
                <a:tc gridSpan="2">
                  <a:txBody>
                    <a:bodyPr/>
                    <a:lstStyle/>
                    <a:p>
                      <a:pPr algn="l">
                        <a:lnSpc>
                          <a:spcPct val="115000"/>
                        </a:lnSpc>
                        <a:spcAft>
                          <a:spcPts val="0"/>
                        </a:spcAft>
                      </a:pPr>
                      <a:r>
                        <a:rPr lang="el-GR" sz="1100" dirty="0" err="1"/>
                        <a:t>Ημιδομημένες</a:t>
                      </a:r>
                      <a:r>
                        <a:rPr lang="el-GR" sz="1100" dirty="0"/>
                        <a:t> Συνεντεύξεις μαθητών.</a:t>
                      </a:r>
                      <a:endParaRPr lang="el-GR" sz="1100" dirty="0">
                        <a:latin typeface="Cambria"/>
                        <a:ea typeface="Calibri"/>
                        <a:cs typeface="Times New Roman"/>
                      </a:endParaRPr>
                    </a:p>
                  </a:txBody>
                  <a:tcPr marL="68580" marR="68580" marT="0" marB="0">
                    <a:lnL w="12700" cap="flat" cmpd="sng" algn="ctr">
                      <a:solidFill>
                        <a:schemeClr val="accent2">
                          <a:lumMod val="75000"/>
                        </a:schemeClr>
                      </a:solidFill>
                      <a:prstDash val="solid"/>
                      <a:round/>
                      <a:headEnd type="none" w="med" len="med"/>
                      <a:tailEnd type="none" w="med" len="med"/>
                    </a:lnL>
                    <a:lnT w="28575" cap="flat" cmpd="sng" algn="ctr">
                      <a:solidFill>
                        <a:schemeClr val="accent3">
                          <a:lumMod val="50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40000"/>
                        <a:lumOff val="60000"/>
                      </a:schemeClr>
                    </a:solidFill>
                  </a:tcPr>
                </a:tc>
                <a:tc hMerge="1">
                  <a:txBody>
                    <a:bodyPr/>
                    <a:lstStyle/>
                    <a:p>
                      <a:endParaRPr lang="el-GR"/>
                    </a:p>
                  </a:txBody>
                  <a:tcPr/>
                </a:tc>
              </a:tr>
            </a:tbl>
          </a:graphicData>
        </a:graphic>
      </p:graphicFrame>
      <p:graphicFrame>
        <p:nvGraphicFramePr>
          <p:cNvPr id="4" name="3 - Πίνακας"/>
          <p:cNvGraphicFramePr>
            <a:graphicFrameLocks noGrp="1"/>
          </p:cNvGraphicFramePr>
          <p:nvPr/>
        </p:nvGraphicFramePr>
        <p:xfrm>
          <a:off x="10284031" y="4108862"/>
          <a:ext cx="208280" cy="365760"/>
        </p:xfrm>
        <a:graphic>
          <a:graphicData uri="http://schemas.openxmlformats.org/drawingml/2006/table">
            <a:tbl>
              <a:tblPr/>
              <a:tblGrid>
                <a:gridCol w="208280"/>
              </a:tblGrid>
              <a:tr h="0">
                <a:tc>
                  <a:txBody>
                    <a:bodyPr/>
                    <a:lstStyle/>
                    <a:p>
                      <a:endParaRPr lang="el-GR" dirty="0"/>
                    </a:p>
                  </a:txBody>
                  <a:tcPr>
                    <a:lnL w="12700" cmpd="sng">
                      <a:solidFill>
                        <a:schemeClr val="bg1"/>
                      </a:solidFill>
                      <a:prstDash val="solid"/>
                    </a:lnL>
                    <a:lnR w="12700" cmpd="sng">
                      <a:solidFill>
                        <a:schemeClr val="bg1"/>
                      </a:solidFill>
                      <a:prstDash val="solid"/>
                    </a:lnR>
                    <a:lnT w="12700" cmpd="sng">
                      <a:solidFill>
                        <a:schemeClr val="bg1"/>
                      </a:solidFill>
                      <a:prstDash val="solid"/>
                    </a:lnT>
                    <a:lnB w="12700" cmpd="sng">
                      <a:solidFill>
                        <a:schemeClr val="bg1"/>
                      </a:solidFill>
                      <a:prstDash val="solid"/>
                    </a:lnB>
                  </a:tcPr>
                </a:tc>
              </a:tr>
            </a:tbl>
          </a:graphicData>
        </a:graphic>
      </p:graphicFrame>
    </p:spTree>
  </p:cSld>
  <p:clrMapOvr>
    <a:masterClrMapping/>
  </p:clrMapOvr>
  <p:transition spd="slow">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sz="3100" b="1" dirty="0" smtClean="0">
                <a:solidFill>
                  <a:srgbClr val="F7B615"/>
                </a:solidFill>
              </a:rPr>
              <a:t/>
            </a:r>
            <a:br>
              <a:rPr lang="el-GR" sz="3100" b="1" dirty="0" smtClean="0">
                <a:solidFill>
                  <a:srgbClr val="F7B615"/>
                </a:solidFill>
              </a:rPr>
            </a:br>
            <a:r>
              <a:rPr lang="el-GR" sz="3100" b="1" dirty="0" smtClean="0"/>
              <a:t>Πηγές και μέθοδοι συλλογής και ανάλυσης </a:t>
            </a:r>
            <a:br>
              <a:rPr lang="el-GR" sz="3100" b="1" dirty="0" smtClean="0"/>
            </a:br>
            <a:r>
              <a:rPr lang="el-GR" sz="3100" b="1" dirty="0" smtClean="0"/>
              <a:t>των ερευνητικών δεδομένων </a:t>
            </a:r>
            <a:r>
              <a:rPr lang="el-GR" b="1" dirty="0" smtClean="0">
                <a:solidFill>
                  <a:srgbClr val="F7B615"/>
                </a:solidFill>
              </a:rPr>
              <a:t/>
            </a:r>
            <a:br>
              <a:rPr lang="el-GR" b="1" dirty="0" smtClean="0">
                <a:solidFill>
                  <a:srgbClr val="F7B615"/>
                </a:solidFill>
              </a:rPr>
            </a:br>
            <a:endParaRPr lang="el-GR" dirty="0"/>
          </a:p>
        </p:txBody>
      </p:sp>
      <p:sp>
        <p:nvSpPr>
          <p:cNvPr id="5" name="4 - Θέση περιεχομένου"/>
          <p:cNvSpPr>
            <a:spLocks noGrp="1"/>
          </p:cNvSpPr>
          <p:nvPr>
            <p:ph idx="1"/>
          </p:nvPr>
        </p:nvSpPr>
        <p:spPr/>
        <p:txBody>
          <a:bodyPr/>
          <a:lstStyle/>
          <a:p>
            <a:r>
              <a:rPr lang="el-GR" dirty="0" smtClean="0"/>
              <a:t>Ερωτηματολόγιο</a:t>
            </a:r>
          </a:p>
          <a:p>
            <a:r>
              <a:rPr lang="el-GR" dirty="0" smtClean="0"/>
              <a:t>Προφορικός λόγος μαθητών</a:t>
            </a:r>
          </a:p>
          <a:p>
            <a:r>
              <a:rPr lang="el-GR" dirty="0" smtClean="0"/>
              <a:t>Ατομικά κείμενα των μαθητών</a:t>
            </a:r>
          </a:p>
          <a:p>
            <a:r>
              <a:rPr lang="el-GR" dirty="0" err="1" smtClean="0"/>
              <a:t>Επιχειρηματολογικοί</a:t>
            </a:r>
            <a:r>
              <a:rPr lang="el-GR" dirty="0" smtClean="0"/>
              <a:t> Χάρτες</a:t>
            </a:r>
          </a:p>
          <a:p>
            <a:r>
              <a:rPr lang="el-GR" dirty="0" err="1" smtClean="0"/>
              <a:t>Ημιδομημένες</a:t>
            </a:r>
            <a:r>
              <a:rPr lang="el-GR" dirty="0" smtClean="0"/>
              <a:t> συνεντεύξεις</a:t>
            </a:r>
          </a:p>
          <a:p>
            <a:r>
              <a:rPr lang="el-GR" dirty="0" smtClean="0"/>
              <a:t>Ημερολόγιο Ερευνήτριας</a:t>
            </a:r>
            <a:endParaRPr lang="el-GR" dirty="0"/>
          </a:p>
        </p:txBody>
      </p:sp>
    </p:spTree>
  </p:cSld>
  <p:clrMapOvr>
    <a:masterClrMapping/>
  </p:clrMapOvr>
  <p:transitio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4860032" y="4941168"/>
            <a:ext cx="4104456"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l-GR" sz="1600" i="1" dirty="0" smtClean="0">
                <a:solidFill>
                  <a:srgbClr val="000000"/>
                </a:solidFill>
                <a:latin typeface="Cambria" pitchFamily="18" charset="0"/>
                <a:ea typeface="Times New Roman" pitchFamily="18" charset="0"/>
                <a:cs typeface="MinionPro-Regular-Identity-H"/>
              </a:rPr>
              <a:t>Περιπτώσεις συνεργασίας σε ηλεκτρονικά περιβάλλοντα</a:t>
            </a: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600" b="0" i="1" u="none" strike="noStrike" cap="none" normalizeH="0" baseline="0" dirty="0" smtClean="0">
                <a:ln>
                  <a:noFill/>
                </a:ln>
                <a:solidFill>
                  <a:srgbClr val="000000"/>
                </a:solidFill>
                <a:effectLst/>
                <a:latin typeface="Cambria" pitchFamily="18" charset="0"/>
                <a:ea typeface="Times New Roman" pitchFamily="18" charset="0"/>
                <a:cs typeface="MinionPro-Regular-Identity-H"/>
              </a:rPr>
              <a:t> (Πηγή: </a:t>
            </a:r>
            <a:r>
              <a:rPr kumimoji="0" lang="el-GR" sz="1600" b="0" i="1" u="none" strike="noStrike" cap="none" normalizeH="0" baseline="0" dirty="0" smtClean="0">
                <a:ln>
                  <a:noFill/>
                </a:ln>
                <a:solidFill>
                  <a:srgbClr val="0000FF"/>
                </a:solidFill>
                <a:effectLst/>
                <a:latin typeface="Cambria" pitchFamily="18" charset="0"/>
                <a:ea typeface="Times New Roman" pitchFamily="18" charset="0"/>
                <a:cs typeface="UMTypewriter-Identity-H"/>
                <a:hlinkClick r:id="rId2"/>
              </a:rPr>
              <a:t>http://www.ramius.net</a:t>
            </a:r>
            <a:r>
              <a:rPr kumimoji="0" lang="el-GR" sz="1600" b="0" i="1" u="none" strike="noStrike" cap="none" normalizeH="0" baseline="0" dirty="0" smtClean="0">
                <a:ln>
                  <a:noFill/>
                </a:ln>
                <a:solidFill>
                  <a:srgbClr val="000000"/>
                </a:solidFill>
                <a:effectLst/>
                <a:latin typeface="Cambria" pitchFamily="18" charset="0"/>
                <a:ea typeface="Times New Roman" pitchFamily="18" charset="0"/>
                <a:cs typeface="MinionPro-Regular-Identity-H"/>
              </a:rPr>
              <a:t> )</a:t>
            </a:r>
            <a:endParaRPr kumimoji="0" lang="el-GR"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3 - Τίτλος"/>
          <p:cNvSpPr>
            <a:spLocks noGrp="1"/>
          </p:cNvSpPr>
          <p:nvPr>
            <p:ph type="title"/>
          </p:nvPr>
        </p:nvSpPr>
        <p:spPr/>
        <p:txBody>
          <a:bodyPr>
            <a:normAutofit/>
          </a:bodyPr>
          <a:lstStyle/>
          <a:p>
            <a:r>
              <a:rPr lang="el-GR" sz="2800" dirty="0" smtClean="0">
                <a:solidFill>
                  <a:schemeClr val="tx2">
                    <a:lumMod val="50000"/>
                  </a:schemeClr>
                </a:solidFill>
                <a:latin typeface="Cambria" pitchFamily="18" charset="0"/>
              </a:rPr>
              <a:t>Τα λογισμικά της έρευνας</a:t>
            </a:r>
            <a:endParaRPr lang="el-GR" sz="2800" dirty="0">
              <a:solidFill>
                <a:schemeClr val="tx2">
                  <a:lumMod val="50000"/>
                </a:schemeClr>
              </a:solidFill>
              <a:latin typeface="Cambria" pitchFamily="18" charset="0"/>
            </a:endParaRPr>
          </a:p>
        </p:txBody>
      </p:sp>
      <p:graphicFrame>
        <p:nvGraphicFramePr>
          <p:cNvPr id="9" name="8 - Θέση περιεχομένου"/>
          <p:cNvGraphicFramePr>
            <a:graphicFrameLocks noGrp="1"/>
          </p:cNvGraphicFramePr>
          <p:nvPr>
            <p:ph sz="half" idx="1"/>
          </p:nvPr>
        </p:nvGraphicFramePr>
        <p:xfrm>
          <a:off x="467545" y="1700808"/>
          <a:ext cx="4392488" cy="3600400"/>
        </p:xfrm>
        <a:graphic>
          <a:graphicData uri="http://schemas.openxmlformats.org/drawingml/2006/table">
            <a:tbl>
              <a:tblPr firstRow="1" bandRow="1">
                <a:effectLst>
                  <a:innerShdw blurRad="63500" dist="50800">
                    <a:prstClr val="black">
                      <a:alpha val="50000"/>
                    </a:prstClr>
                  </a:innerShdw>
                </a:effectLst>
                <a:tableStyleId>{93296810-A885-4BE3-A3E7-6D5BEEA58F35}</a:tableStyleId>
              </a:tblPr>
              <a:tblGrid>
                <a:gridCol w="504055"/>
                <a:gridCol w="1656184"/>
                <a:gridCol w="2232249"/>
              </a:tblGrid>
              <a:tr h="608179">
                <a:tc>
                  <a:txBody>
                    <a:bodyPr/>
                    <a:lstStyle/>
                    <a:p>
                      <a:pPr algn="l">
                        <a:lnSpc>
                          <a:spcPct val="115000"/>
                        </a:lnSpc>
                        <a:spcAft>
                          <a:spcPts val="0"/>
                        </a:spcAft>
                      </a:pPr>
                      <a:r>
                        <a:rPr lang="el-GR" sz="1600" dirty="0"/>
                        <a:t>α/α</a:t>
                      </a:r>
                      <a:endParaRPr lang="el-GR" sz="1600" dirty="0">
                        <a:latin typeface="Cambria"/>
                        <a:ea typeface="Calibri"/>
                        <a:cs typeface="Times New Roman"/>
                      </a:endParaRPr>
                    </a:p>
                  </a:txBody>
                  <a:tcPr marL="68580" marR="68580" marT="0" marB="0"/>
                </a:tc>
                <a:tc>
                  <a:txBody>
                    <a:bodyPr/>
                    <a:lstStyle/>
                    <a:p>
                      <a:pPr algn="l">
                        <a:lnSpc>
                          <a:spcPct val="115000"/>
                        </a:lnSpc>
                        <a:spcAft>
                          <a:spcPts val="0"/>
                        </a:spcAft>
                      </a:pPr>
                      <a:r>
                        <a:rPr lang="el-GR" sz="1600" dirty="0"/>
                        <a:t>Λογισμικό</a:t>
                      </a:r>
                      <a:endParaRPr lang="el-GR" sz="1600" dirty="0">
                        <a:latin typeface="Cambria"/>
                        <a:ea typeface="Calibri"/>
                        <a:cs typeface="Times New Roman"/>
                      </a:endParaRPr>
                    </a:p>
                  </a:txBody>
                  <a:tcPr marL="68580" marR="68580" marT="0" marB="0"/>
                </a:tc>
                <a:tc>
                  <a:txBody>
                    <a:bodyPr/>
                    <a:lstStyle/>
                    <a:p>
                      <a:pPr algn="l">
                        <a:lnSpc>
                          <a:spcPct val="115000"/>
                        </a:lnSpc>
                        <a:spcAft>
                          <a:spcPts val="0"/>
                        </a:spcAft>
                      </a:pPr>
                      <a:r>
                        <a:rPr lang="el-GR" sz="1600" dirty="0"/>
                        <a:t>Περιγραφή λογισμικού</a:t>
                      </a:r>
                      <a:endParaRPr lang="el-GR" sz="1600" dirty="0">
                        <a:latin typeface="Cambria"/>
                        <a:ea typeface="Calibri"/>
                        <a:cs typeface="Times New Roman"/>
                      </a:endParaRPr>
                    </a:p>
                  </a:txBody>
                  <a:tcPr marL="68580" marR="68580" marT="0" marB="0"/>
                </a:tc>
              </a:tr>
              <a:tr h="912267">
                <a:tc>
                  <a:txBody>
                    <a:bodyPr/>
                    <a:lstStyle/>
                    <a:p>
                      <a:pPr algn="l">
                        <a:lnSpc>
                          <a:spcPct val="115000"/>
                        </a:lnSpc>
                        <a:spcAft>
                          <a:spcPts val="0"/>
                        </a:spcAft>
                      </a:pPr>
                      <a:r>
                        <a:rPr lang="el-GR" sz="1600"/>
                        <a:t>1</a:t>
                      </a:r>
                      <a:endParaRPr lang="el-GR" sz="1600">
                        <a:latin typeface="Cambria"/>
                        <a:ea typeface="Calibri"/>
                        <a:cs typeface="Times New Roman"/>
                      </a:endParaRPr>
                    </a:p>
                  </a:txBody>
                  <a:tcPr marL="68580" marR="68580" marT="0" marB="0"/>
                </a:tc>
                <a:tc>
                  <a:txBody>
                    <a:bodyPr/>
                    <a:lstStyle/>
                    <a:p>
                      <a:pPr algn="l">
                        <a:lnSpc>
                          <a:spcPct val="115000"/>
                        </a:lnSpc>
                        <a:spcAft>
                          <a:spcPts val="0"/>
                        </a:spcAft>
                      </a:pPr>
                      <a:r>
                        <a:rPr lang="el-GR" sz="1600" dirty="0" err="1"/>
                        <a:t>Inspiration</a:t>
                      </a:r>
                      <a:endParaRPr lang="el-GR" sz="1600" dirty="0">
                        <a:latin typeface="Cambria"/>
                        <a:ea typeface="Calibri"/>
                        <a:cs typeface="Times New Roman"/>
                      </a:endParaRPr>
                    </a:p>
                  </a:txBody>
                  <a:tcPr marL="68580" marR="68580" marT="0" marB="0"/>
                </a:tc>
                <a:tc>
                  <a:txBody>
                    <a:bodyPr/>
                    <a:lstStyle/>
                    <a:p>
                      <a:pPr algn="l">
                        <a:lnSpc>
                          <a:spcPct val="115000"/>
                        </a:lnSpc>
                        <a:spcAft>
                          <a:spcPts val="0"/>
                        </a:spcAft>
                      </a:pPr>
                      <a:r>
                        <a:rPr lang="el-GR" sz="1600" dirty="0"/>
                        <a:t>Λογισμικό εννοιολογικής χαρτογράφησης</a:t>
                      </a:r>
                      <a:endParaRPr lang="el-GR" sz="1600" dirty="0">
                        <a:latin typeface="Cambria"/>
                        <a:ea typeface="Calibri"/>
                        <a:cs typeface="Times New Roman"/>
                      </a:endParaRPr>
                    </a:p>
                  </a:txBody>
                  <a:tcPr marL="68580" marR="68580" marT="0" marB="0"/>
                </a:tc>
              </a:tr>
              <a:tr h="608179">
                <a:tc>
                  <a:txBody>
                    <a:bodyPr/>
                    <a:lstStyle/>
                    <a:p>
                      <a:pPr algn="l">
                        <a:lnSpc>
                          <a:spcPct val="115000"/>
                        </a:lnSpc>
                        <a:spcAft>
                          <a:spcPts val="0"/>
                        </a:spcAft>
                      </a:pPr>
                      <a:r>
                        <a:rPr lang="el-GR" sz="1600"/>
                        <a:t>2</a:t>
                      </a:r>
                      <a:endParaRPr lang="el-GR" sz="1600">
                        <a:latin typeface="Cambria"/>
                        <a:ea typeface="Calibri"/>
                        <a:cs typeface="Times New Roman"/>
                      </a:endParaRPr>
                    </a:p>
                  </a:txBody>
                  <a:tcPr marL="68580" marR="68580" marT="0" marB="0"/>
                </a:tc>
                <a:tc>
                  <a:txBody>
                    <a:bodyPr/>
                    <a:lstStyle/>
                    <a:p>
                      <a:pPr algn="l">
                        <a:lnSpc>
                          <a:spcPct val="115000"/>
                        </a:lnSpc>
                        <a:spcAft>
                          <a:spcPts val="0"/>
                        </a:spcAft>
                      </a:pPr>
                      <a:r>
                        <a:rPr lang="el-GR" sz="1600" dirty="0" err="1" smtClean="0"/>
                        <a:t>MSWord</a:t>
                      </a:r>
                      <a:r>
                        <a:rPr lang="el-GR" sz="1600" dirty="0" smtClean="0"/>
                        <a:t>- </a:t>
                      </a:r>
                      <a:r>
                        <a:rPr lang="el-GR" sz="1600" dirty="0" err="1" smtClean="0"/>
                        <a:t>Writer</a:t>
                      </a:r>
                      <a:r>
                        <a:rPr lang="el-GR" sz="1600" dirty="0" smtClean="0"/>
                        <a:t> </a:t>
                      </a:r>
                      <a:endParaRPr lang="el-GR" sz="1600" dirty="0"/>
                    </a:p>
                    <a:p>
                      <a:pPr algn="l">
                        <a:lnSpc>
                          <a:spcPct val="115000"/>
                        </a:lnSpc>
                        <a:spcAft>
                          <a:spcPts val="0"/>
                        </a:spcAft>
                      </a:pPr>
                      <a:r>
                        <a:rPr lang="el-GR" sz="1600" dirty="0" err="1"/>
                        <a:t>Open</a:t>
                      </a:r>
                      <a:r>
                        <a:rPr lang="el-GR" sz="1600" dirty="0"/>
                        <a:t> Office</a:t>
                      </a:r>
                      <a:endParaRPr lang="el-GR" sz="1600" dirty="0">
                        <a:latin typeface="Cambria"/>
                        <a:ea typeface="Calibri"/>
                        <a:cs typeface="Times New Roman"/>
                      </a:endParaRPr>
                    </a:p>
                  </a:txBody>
                  <a:tcPr marL="68580" marR="68580" marT="0" marB="0"/>
                </a:tc>
                <a:tc>
                  <a:txBody>
                    <a:bodyPr/>
                    <a:lstStyle/>
                    <a:p>
                      <a:pPr algn="l">
                        <a:lnSpc>
                          <a:spcPct val="115000"/>
                        </a:lnSpc>
                        <a:spcAft>
                          <a:spcPts val="0"/>
                        </a:spcAft>
                      </a:pPr>
                      <a:r>
                        <a:rPr lang="el-GR" sz="1600" dirty="0"/>
                        <a:t>Κειμενογράφος</a:t>
                      </a:r>
                      <a:endParaRPr lang="el-GR" sz="1600" dirty="0">
                        <a:latin typeface="Cambria"/>
                        <a:ea typeface="Calibri"/>
                        <a:cs typeface="Times New Roman"/>
                      </a:endParaRPr>
                    </a:p>
                  </a:txBody>
                  <a:tcPr marL="68580" marR="68580" marT="0" marB="0"/>
                </a:tc>
              </a:tr>
              <a:tr h="912267">
                <a:tc>
                  <a:txBody>
                    <a:bodyPr/>
                    <a:lstStyle/>
                    <a:p>
                      <a:pPr algn="l">
                        <a:lnSpc>
                          <a:spcPct val="115000"/>
                        </a:lnSpc>
                        <a:spcAft>
                          <a:spcPts val="0"/>
                        </a:spcAft>
                      </a:pPr>
                      <a:r>
                        <a:rPr lang="el-GR" sz="1600"/>
                        <a:t>3</a:t>
                      </a:r>
                      <a:endParaRPr lang="el-GR" sz="1600">
                        <a:latin typeface="Cambria"/>
                        <a:ea typeface="Calibri"/>
                        <a:cs typeface="Times New Roman"/>
                      </a:endParaRPr>
                    </a:p>
                  </a:txBody>
                  <a:tcPr marL="68580" marR="68580" marT="0" marB="0"/>
                </a:tc>
                <a:tc>
                  <a:txBody>
                    <a:bodyPr/>
                    <a:lstStyle/>
                    <a:p>
                      <a:pPr algn="l">
                        <a:lnSpc>
                          <a:spcPct val="115000"/>
                        </a:lnSpc>
                        <a:spcAft>
                          <a:spcPts val="0"/>
                        </a:spcAft>
                      </a:pPr>
                      <a:r>
                        <a:rPr lang="el-GR" sz="1600"/>
                        <a:t>Διαδραστικός Πίνακας</a:t>
                      </a:r>
                      <a:endParaRPr lang="el-GR" sz="1600">
                        <a:latin typeface="Cambria"/>
                        <a:ea typeface="Calibri"/>
                        <a:cs typeface="Times New Roman"/>
                      </a:endParaRPr>
                    </a:p>
                  </a:txBody>
                  <a:tcPr marL="68580" marR="68580" marT="0" marB="0"/>
                </a:tc>
                <a:tc>
                  <a:txBody>
                    <a:bodyPr/>
                    <a:lstStyle/>
                    <a:p>
                      <a:pPr algn="l">
                        <a:lnSpc>
                          <a:spcPct val="115000"/>
                        </a:lnSpc>
                        <a:spcAft>
                          <a:spcPts val="0"/>
                        </a:spcAft>
                      </a:pPr>
                      <a:r>
                        <a:rPr lang="el-GR" sz="1600" dirty="0"/>
                        <a:t>Λογισμικό </a:t>
                      </a:r>
                      <a:r>
                        <a:rPr lang="el-GR" sz="1600" dirty="0" err="1"/>
                        <a:t>διαδραστικού</a:t>
                      </a:r>
                      <a:r>
                        <a:rPr lang="el-GR" sz="1600" dirty="0"/>
                        <a:t> πίνακα </a:t>
                      </a:r>
                      <a:endParaRPr lang="el-GR" sz="1600" dirty="0">
                        <a:latin typeface="Cambria"/>
                        <a:ea typeface="Calibri"/>
                        <a:cs typeface="Times New Roman"/>
                      </a:endParaRPr>
                    </a:p>
                  </a:txBody>
                  <a:tcPr marL="68580" marR="68580" marT="0" marB="0"/>
                </a:tc>
              </a:tr>
              <a:tr h="559508">
                <a:tc>
                  <a:txBody>
                    <a:bodyPr/>
                    <a:lstStyle/>
                    <a:p>
                      <a:pPr algn="l">
                        <a:lnSpc>
                          <a:spcPct val="115000"/>
                        </a:lnSpc>
                        <a:spcAft>
                          <a:spcPts val="0"/>
                        </a:spcAft>
                      </a:pPr>
                      <a:r>
                        <a:rPr lang="el-GR" sz="1600"/>
                        <a:t>4</a:t>
                      </a:r>
                      <a:endParaRPr lang="el-GR" sz="1600">
                        <a:latin typeface="Cambria"/>
                        <a:ea typeface="Calibri"/>
                        <a:cs typeface="Times New Roman"/>
                      </a:endParaRPr>
                    </a:p>
                  </a:txBody>
                  <a:tcPr marL="68580" marR="68580" marT="0" marB="0"/>
                </a:tc>
                <a:tc>
                  <a:txBody>
                    <a:bodyPr/>
                    <a:lstStyle/>
                    <a:p>
                      <a:pPr algn="l">
                        <a:lnSpc>
                          <a:spcPct val="115000"/>
                        </a:lnSpc>
                        <a:spcAft>
                          <a:spcPts val="0"/>
                        </a:spcAft>
                      </a:pPr>
                      <a:r>
                        <a:rPr lang="el-GR" sz="1600" dirty="0" err="1"/>
                        <a:t>Wiki</a:t>
                      </a:r>
                      <a:r>
                        <a:rPr lang="el-GR" sz="1600" dirty="0"/>
                        <a:t> </a:t>
                      </a:r>
                      <a:r>
                        <a:rPr lang="el-GR" sz="1600" dirty="0" err="1"/>
                        <a:t>spaces</a:t>
                      </a:r>
                      <a:endParaRPr lang="el-GR" sz="1600" dirty="0">
                        <a:latin typeface="Cambria"/>
                        <a:ea typeface="Calibri"/>
                        <a:cs typeface="Times New Roman"/>
                      </a:endParaRPr>
                    </a:p>
                  </a:txBody>
                  <a:tcPr marL="68580" marR="68580" marT="0" marB="0"/>
                </a:tc>
                <a:tc>
                  <a:txBody>
                    <a:bodyPr/>
                    <a:lstStyle/>
                    <a:p>
                      <a:pPr algn="l">
                        <a:lnSpc>
                          <a:spcPct val="115000"/>
                        </a:lnSpc>
                        <a:spcAft>
                          <a:spcPts val="0"/>
                        </a:spcAft>
                      </a:pPr>
                      <a:r>
                        <a:rPr lang="el-GR" sz="1600" dirty="0"/>
                        <a:t>Λογισμικό Web 2.0</a:t>
                      </a:r>
                      <a:endParaRPr lang="el-GR" sz="1600" dirty="0">
                        <a:latin typeface="Cambria"/>
                        <a:ea typeface="Calibri"/>
                        <a:cs typeface="Times New Roman"/>
                      </a:endParaRPr>
                    </a:p>
                  </a:txBody>
                  <a:tcPr marL="68580" marR="68580" marT="0" marB="0"/>
                </a:tc>
              </a:tr>
            </a:tbl>
          </a:graphicData>
        </a:graphic>
      </p:graphicFrame>
      <p:graphicFrame>
        <p:nvGraphicFramePr>
          <p:cNvPr id="7" name="6 - Θέση περιεχομένου"/>
          <p:cNvGraphicFramePr>
            <a:graphicFrameLocks noGrp="1"/>
          </p:cNvGraphicFramePr>
          <p:nvPr>
            <p:ph sz="half" idx="2"/>
          </p:nvPr>
        </p:nvGraphicFramePr>
        <p:xfrm>
          <a:off x="4932040" y="1124744"/>
          <a:ext cx="3960440" cy="4104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user\Desktop\Σ-7.jpg"/>
          <p:cNvPicPr>
            <a:picLocks noChangeAspect="1" noChangeArrowheads="1"/>
          </p:cNvPicPr>
          <p:nvPr/>
        </p:nvPicPr>
        <p:blipFill>
          <a:blip r:embed="rId2" cstate="print">
            <a:lum bright="45000"/>
          </a:blip>
          <a:srcRect/>
          <a:stretch>
            <a:fillRect/>
          </a:stretch>
        </p:blipFill>
        <p:spPr bwMode="auto">
          <a:xfrm>
            <a:off x="251520" y="404665"/>
            <a:ext cx="8640960" cy="6218530"/>
          </a:xfrm>
          <a:prstGeom prst="rect">
            <a:avLst/>
          </a:prstGeom>
          <a:noFill/>
          <a:scene3d>
            <a:camera prst="orthographicFront"/>
            <a:lightRig rig="threePt" dir="t"/>
          </a:scene3d>
          <a:sp3d>
            <a:bevelT/>
          </a:sp3d>
        </p:spPr>
      </p:pic>
      <p:sp>
        <p:nvSpPr>
          <p:cNvPr id="5" name="4 - Τίτλος"/>
          <p:cNvSpPr>
            <a:spLocks noGrp="1"/>
          </p:cNvSpPr>
          <p:nvPr>
            <p:ph type="title"/>
          </p:nvPr>
        </p:nvSpPr>
        <p:spPr>
          <a:xfrm>
            <a:off x="1403648" y="2492896"/>
            <a:ext cx="5904656" cy="1143000"/>
          </a:xfrm>
        </p:spPr>
        <p:txBody>
          <a:bodyPr>
            <a:noAutofit/>
          </a:bodyPr>
          <a:lstStyle/>
          <a:p>
            <a:r>
              <a:rPr lang="el-GR" b="1" dirty="0" smtClean="0">
                <a:solidFill>
                  <a:schemeClr val="tx2">
                    <a:lumMod val="50000"/>
                  </a:schemeClr>
                </a:solidFill>
                <a:latin typeface="Cambria" pitchFamily="18" charset="0"/>
              </a:rPr>
              <a:t>Παρουσίαση αποτελεσμάτων</a:t>
            </a:r>
            <a:endParaRPr lang="el-GR" b="1" dirty="0">
              <a:solidFill>
                <a:schemeClr val="tx2">
                  <a:lumMod val="50000"/>
                </a:schemeClr>
              </a:solidFill>
              <a:latin typeface="Cambria" pitchFamily="18" charset="0"/>
            </a:endParaRPr>
          </a:p>
        </p:txBody>
      </p:sp>
    </p:spTree>
  </p:cSld>
  <p:clrMapOvr>
    <a:masterClrMapping/>
  </p:clrMapOvr>
  <p:transition spd="slow">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0 - Εικόνα" descr="κατάλογος5.jpg"/>
          <p:cNvPicPr/>
          <p:nvPr/>
        </p:nvPicPr>
        <p:blipFill>
          <a:blip r:embed="rId2" cstate="print">
            <a:lum bright="65000"/>
          </a:blip>
          <a:stretch>
            <a:fillRect/>
          </a:stretch>
        </p:blipFill>
        <p:spPr>
          <a:xfrm>
            <a:off x="395536" y="404664"/>
            <a:ext cx="8352928" cy="6120680"/>
          </a:xfrm>
          <a:prstGeom prst="rect">
            <a:avLst/>
          </a:prstGeom>
        </p:spPr>
      </p:pic>
      <p:sp>
        <p:nvSpPr>
          <p:cNvPr id="2" name="1 - Τίτλος"/>
          <p:cNvSpPr>
            <a:spLocks noGrp="1"/>
          </p:cNvSpPr>
          <p:nvPr>
            <p:ph type="title"/>
          </p:nvPr>
        </p:nvSpPr>
        <p:spPr>
          <a:xfrm>
            <a:off x="467544" y="620688"/>
            <a:ext cx="8229600" cy="922114"/>
          </a:xfrm>
        </p:spPr>
        <p:txBody>
          <a:bodyPr>
            <a:normAutofit/>
          </a:bodyPr>
          <a:lstStyle/>
          <a:p>
            <a:r>
              <a:rPr lang="el-GR" sz="2800" b="1" dirty="0" smtClean="0">
                <a:solidFill>
                  <a:srgbClr val="002060"/>
                </a:solidFill>
                <a:latin typeface="Cambria" pitchFamily="18" charset="0"/>
              </a:rPr>
              <a:t>ΕΡΩΤΗΜΑΤΟΛΟΓΙΟ</a:t>
            </a:r>
            <a:endParaRPr lang="el-GR" sz="2800" b="1" dirty="0">
              <a:solidFill>
                <a:srgbClr val="002060"/>
              </a:solidFill>
              <a:latin typeface="Cambria" pitchFamily="18" charset="0"/>
            </a:endParaRPr>
          </a:p>
        </p:txBody>
      </p:sp>
      <p:sp>
        <p:nvSpPr>
          <p:cNvPr id="3" name="2 - Θέση περιεχομένου"/>
          <p:cNvSpPr>
            <a:spLocks noGrp="1"/>
          </p:cNvSpPr>
          <p:nvPr>
            <p:ph idx="1"/>
          </p:nvPr>
        </p:nvSpPr>
        <p:spPr>
          <a:xfrm>
            <a:off x="457200" y="1916832"/>
            <a:ext cx="8229600" cy="4209331"/>
          </a:xfrm>
        </p:spPr>
        <p:txBody>
          <a:bodyPr/>
          <a:lstStyle/>
          <a:p>
            <a:pPr>
              <a:buNone/>
            </a:pPr>
            <a:r>
              <a:rPr lang="el-GR" sz="2400" dirty="0" smtClean="0">
                <a:solidFill>
                  <a:schemeClr val="tx2">
                    <a:lumMod val="50000"/>
                  </a:schemeClr>
                </a:solidFill>
              </a:rPr>
              <a:t>Διερεύνηση γνώσεων και αντιλήψεων των μαθητών </a:t>
            </a:r>
            <a:r>
              <a:rPr lang="el-GR" sz="2400" b="1" dirty="0" smtClean="0">
                <a:solidFill>
                  <a:schemeClr val="tx2">
                    <a:lumMod val="50000"/>
                  </a:schemeClr>
                </a:solidFill>
              </a:rPr>
              <a:t>πριν και μετά</a:t>
            </a:r>
            <a:r>
              <a:rPr lang="el-GR" sz="2400" dirty="0" smtClean="0">
                <a:solidFill>
                  <a:schemeClr val="tx2">
                    <a:lumMod val="50000"/>
                  </a:schemeClr>
                </a:solidFill>
              </a:rPr>
              <a:t> την παρέμβαση σχετικά με:</a:t>
            </a:r>
          </a:p>
          <a:p>
            <a:pPr>
              <a:buNone/>
            </a:pPr>
            <a:endParaRPr lang="el-GR" sz="2400" dirty="0" smtClean="0">
              <a:solidFill>
                <a:schemeClr val="tx2">
                  <a:lumMod val="50000"/>
                </a:schemeClr>
              </a:solidFill>
            </a:endParaRPr>
          </a:p>
          <a:p>
            <a:r>
              <a:rPr lang="el-GR" sz="2400" b="1" i="1" dirty="0" smtClean="0">
                <a:solidFill>
                  <a:schemeClr val="tx2">
                    <a:lumMod val="50000"/>
                  </a:schemeClr>
                </a:solidFill>
              </a:rPr>
              <a:t>την Επιχειρηματολογία</a:t>
            </a:r>
          </a:p>
          <a:p>
            <a:pPr>
              <a:buNone/>
            </a:pPr>
            <a:endParaRPr lang="el-GR" sz="2400" b="1" i="1" dirty="0" smtClean="0">
              <a:solidFill>
                <a:schemeClr val="tx2">
                  <a:lumMod val="50000"/>
                </a:schemeClr>
              </a:solidFill>
            </a:endParaRPr>
          </a:p>
          <a:p>
            <a:r>
              <a:rPr lang="el-GR" sz="2400" b="1" i="1" dirty="0" smtClean="0">
                <a:solidFill>
                  <a:schemeClr val="tx2">
                    <a:lumMod val="50000"/>
                  </a:schemeClr>
                </a:solidFill>
              </a:rPr>
              <a:t>το Γραπτό λόγο</a:t>
            </a:r>
            <a:r>
              <a:rPr lang="el-GR" sz="2400" dirty="0" smtClean="0">
                <a:solidFill>
                  <a:schemeClr val="tx2">
                    <a:lumMod val="50000"/>
                  </a:schemeClr>
                </a:solidFill>
              </a:rPr>
              <a:t> </a:t>
            </a:r>
          </a:p>
          <a:p>
            <a:pPr>
              <a:buNone/>
            </a:pPr>
            <a:endParaRPr lang="el-GR" sz="2400" dirty="0" smtClean="0">
              <a:solidFill>
                <a:schemeClr val="tx2">
                  <a:lumMod val="50000"/>
                </a:schemeClr>
              </a:solidFill>
            </a:endParaRPr>
          </a:p>
          <a:p>
            <a:r>
              <a:rPr lang="el-GR" sz="2400" b="1" i="1" dirty="0" smtClean="0">
                <a:solidFill>
                  <a:schemeClr val="tx2">
                    <a:lumMod val="50000"/>
                  </a:schemeClr>
                </a:solidFill>
              </a:rPr>
              <a:t>τη Χρήση των υπολογιστών στο μάθημα</a:t>
            </a:r>
            <a:r>
              <a:rPr lang="el-GR" dirty="0" smtClean="0">
                <a:solidFill>
                  <a:schemeClr val="tx2">
                    <a:lumMod val="50000"/>
                  </a:schemeClr>
                </a:solidFill>
              </a:rPr>
              <a:t> </a:t>
            </a:r>
          </a:p>
          <a:p>
            <a:endParaRPr lang="el-GR" dirty="0"/>
          </a:p>
        </p:txBody>
      </p:sp>
    </p:spTree>
  </p:cSld>
  <p:clrMapOvr>
    <a:masterClrMapping/>
  </p:clrMapOvr>
  <p:transition spd="slow">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0 - Εικόνα" descr="κατάλογος5.jpg"/>
          <p:cNvPicPr/>
          <p:nvPr/>
        </p:nvPicPr>
        <p:blipFill>
          <a:blip r:embed="rId2" cstate="print">
            <a:lum bright="77000" contrast="34000"/>
          </a:blip>
          <a:stretch>
            <a:fillRect/>
          </a:stretch>
        </p:blipFill>
        <p:spPr>
          <a:xfrm>
            <a:off x="611560" y="404664"/>
            <a:ext cx="7776864" cy="6048672"/>
          </a:xfrm>
          <a:prstGeom prst="rect">
            <a:avLst/>
          </a:prstGeom>
        </p:spPr>
      </p:pic>
      <p:sp>
        <p:nvSpPr>
          <p:cNvPr id="2" name="1 - Τίτλος"/>
          <p:cNvSpPr>
            <a:spLocks noGrp="1"/>
          </p:cNvSpPr>
          <p:nvPr>
            <p:ph type="title"/>
          </p:nvPr>
        </p:nvSpPr>
        <p:spPr>
          <a:xfrm>
            <a:off x="1547664" y="548680"/>
            <a:ext cx="6408712" cy="792088"/>
          </a:xfr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el-GR" sz="2800" b="1" dirty="0" smtClean="0">
                <a:solidFill>
                  <a:schemeClr val="tx2">
                    <a:lumMod val="50000"/>
                  </a:schemeClr>
                </a:solidFill>
                <a:latin typeface="Cambria" pitchFamily="18" charset="0"/>
              </a:rPr>
              <a:t>Συμπεράσματα ερωτηματολογίων</a:t>
            </a:r>
            <a:endParaRPr lang="el-GR" sz="2800" b="1" dirty="0">
              <a:solidFill>
                <a:schemeClr val="tx2">
                  <a:lumMod val="50000"/>
                </a:schemeClr>
              </a:solidFill>
              <a:latin typeface="Cambria" pitchFamily="18" charset="0"/>
            </a:endParaRPr>
          </a:p>
        </p:txBody>
      </p:sp>
      <p:sp>
        <p:nvSpPr>
          <p:cNvPr id="3" name="2 - Θέση περιεχομένου"/>
          <p:cNvSpPr>
            <a:spLocks noGrp="1"/>
          </p:cNvSpPr>
          <p:nvPr>
            <p:ph idx="1"/>
          </p:nvPr>
        </p:nvSpPr>
        <p:spPr>
          <a:xfrm>
            <a:off x="457200" y="1772816"/>
            <a:ext cx="8507288" cy="4464495"/>
          </a:xfrm>
        </p:spPr>
        <p:txBody>
          <a:bodyPr>
            <a:normAutofit lnSpcReduction="10000"/>
          </a:bodyPr>
          <a:lstStyle/>
          <a:p>
            <a:pPr>
              <a:buNone/>
            </a:pPr>
            <a:r>
              <a:rPr lang="el-GR" sz="2200" dirty="0" smtClean="0">
                <a:latin typeface="Cambria" pitchFamily="18" charset="0"/>
              </a:rPr>
              <a:t>Η παρέμβαση έδωσε τη δυνατότητα στους μαθητές να:</a:t>
            </a:r>
          </a:p>
          <a:p>
            <a:r>
              <a:rPr lang="el-GR" sz="2200" dirty="0" smtClean="0">
                <a:latin typeface="Cambria" pitchFamily="18" charset="0"/>
              </a:rPr>
              <a:t>ξεκαθαρίσουν τις έννοιες </a:t>
            </a:r>
            <a:r>
              <a:rPr lang="el-GR" sz="2200" b="1" dirty="0" smtClean="0">
                <a:latin typeface="Cambria" pitchFamily="18" charset="0"/>
              </a:rPr>
              <a:t>επιχείρημα- αντεπιχείρημα</a:t>
            </a:r>
          </a:p>
          <a:p>
            <a:r>
              <a:rPr lang="el-GR" sz="2200" b="1" dirty="0" smtClean="0">
                <a:latin typeface="Cambria" pitchFamily="18" charset="0"/>
              </a:rPr>
              <a:t>εμβαθύνουν</a:t>
            </a:r>
            <a:r>
              <a:rPr lang="el-GR" sz="2200" dirty="0" smtClean="0">
                <a:latin typeface="Cambria" pitchFamily="18" charset="0"/>
              </a:rPr>
              <a:t> τις γνώσεις, απόψεις, δεξιότητές τους για την επιχειρηματολογία </a:t>
            </a:r>
          </a:p>
          <a:p>
            <a:r>
              <a:rPr lang="el-GR" sz="2200" dirty="0" smtClean="0">
                <a:latin typeface="Cambria" pitchFamily="18" charset="0"/>
              </a:rPr>
              <a:t>αναγνωρίσουν το </a:t>
            </a:r>
            <a:r>
              <a:rPr lang="el-GR" sz="2200" b="1" dirty="0" smtClean="0">
                <a:latin typeface="Cambria" pitchFamily="18" charset="0"/>
              </a:rPr>
              <a:t>ρόλο του διαλόγου </a:t>
            </a:r>
            <a:r>
              <a:rPr lang="el-GR" sz="2200" dirty="0" smtClean="0">
                <a:latin typeface="Cambria" pitchFamily="18" charset="0"/>
              </a:rPr>
              <a:t>και της </a:t>
            </a:r>
            <a:r>
              <a:rPr lang="el-GR" sz="2200" b="1" dirty="0" err="1" smtClean="0">
                <a:latin typeface="Cambria" pitchFamily="18" charset="0"/>
              </a:rPr>
              <a:t>ενσυναίσθησης</a:t>
            </a:r>
            <a:r>
              <a:rPr lang="el-GR" sz="2200" b="1" dirty="0" smtClean="0">
                <a:latin typeface="Cambria" pitchFamily="18" charset="0"/>
              </a:rPr>
              <a:t> </a:t>
            </a:r>
            <a:r>
              <a:rPr lang="el-GR" sz="2200" dirty="0" smtClean="0">
                <a:latin typeface="Cambria" pitchFamily="18" charset="0"/>
              </a:rPr>
              <a:t>στην επιχειρηματολογία</a:t>
            </a:r>
          </a:p>
          <a:p>
            <a:r>
              <a:rPr lang="el-GR" sz="2200" dirty="0" smtClean="0">
                <a:latin typeface="Cambria" pitchFamily="18" charset="0"/>
              </a:rPr>
              <a:t>προσδιορίσουν  την </a:t>
            </a:r>
            <a:r>
              <a:rPr lang="el-GR" sz="2200" b="1" dirty="0" smtClean="0">
                <a:latin typeface="Cambria" pitchFamily="18" charset="0"/>
              </a:rPr>
              <a:t>επικοινωνιακή διάσταση</a:t>
            </a:r>
            <a:r>
              <a:rPr lang="el-GR" sz="2200" dirty="0" smtClean="0">
                <a:latin typeface="Cambria" pitchFamily="18" charset="0"/>
              </a:rPr>
              <a:t> του γραπτού λόγου και τη συμβολή του στη διαμόρφωση στάσεων και αξιών των μαθητών ως πολίτες </a:t>
            </a:r>
          </a:p>
          <a:p>
            <a:r>
              <a:rPr lang="el-GR" sz="2200" dirty="0" smtClean="0">
                <a:latin typeface="Cambria" pitchFamily="18" charset="0"/>
              </a:rPr>
              <a:t>προσεγγίσουν το γραπτό λόγο στο πλαίσιο της </a:t>
            </a:r>
            <a:r>
              <a:rPr lang="el-GR" sz="2200" b="1" dirty="0" smtClean="0">
                <a:latin typeface="Cambria" pitchFamily="18" charset="0"/>
              </a:rPr>
              <a:t>συνεργατικής δημιουργίας και έκφρασης</a:t>
            </a:r>
          </a:p>
          <a:p>
            <a:r>
              <a:rPr lang="el-GR" sz="2200" dirty="0" smtClean="0">
                <a:latin typeface="Cambria" pitchFamily="18" charset="0"/>
              </a:rPr>
              <a:t>χαρακτηρίσουν τον υπολογιστή </a:t>
            </a:r>
            <a:r>
              <a:rPr lang="el-GR" sz="2200" b="1" dirty="0" smtClean="0">
                <a:latin typeface="Cambria" pitchFamily="18" charset="0"/>
              </a:rPr>
              <a:t>γνωστικό και συνεργατικό </a:t>
            </a:r>
            <a:r>
              <a:rPr lang="el-GR" sz="2200" dirty="0" smtClean="0">
                <a:latin typeface="Cambria" pitchFamily="18" charset="0"/>
              </a:rPr>
              <a:t>εργαλείο στη μάθηση </a:t>
            </a:r>
          </a:p>
          <a:p>
            <a:pPr>
              <a:buNone/>
            </a:pPr>
            <a:endParaRPr lang="el-GR" dirty="0" smtClean="0"/>
          </a:p>
        </p:txBody>
      </p:sp>
    </p:spTree>
  </p:cSld>
  <p:clrMapOvr>
    <a:masterClrMapping/>
  </p:clrMapOvr>
  <p:transition spd="slow">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0 - Εικόνα" descr="κατάλογος5.jpg"/>
          <p:cNvPicPr/>
          <p:nvPr/>
        </p:nvPicPr>
        <p:blipFill>
          <a:blip r:embed="rId2" cstate="print">
            <a:lum bright="65000" contrast="34000"/>
          </a:blip>
          <a:stretch>
            <a:fillRect/>
          </a:stretch>
        </p:blipFill>
        <p:spPr>
          <a:xfrm>
            <a:off x="611560" y="404664"/>
            <a:ext cx="8136904" cy="604867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 name="1 - Τίτλος"/>
          <p:cNvSpPr>
            <a:spLocks noGrp="1"/>
          </p:cNvSpPr>
          <p:nvPr>
            <p:ph type="title"/>
          </p:nvPr>
        </p:nvSpPr>
        <p:spPr>
          <a:xfrm>
            <a:off x="2915816" y="620688"/>
            <a:ext cx="3312368" cy="864096"/>
          </a:xfrm>
          <a:solidFill>
            <a:schemeClr val="accent2">
              <a:lumMod val="60000"/>
              <a:lumOff val="40000"/>
            </a:schemeClr>
          </a:solidFill>
          <a:ln>
            <a:noFill/>
          </a:ln>
          <a:effectLst>
            <a:outerShdw blurRad="57785" dist="33020" dir="3180000" algn="ctr">
              <a:srgbClr val="000000">
                <a:alpha val="30000"/>
              </a:srgbClr>
            </a:outerShdw>
            <a:softEdge rad="127000"/>
          </a:effectLst>
          <a:scene3d>
            <a:camera prst="orthographicFront">
              <a:rot lat="0" lon="0" rev="0"/>
            </a:camera>
            <a:lightRig rig="brightRoom" dir="t">
              <a:rot lat="0" lon="0" rev="600000"/>
            </a:lightRig>
          </a:scene3d>
          <a:sp3d prstMaterial="metal">
            <a:bevelT w="38100" h="57150" prst="angle"/>
          </a:sp3d>
        </p:spPr>
        <p:txBody>
          <a:bodyPr>
            <a:normAutofit/>
          </a:bodyPr>
          <a:lstStyle/>
          <a:p>
            <a:r>
              <a:rPr lang="el-GR" sz="2800" b="1" dirty="0" smtClean="0">
                <a:solidFill>
                  <a:schemeClr val="bg2">
                    <a:lumMod val="10000"/>
                  </a:schemeClr>
                </a:solidFill>
                <a:latin typeface="Cambria" pitchFamily="18" charset="0"/>
              </a:rPr>
              <a:t>1</a:t>
            </a:r>
            <a:r>
              <a:rPr lang="el-GR" sz="2800" b="1" baseline="30000" dirty="0" smtClean="0">
                <a:solidFill>
                  <a:schemeClr val="bg2">
                    <a:lumMod val="10000"/>
                  </a:schemeClr>
                </a:solidFill>
                <a:latin typeface="Cambria" pitchFamily="18" charset="0"/>
              </a:rPr>
              <a:t>ο</a:t>
            </a:r>
            <a:r>
              <a:rPr lang="el-GR" sz="2800" b="1" dirty="0" smtClean="0">
                <a:solidFill>
                  <a:schemeClr val="bg2">
                    <a:lumMod val="10000"/>
                  </a:schemeClr>
                </a:solidFill>
                <a:latin typeface="Cambria" pitchFamily="18" charset="0"/>
              </a:rPr>
              <a:t> Ερώτημα</a:t>
            </a:r>
            <a:endParaRPr lang="el-GR" sz="2800" dirty="0">
              <a:solidFill>
                <a:schemeClr val="bg2">
                  <a:lumMod val="10000"/>
                </a:schemeClr>
              </a:solidFill>
              <a:latin typeface="Cambria" pitchFamily="18" charset="0"/>
            </a:endParaRPr>
          </a:p>
        </p:txBody>
      </p:sp>
      <p:sp>
        <p:nvSpPr>
          <p:cNvPr id="3" name="2 - Θέση περιεχομένου"/>
          <p:cNvSpPr>
            <a:spLocks noGrp="1"/>
          </p:cNvSpPr>
          <p:nvPr>
            <p:ph idx="1"/>
          </p:nvPr>
        </p:nvSpPr>
        <p:spPr>
          <a:xfrm>
            <a:off x="683568" y="1772816"/>
            <a:ext cx="7992888" cy="4608512"/>
          </a:xfrm>
        </p:spPr>
        <p:txBody>
          <a:bodyPr>
            <a:normAutofit fontScale="92500" lnSpcReduction="20000"/>
          </a:bodyPr>
          <a:lstStyle/>
          <a:p>
            <a:pPr>
              <a:lnSpc>
                <a:spcPct val="150000"/>
              </a:lnSpc>
              <a:buNone/>
            </a:pPr>
            <a:r>
              <a:rPr lang="el-GR" sz="2000" dirty="0" smtClean="0">
                <a:solidFill>
                  <a:schemeClr val="tx2">
                    <a:lumMod val="50000"/>
                  </a:schemeClr>
                </a:solidFill>
                <a:latin typeface="Segoe Script" pitchFamily="34" charset="0"/>
              </a:rPr>
              <a:t>	</a:t>
            </a:r>
            <a:r>
              <a:rPr lang="el-GR" sz="2200" dirty="0" smtClean="0">
                <a:solidFill>
                  <a:schemeClr val="bg2">
                    <a:lumMod val="10000"/>
                  </a:schemeClr>
                </a:solidFill>
                <a:latin typeface="Microsoft YaHei" pitchFamily="34" charset="-122"/>
                <a:ea typeface="Microsoft YaHei" pitchFamily="34" charset="-122"/>
              </a:rPr>
              <a:t>«Εάν - και πώς - η παιδαγωγική αξιοποίηση των ιδιαίτερων δυνατοτήτων ορισμένων ανοιχτών εργαλείων της σύγχρονης ψηφιακής τεχνολογίας (συγκεκριμένα της ψηφιακής εννοιολογικής χαρτογράφησης, του επεξεργαστή κειμένου, του </a:t>
            </a:r>
            <a:r>
              <a:rPr lang="el-GR" sz="2200" dirty="0" err="1" smtClean="0">
                <a:solidFill>
                  <a:schemeClr val="bg2">
                    <a:lumMod val="10000"/>
                  </a:schemeClr>
                </a:solidFill>
                <a:latin typeface="Microsoft YaHei" pitchFamily="34" charset="-122"/>
                <a:ea typeface="Microsoft YaHei" pitchFamily="34" charset="-122"/>
              </a:rPr>
              <a:t>Διαδραστικού</a:t>
            </a:r>
            <a:r>
              <a:rPr lang="el-GR" sz="2200" dirty="0" smtClean="0">
                <a:solidFill>
                  <a:schemeClr val="bg2">
                    <a:lumMod val="10000"/>
                  </a:schemeClr>
                </a:solidFill>
                <a:latin typeface="Microsoft YaHei" pitchFamily="34" charset="-122"/>
                <a:ea typeface="Microsoft YaHei" pitchFamily="34" charset="-122"/>
              </a:rPr>
              <a:t> πίνακα, του διαδικτύου και των </a:t>
            </a:r>
            <a:r>
              <a:rPr lang="el-GR" sz="2200" dirty="0" err="1" smtClean="0">
                <a:solidFill>
                  <a:schemeClr val="bg2">
                    <a:lumMod val="10000"/>
                  </a:schemeClr>
                </a:solidFill>
                <a:latin typeface="Microsoft YaHei" pitchFamily="34" charset="-122"/>
                <a:ea typeface="Microsoft YaHei" pitchFamily="34" charset="-122"/>
              </a:rPr>
              <a:t>Wikis</a:t>
            </a:r>
            <a:r>
              <a:rPr lang="en-US" sz="2200" dirty="0" smtClean="0">
                <a:solidFill>
                  <a:schemeClr val="bg2">
                    <a:lumMod val="10000"/>
                  </a:schemeClr>
                </a:solidFill>
                <a:latin typeface="Microsoft YaHei" pitchFamily="34" charset="-122"/>
                <a:ea typeface="Microsoft YaHei" pitchFamily="34" charset="-122"/>
              </a:rPr>
              <a:t>,</a:t>
            </a:r>
            <a:r>
              <a:rPr lang="el-GR" sz="2200" dirty="0" smtClean="0">
                <a:solidFill>
                  <a:schemeClr val="bg2">
                    <a:lumMod val="10000"/>
                  </a:schemeClr>
                </a:solidFill>
                <a:latin typeface="Microsoft YaHei" pitchFamily="34" charset="-122"/>
                <a:ea typeface="Microsoft YaHei" pitchFamily="34" charset="-122"/>
              </a:rPr>
              <a:t> εργαλείων του Web2.0) διευκολύνει σημαντικά την αναβάθμιση  της ποιότητας των  κειμένων των μαθητών της ΣΤ΄ τάξης του Δημοτικού σχολείου σε επίπεδο μορφής, δομής και στα στοιχεία της επιχειρηματολογίας καθώς και στην αιτιολόγηση της ηθικής κρίσης»</a:t>
            </a:r>
            <a:endParaRPr lang="en-US" sz="2200" dirty="0" smtClean="0">
              <a:solidFill>
                <a:schemeClr val="bg2">
                  <a:lumMod val="10000"/>
                </a:schemeClr>
              </a:solidFill>
              <a:latin typeface="Microsoft YaHei" pitchFamily="34" charset="-122"/>
              <a:ea typeface="Microsoft YaHei" pitchFamily="34" charset="-122"/>
            </a:endParaRPr>
          </a:p>
          <a:p>
            <a:pPr>
              <a:buNone/>
            </a:pPr>
            <a:r>
              <a:rPr lang="el-GR" sz="2200" i="1" dirty="0" smtClean="0"/>
              <a:t> </a:t>
            </a:r>
            <a:endParaRPr lang="el-GR" sz="2200" dirty="0" smtClean="0"/>
          </a:p>
          <a:p>
            <a:pPr>
              <a:buNone/>
            </a:pPr>
            <a:endParaRPr lang="el-GR" sz="2000" dirty="0" smtClean="0">
              <a:solidFill>
                <a:schemeClr val="tx2">
                  <a:lumMod val="50000"/>
                </a:schemeClr>
              </a:solidFill>
              <a:latin typeface="Microsoft YaHei" pitchFamily="34" charset="-122"/>
              <a:ea typeface="Microsoft YaHei" pitchFamily="34" charset="-122"/>
            </a:endParaRPr>
          </a:p>
          <a:p>
            <a:endParaRPr lang="el-GR" dirty="0"/>
          </a:p>
        </p:txBody>
      </p:sp>
    </p:spTree>
  </p:cSld>
  <p:clrMapOvr>
    <a:masterClrMapping/>
  </p:clrMapOvr>
  <p:transition spd="slow">
    <p:circl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marL="108000"/>
            <a:r>
              <a:rPr lang="el-GR" sz="2700" b="1" i="1" dirty="0" smtClean="0"/>
              <a:t/>
            </a:r>
            <a:br>
              <a:rPr lang="el-GR" sz="2700" b="1" i="1" dirty="0" smtClean="0"/>
            </a:br>
            <a:r>
              <a:rPr lang="en-US" sz="2700" b="1" i="1" dirty="0" smtClean="0">
                <a:latin typeface="Cambria" pitchFamily="18" charset="0"/>
              </a:rPr>
              <a:t>I. </a:t>
            </a:r>
            <a:r>
              <a:rPr lang="el-GR" sz="2700" b="1" i="1" dirty="0" smtClean="0">
                <a:latin typeface="Cambria" pitchFamily="18" charset="0"/>
              </a:rPr>
              <a:t>Εξέταση </a:t>
            </a:r>
            <a:r>
              <a:rPr lang="el-GR" sz="2700" b="1" i="1" dirty="0">
                <a:latin typeface="Cambria" pitchFamily="18" charset="0"/>
              </a:rPr>
              <a:t>των κειμένων ως προς τα στοιχεία της επιχειρηματολογίας</a:t>
            </a:r>
            <a:r>
              <a:rPr lang="el-GR" dirty="0"/>
              <a:t/>
            </a:r>
            <a:br>
              <a:rPr lang="el-GR" dirty="0"/>
            </a:br>
            <a:endParaRPr lang="el-GR" dirty="0"/>
          </a:p>
        </p:txBody>
      </p:sp>
      <p:sp>
        <p:nvSpPr>
          <p:cNvPr id="4" name="3 - Θέση περιεχομένου"/>
          <p:cNvSpPr>
            <a:spLocks noGrp="1"/>
          </p:cNvSpPr>
          <p:nvPr>
            <p:ph sz="half" idx="1"/>
          </p:nvPr>
        </p:nvSpPr>
        <p:spPr/>
        <p:txBody>
          <a:bodyPr>
            <a:normAutofit fontScale="70000" lnSpcReduction="20000"/>
          </a:bodyPr>
          <a:lstStyle/>
          <a:p>
            <a:pPr>
              <a:buNone/>
            </a:pPr>
            <a:r>
              <a:rPr lang="el-GR" sz="2400" dirty="0" smtClean="0">
                <a:solidFill>
                  <a:schemeClr val="bg2">
                    <a:lumMod val="10000"/>
                  </a:schemeClr>
                </a:solidFill>
                <a:latin typeface="Cambria" pitchFamily="18" charset="0"/>
              </a:rPr>
              <a:t>Το θέμα που δόθηκε ήταν: «</a:t>
            </a:r>
            <a:r>
              <a:rPr lang="el-GR" sz="2400" b="1" i="1" dirty="0" smtClean="0">
                <a:solidFill>
                  <a:schemeClr val="bg2">
                    <a:lumMod val="10000"/>
                  </a:schemeClr>
                </a:solidFill>
                <a:latin typeface="Cambria" pitchFamily="18" charset="0"/>
              </a:rPr>
              <a:t>Αλλοδαπός μαθητής κρατά την ελληνική σημαία στην παρέλαση. Ποια είναι η δική σας άποψη</a:t>
            </a:r>
            <a:r>
              <a:rPr lang="el-GR" sz="2400" i="1" dirty="0" smtClean="0">
                <a:solidFill>
                  <a:schemeClr val="bg2">
                    <a:lumMod val="10000"/>
                  </a:schemeClr>
                </a:solidFill>
                <a:latin typeface="Cambria" pitchFamily="18" charset="0"/>
              </a:rPr>
              <a:t>;</a:t>
            </a:r>
            <a:r>
              <a:rPr lang="el-GR" sz="2400" dirty="0" smtClean="0">
                <a:solidFill>
                  <a:schemeClr val="bg2">
                    <a:lumMod val="10000"/>
                  </a:schemeClr>
                </a:solidFill>
                <a:latin typeface="Cambria" pitchFamily="18" charset="0"/>
              </a:rPr>
              <a:t>»</a:t>
            </a:r>
            <a:endParaRPr lang="en-US" sz="2400" dirty="0" smtClean="0">
              <a:solidFill>
                <a:schemeClr val="bg2">
                  <a:lumMod val="10000"/>
                </a:schemeClr>
              </a:solidFill>
              <a:latin typeface="Cambria" pitchFamily="18" charset="0"/>
            </a:endParaRPr>
          </a:p>
          <a:p>
            <a:pPr lvl="0">
              <a:buNone/>
            </a:pPr>
            <a:endParaRPr lang="el-GR" sz="2400" dirty="0" smtClean="0"/>
          </a:p>
          <a:p>
            <a:pPr lvl="0">
              <a:buNone/>
            </a:pPr>
            <a:r>
              <a:rPr lang="el-GR" sz="2400" dirty="0" smtClean="0">
                <a:solidFill>
                  <a:schemeClr val="bg2">
                    <a:lumMod val="10000"/>
                  </a:schemeClr>
                </a:solidFill>
              </a:rPr>
              <a:t>Χρησιμοποιήσαμε το «</a:t>
            </a:r>
            <a:r>
              <a:rPr lang="el-GR" sz="2400" b="1" dirty="0" smtClean="0">
                <a:solidFill>
                  <a:schemeClr val="bg2">
                    <a:lumMod val="10000"/>
                  </a:schemeClr>
                </a:solidFill>
              </a:rPr>
              <a:t>Πρωτόκολλο Ανάλυσης Γραπτής Έκφρασης στο Δημοτικό Σχολείο</a:t>
            </a:r>
            <a:r>
              <a:rPr lang="el-GR" sz="2400" dirty="0" smtClean="0">
                <a:solidFill>
                  <a:schemeClr val="bg2">
                    <a:lumMod val="10000"/>
                  </a:schemeClr>
                </a:solidFill>
              </a:rPr>
              <a:t>» (</a:t>
            </a:r>
            <a:r>
              <a:rPr lang="el-GR" sz="2400" dirty="0" err="1" smtClean="0">
                <a:solidFill>
                  <a:schemeClr val="bg2">
                    <a:lumMod val="10000"/>
                  </a:schemeClr>
                </a:solidFill>
              </a:rPr>
              <a:t>Παπούλια</a:t>
            </a:r>
            <a:r>
              <a:rPr lang="el-GR" sz="2400" dirty="0" smtClean="0">
                <a:solidFill>
                  <a:schemeClr val="bg2">
                    <a:lumMod val="10000"/>
                  </a:schemeClr>
                </a:solidFill>
              </a:rPr>
              <a:t>- Τζελέπη 2000) με προσαρμογές για να εξετάσουμε παραμέτρους του επιχειρηματολογικού κειμένου ως προς</a:t>
            </a:r>
            <a:r>
              <a:rPr lang="el-GR" dirty="0" smtClean="0">
                <a:solidFill>
                  <a:schemeClr val="bg2">
                    <a:lumMod val="10000"/>
                  </a:schemeClr>
                </a:solidFill>
              </a:rPr>
              <a:t>:</a:t>
            </a:r>
          </a:p>
          <a:p>
            <a:pPr lvl="0"/>
            <a:r>
              <a:rPr lang="el-GR" sz="2600" b="1" i="1" dirty="0" smtClean="0">
                <a:solidFill>
                  <a:schemeClr val="bg2">
                    <a:lumMod val="10000"/>
                  </a:schemeClr>
                </a:solidFill>
              </a:rPr>
              <a:t>τα </a:t>
            </a:r>
            <a:r>
              <a:rPr lang="el-GR" sz="2600" b="1" i="1" dirty="0">
                <a:solidFill>
                  <a:schemeClr val="bg2">
                    <a:lumMod val="10000"/>
                  </a:schemeClr>
                </a:solidFill>
              </a:rPr>
              <a:t>Δομικά </a:t>
            </a:r>
            <a:r>
              <a:rPr lang="el-GR" sz="2600" b="1" i="1" dirty="0" smtClean="0">
                <a:solidFill>
                  <a:schemeClr val="bg2">
                    <a:lumMod val="10000"/>
                  </a:schemeClr>
                </a:solidFill>
              </a:rPr>
              <a:t>του Στοιχεία</a:t>
            </a:r>
            <a:endParaRPr lang="el-GR" sz="2600" b="1" i="1" dirty="0">
              <a:solidFill>
                <a:schemeClr val="bg2">
                  <a:lumMod val="10000"/>
                </a:schemeClr>
              </a:solidFill>
            </a:endParaRPr>
          </a:p>
          <a:p>
            <a:pPr lvl="0"/>
            <a:r>
              <a:rPr lang="el-GR" sz="2600" b="1" i="1" dirty="0">
                <a:solidFill>
                  <a:schemeClr val="bg2">
                    <a:lumMod val="10000"/>
                  </a:schemeClr>
                </a:solidFill>
              </a:rPr>
              <a:t>την Οργάνωση και Παρουσίαση </a:t>
            </a:r>
            <a:r>
              <a:rPr lang="el-GR" sz="2600" b="1" i="1" dirty="0" smtClean="0">
                <a:solidFill>
                  <a:schemeClr val="bg2">
                    <a:lumMod val="10000"/>
                  </a:schemeClr>
                </a:solidFill>
              </a:rPr>
              <a:t>του Περιεχομένου</a:t>
            </a:r>
            <a:endParaRPr lang="el-GR" sz="2600" b="1" i="1" dirty="0">
              <a:solidFill>
                <a:schemeClr val="bg2">
                  <a:lumMod val="10000"/>
                </a:schemeClr>
              </a:solidFill>
            </a:endParaRPr>
          </a:p>
          <a:p>
            <a:pPr lvl="0"/>
            <a:r>
              <a:rPr lang="el-GR" sz="2600" b="1" i="1" dirty="0">
                <a:solidFill>
                  <a:schemeClr val="bg2">
                    <a:lumMod val="10000"/>
                  </a:schemeClr>
                </a:solidFill>
              </a:rPr>
              <a:t>τα Τυπικά Φορμαλιστικά </a:t>
            </a:r>
            <a:r>
              <a:rPr lang="el-GR" sz="2600" b="1" i="1" dirty="0" smtClean="0">
                <a:solidFill>
                  <a:schemeClr val="bg2">
                    <a:lumMod val="10000"/>
                  </a:schemeClr>
                </a:solidFill>
              </a:rPr>
              <a:t>του Χαρακτηριστικά</a:t>
            </a:r>
            <a:endParaRPr lang="el-GR" sz="2600" b="1" i="1" dirty="0">
              <a:solidFill>
                <a:schemeClr val="bg2">
                  <a:lumMod val="10000"/>
                </a:schemeClr>
              </a:solidFill>
            </a:endParaRPr>
          </a:p>
          <a:p>
            <a:pPr lvl="0"/>
            <a:r>
              <a:rPr lang="el-GR" sz="2600" b="1" i="1" dirty="0">
                <a:solidFill>
                  <a:schemeClr val="bg2">
                    <a:lumMod val="10000"/>
                  </a:schemeClr>
                </a:solidFill>
              </a:rPr>
              <a:t>την Επικοινωνιακή Διάσταση του Κειμένου </a:t>
            </a:r>
          </a:p>
        </p:txBody>
      </p:sp>
      <p:pic>
        <p:nvPicPr>
          <p:cNvPr id="6" name="Picture 3" descr="C:\Users\user\Desktop\Σ-1.jpg"/>
          <p:cNvPicPr>
            <a:picLocks noGrp="1" noChangeAspect="1" noChangeArrowheads="1"/>
          </p:cNvPicPr>
          <p:nvPr>
            <p:ph sz="half" idx="2"/>
          </p:nvPr>
        </p:nvPicPr>
        <p:blipFill>
          <a:blip r:embed="rId3" cstate="print"/>
          <a:srcRect/>
          <a:stretch>
            <a:fillRect/>
          </a:stretch>
        </p:blipFill>
        <p:spPr bwMode="auto">
          <a:xfrm>
            <a:off x="4983121" y="1600200"/>
            <a:ext cx="3368757" cy="4525963"/>
          </a:xfrm>
          <a:prstGeom prst="rect">
            <a:avLst/>
          </a:prstGeom>
          <a:noFill/>
        </p:spPr>
      </p:pic>
    </p:spTree>
  </p:cSld>
  <p:clrMapOvr>
    <a:masterClrMapping/>
  </p:clrMapOvr>
  <p:transition spd="slow">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Τίτλος"/>
          <p:cNvSpPr>
            <a:spLocks noGrp="1"/>
          </p:cNvSpPr>
          <p:nvPr>
            <p:ph type="title"/>
          </p:nvPr>
        </p:nvSpPr>
        <p:spPr>
          <a:xfrm>
            <a:off x="2771800" y="188640"/>
            <a:ext cx="3384376" cy="490066"/>
          </a:xfrm>
          <a:solidFill>
            <a:schemeClr val="accent1">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r>
              <a:rPr lang="el-GR" sz="2800" b="1" dirty="0" smtClean="0">
                <a:latin typeface="Cambria" pitchFamily="18" charset="0"/>
                <a:ea typeface="+mn-ea"/>
                <a:cs typeface="+mn-cs"/>
              </a:rPr>
              <a:t>Αποτελέσματα</a:t>
            </a:r>
            <a:endParaRPr lang="el-GR" sz="2800" b="1" dirty="0">
              <a:latin typeface="Cambria" pitchFamily="18" charset="0"/>
              <a:ea typeface="+mn-ea"/>
              <a:cs typeface="+mn-cs"/>
            </a:endParaRPr>
          </a:p>
        </p:txBody>
      </p:sp>
      <p:sp>
        <p:nvSpPr>
          <p:cNvPr id="6" name="5 - Θέση περιεχομένου"/>
          <p:cNvSpPr>
            <a:spLocks noGrp="1"/>
          </p:cNvSpPr>
          <p:nvPr>
            <p:ph sz="half" idx="1"/>
          </p:nvPr>
        </p:nvSpPr>
        <p:spPr>
          <a:xfrm>
            <a:off x="467544" y="1484784"/>
            <a:ext cx="4248472" cy="5184576"/>
          </a:xfrm>
        </p:spPr>
        <p:txBody>
          <a:bodyPr>
            <a:normAutofit fontScale="25000" lnSpcReduction="20000"/>
          </a:bodyPr>
          <a:lstStyle/>
          <a:p>
            <a:pPr lvl="0">
              <a:lnSpc>
                <a:spcPct val="120000"/>
              </a:lnSpc>
              <a:buNone/>
            </a:pPr>
            <a:r>
              <a:rPr lang="el-GR" sz="5400" dirty="0" smtClean="0">
                <a:latin typeface="Cambria" pitchFamily="18" charset="0"/>
              </a:rPr>
              <a:t> Στα αποτελέσματα πριν και μετά την παρέμβαση </a:t>
            </a:r>
            <a:r>
              <a:rPr lang="el-GR" sz="5400" dirty="0" smtClean="0">
                <a:solidFill>
                  <a:srgbClr val="FFC000"/>
                </a:solidFill>
                <a:latin typeface="Cambria" pitchFamily="18" charset="0"/>
              </a:rPr>
              <a:t>τόσο</a:t>
            </a:r>
            <a:r>
              <a:rPr lang="el-GR" sz="5400" dirty="0" smtClean="0">
                <a:latin typeface="Cambria" pitchFamily="18" charset="0"/>
              </a:rPr>
              <a:t> για όλους τους επιμέρους δείκτες  </a:t>
            </a:r>
            <a:r>
              <a:rPr lang="el-GR" sz="5400" dirty="0" smtClean="0">
                <a:solidFill>
                  <a:srgbClr val="FFC000"/>
                </a:solidFill>
                <a:latin typeface="Cambria" pitchFamily="18" charset="0"/>
              </a:rPr>
              <a:t>όσο και </a:t>
            </a:r>
            <a:r>
              <a:rPr lang="el-GR" sz="5400" dirty="0" smtClean="0">
                <a:latin typeface="Cambria" pitchFamily="18" charset="0"/>
              </a:rPr>
              <a:t>για το συνολικό</a:t>
            </a:r>
            <a:r>
              <a:rPr lang="el-GR" sz="5400" dirty="0" smtClean="0">
                <a:solidFill>
                  <a:srgbClr val="FFC000"/>
                </a:solidFill>
                <a:latin typeface="Cambria" pitchFamily="18" charset="0"/>
              </a:rPr>
              <a:t>,</a:t>
            </a:r>
            <a:r>
              <a:rPr lang="el-GR" sz="5400" dirty="0" smtClean="0">
                <a:latin typeface="Cambria" pitchFamily="18" charset="0"/>
              </a:rPr>
              <a:t> που αφορούν στα Δομικά Στοιχεία του Επιχειρηματολογικού Κειμένου</a:t>
            </a:r>
            <a:r>
              <a:rPr lang="el-GR" sz="5400" dirty="0" smtClean="0">
                <a:solidFill>
                  <a:srgbClr val="FFC000"/>
                </a:solidFill>
                <a:latin typeface="Cambria" pitchFamily="18" charset="0"/>
              </a:rPr>
              <a:t>,</a:t>
            </a:r>
            <a:r>
              <a:rPr lang="en-US" sz="5400" dirty="0" smtClean="0">
                <a:solidFill>
                  <a:srgbClr val="FFC000"/>
                </a:solidFill>
                <a:latin typeface="Cambria" pitchFamily="18" charset="0"/>
              </a:rPr>
              <a:t> </a:t>
            </a:r>
            <a:r>
              <a:rPr lang="el-GR" sz="5400" dirty="0" smtClean="0">
                <a:latin typeface="Cambria" pitchFamily="18" charset="0"/>
              </a:rPr>
              <a:t>παρατηρήθηκε </a:t>
            </a:r>
          </a:p>
          <a:p>
            <a:pPr lvl="0">
              <a:lnSpc>
                <a:spcPct val="120000"/>
              </a:lnSpc>
              <a:buNone/>
            </a:pPr>
            <a:r>
              <a:rPr lang="el-GR" sz="5400" b="1" dirty="0" smtClean="0">
                <a:latin typeface="Cambria" pitchFamily="18" charset="0"/>
              </a:rPr>
              <a:t>       στατιστικά σημαντική διαφορά</a:t>
            </a:r>
            <a:r>
              <a:rPr lang="el-GR" sz="5400" dirty="0" smtClean="0">
                <a:latin typeface="Cambria" pitchFamily="18" charset="0"/>
              </a:rPr>
              <a:t>, </a:t>
            </a:r>
          </a:p>
          <a:p>
            <a:pPr lvl="0">
              <a:lnSpc>
                <a:spcPct val="120000"/>
              </a:lnSpc>
              <a:buNone/>
            </a:pPr>
            <a:r>
              <a:rPr lang="el-GR" sz="5400" dirty="0" smtClean="0">
                <a:latin typeface="Cambria" pitchFamily="18" charset="0"/>
              </a:rPr>
              <a:t>      ως προς </a:t>
            </a:r>
            <a:r>
              <a:rPr lang="el-GR" sz="5400" dirty="0" smtClean="0">
                <a:solidFill>
                  <a:srgbClr val="FFC000"/>
                </a:solidFill>
                <a:latin typeface="Cambria" pitchFamily="18" charset="0"/>
              </a:rPr>
              <a:t>τη</a:t>
            </a:r>
            <a:r>
              <a:rPr lang="el-GR" sz="5400" dirty="0" smtClean="0">
                <a:latin typeface="Cambria" pitchFamily="18" charset="0"/>
              </a:rPr>
              <a:t>:</a:t>
            </a:r>
            <a:endParaRPr lang="el-GR" sz="5200" dirty="0" smtClean="0">
              <a:latin typeface="Cambria" pitchFamily="18" charset="0"/>
            </a:endParaRPr>
          </a:p>
          <a:p>
            <a:pPr>
              <a:lnSpc>
                <a:spcPct val="120000"/>
              </a:lnSpc>
            </a:pPr>
            <a:r>
              <a:rPr lang="el-GR" sz="5200" b="1" dirty="0" smtClean="0">
                <a:latin typeface="Cambria" pitchFamily="18" charset="0"/>
              </a:rPr>
              <a:t>Σύνδεση τίτλου- θέματος </a:t>
            </a:r>
          </a:p>
          <a:p>
            <a:pPr lvl="0">
              <a:lnSpc>
                <a:spcPct val="120000"/>
              </a:lnSpc>
            </a:pPr>
            <a:r>
              <a:rPr lang="el-GR" sz="5200" b="1" dirty="0" smtClean="0">
                <a:latin typeface="Cambria" pitchFamily="18" charset="0"/>
              </a:rPr>
              <a:t>Σαφήνεια και ακρίβεια</a:t>
            </a:r>
          </a:p>
          <a:p>
            <a:pPr lvl="0">
              <a:lnSpc>
                <a:spcPct val="120000"/>
              </a:lnSpc>
            </a:pPr>
            <a:r>
              <a:rPr lang="el-GR" sz="5200" b="1" dirty="0" smtClean="0">
                <a:latin typeface="Cambria" pitchFamily="18" charset="0"/>
              </a:rPr>
              <a:t>Συνεκτικότητα</a:t>
            </a:r>
            <a:r>
              <a:rPr lang="el-GR" sz="5200" dirty="0" smtClean="0">
                <a:latin typeface="Cambria" pitchFamily="18" charset="0"/>
              </a:rPr>
              <a:t> μέσα από την ομαδοποίηση και σύνδεση των εννοιών στο ηλεκτρονικό περιβάλλον χαρτογράφησης</a:t>
            </a:r>
          </a:p>
          <a:p>
            <a:pPr lvl="0">
              <a:lnSpc>
                <a:spcPct val="120000"/>
              </a:lnSpc>
            </a:pPr>
            <a:r>
              <a:rPr lang="el-GR" sz="5200" b="1" dirty="0" smtClean="0">
                <a:latin typeface="Cambria" pitchFamily="18" charset="0"/>
              </a:rPr>
              <a:t>Συνοχή</a:t>
            </a:r>
            <a:r>
              <a:rPr lang="el-GR" sz="5200" dirty="0" smtClean="0">
                <a:latin typeface="Cambria" pitchFamily="18" charset="0"/>
              </a:rPr>
              <a:t> με χρήση συνδέσμων και επιχειρηματολογικών δεικτών</a:t>
            </a:r>
          </a:p>
          <a:p>
            <a:pPr lvl="0"/>
            <a:endParaRPr lang="el-GR" sz="5200" dirty="0" smtClean="0"/>
          </a:p>
          <a:p>
            <a:pPr>
              <a:buNone/>
            </a:pPr>
            <a:r>
              <a:rPr lang="el-GR" sz="5200" b="1" i="1" dirty="0" smtClean="0"/>
              <a:t> </a:t>
            </a:r>
            <a:endParaRPr lang="el-GR" sz="5200" dirty="0" smtClean="0"/>
          </a:p>
          <a:p>
            <a:endParaRPr lang="el-GR" sz="5200" dirty="0" smtClean="0"/>
          </a:p>
          <a:p>
            <a:endParaRPr lang="el-GR" dirty="0"/>
          </a:p>
        </p:txBody>
      </p:sp>
      <p:graphicFrame>
        <p:nvGraphicFramePr>
          <p:cNvPr id="7" name="5 - Θέση περιεχομένου"/>
          <p:cNvGraphicFramePr>
            <a:graphicFrameLocks noGrp="1"/>
          </p:cNvGraphicFramePr>
          <p:nvPr>
            <p:ph sz="half" idx="2"/>
          </p:nvPr>
        </p:nvGraphicFramePr>
        <p:xfrm>
          <a:off x="4716016" y="1124744"/>
          <a:ext cx="3960440" cy="4680520"/>
        </p:xfrm>
        <a:graphic>
          <a:graphicData uri="http://schemas.openxmlformats.org/drawingml/2006/chart">
            <c:chart xmlns:c="http://schemas.openxmlformats.org/drawingml/2006/chart" xmlns:r="http://schemas.openxmlformats.org/officeDocument/2006/relationships" r:id="rId3"/>
          </a:graphicData>
        </a:graphic>
      </p:graphicFrame>
      <p:sp>
        <p:nvSpPr>
          <p:cNvPr id="8" name="7 - TextBox"/>
          <p:cNvSpPr txBox="1"/>
          <p:nvPr/>
        </p:nvSpPr>
        <p:spPr>
          <a:xfrm>
            <a:off x="4499992" y="5877272"/>
            <a:ext cx="4464496" cy="430887"/>
          </a:xfrm>
          <a:prstGeom prst="rect">
            <a:avLst/>
          </a:prstGeom>
          <a:noFill/>
        </p:spPr>
        <p:txBody>
          <a:bodyPr wrap="square" rtlCol="0">
            <a:spAutoFit/>
          </a:bodyPr>
          <a:lstStyle/>
          <a:p>
            <a:pPr algn="ctr"/>
            <a:r>
              <a:rPr lang="el-GR" sz="1100" dirty="0" smtClean="0"/>
              <a:t>Κλίμακα αξιολόγησης από 0-3, Καθόλου=0, Ελάχιστα=1, Μέτρια=2, Επαρκώς=3</a:t>
            </a:r>
            <a:endParaRPr lang="el-GR" sz="1100" dirty="0"/>
          </a:p>
        </p:txBody>
      </p:sp>
      <p:sp>
        <p:nvSpPr>
          <p:cNvPr id="9" name="8 - TextBox"/>
          <p:cNvSpPr txBox="1"/>
          <p:nvPr/>
        </p:nvSpPr>
        <p:spPr>
          <a:xfrm>
            <a:off x="611560" y="980728"/>
            <a:ext cx="3528392" cy="400110"/>
          </a:xfrm>
          <a:prstGeom prst="rect">
            <a:avLst/>
          </a:prstGeom>
          <a:solidFill>
            <a:schemeClr val="accent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l-GR" sz="2000" b="1" dirty="0" smtClean="0">
                <a:latin typeface="Cambria" pitchFamily="18" charset="0"/>
              </a:rPr>
              <a:t>Α. Δομικά στοιχεία κειμένου</a:t>
            </a:r>
            <a:endParaRPr lang="el-GR" sz="2000" b="1" dirty="0">
              <a:latin typeface="Cambria" pitchFamily="18" charset="0"/>
            </a:endParaRPr>
          </a:p>
        </p:txBody>
      </p:sp>
    </p:spTree>
  </p:cSld>
  <p:clrMapOvr>
    <a:masterClrMapping/>
  </p:clrMapOvr>
  <p:transition spd="slow">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11560" y="188640"/>
            <a:ext cx="5904656" cy="576064"/>
          </a:xfrm>
          <a:solidFill>
            <a:schemeClr val="accent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l-GR" sz="2000" b="1" dirty="0" smtClean="0">
                <a:solidFill>
                  <a:schemeClr val="tx1">
                    <a:lumMod val="95000"/>
                    <a:lumOff val="5000"/>
                  </a:schemeClr>
                </a:solidFill>
                <a:latin typeface="Cambria" pitchFamily="18" charset="0"/>
              </a:rPr>
              <a:t>Β. Οργάνωση και παρουσίαση περιεχομένου</a:t>
            </a:r>
            <a:endParaRPr lang="el-GR" sz="2000" b="1" dirty="0">
              <a:solidFill>
                <a:schemeClr val="tx1">
                  <a:lumMod val="95000"/>
                  <a:lumOff val="5000"/>
                </a:schemeClr>
              </a:solidFill>
              <a:latin typeface="Cambria" pitchFamily="18" charset="0"/>
            </a:endParaRPr>
          </a:p>
        </p:txBody>
      </p:sp>
      <p:graphicFrame>
        <p:nvGraphicFramePr>
          <p:cNvPr id="4" name="3 - Θέση περιεχομένου"/>
          <p:cNvGraphicFramePr>
            <a:graphicFrameLocks noGrp="1"/>
          </p:cNvGraphicFramePr>
          <p:nvPr>
            <p:ph sz="half" idx="1"/>
          </p:nvPr>
        </p:nvGraphicFramePr>
        <p:xfrm>
          <a:off x="251520" y="1052736"/>
          <a:ext cx="4248472" cy="5112568"/>
        </p:xfrm>
        <a:graphic>
          <a:graphicData uri="http://schemas.openxmlformats.org/drawingml/2006/chart">
            <c:chart xmlns:c="http://schemas.openxmlformats.org/drawingml/2006/chart" xmlns:r="http://schemas.openxmlformats.org/officeDocument/2006/relationships" r:id="rId2"/>
          </a:graphicData>
        </a:graphic>
      </p:graphicFrame>
      <p:sp>
        <p:nvSpPr>
          <p:cNvPr id="6" name="5 - Θέση περιεχομένου"/>
          <p:cNvSpPr>
            <a:spLocks noGrp="1"/>
          </p:cNvSpPr>
          <p:nvPr>
            <p:ph sz="half" idx="2"/>
          </p:nvPr>
        </p:nvSpPr>
        <p:spPr>
          <a:xfrm>
            <a:off x="4572000" y="980728"/>
            <a:ext cx="4392488" cy="5544616"/>
          </a:xfrm>
        </p:spPr>
        <p:txBody>
          <a:bodyPr>
            <a:normAutofit fontScale="25000" lnSpcReduction="20000"/>
          </a:bodyPr>
          <a:lstStyle/>
          <a:p>
            <a:pPr>
              <a:lnSpc>
                <a:spcPct val="120000"/>
              </a:lnSpc>
              <a:buNone/>
            </a:pPr>
            <a:r>
              <a:rPr lang="el-GR" sz="7200" dirty="0" smtClean="0">
                <a:latin typeface="Cambria" pitchFamily="18" charset="0"/>
              </a:rPr>
              <a:t>	</a:t>
            </a:r>
            <a:r>
              <a:rPr lang="el-GR" sz="7200" dirty="0" smtClean="0">
                <a:solidFill>
                  <a:schemeClr val="tx2">
                    <a:lumMod val="50000"/>
                  </a:schemeClr>
                </a:solidFill>
                <a:latin typeface="Cambria" pitchFamily="18" charset="0"/>
              </a:rPr>
              <a:t>Παρατηρήθηκε στα αρχικά και τελικά κείμενα  </a:t>
            </a:r>
            <a:r>
              <a:rPr lang="el-GR" sz="7200" b="1" dirty="0" smtClean="0">
                <a:solidFill>
                  <a:schemeClr val="tx2">
                    <a:lumMod val="50000"/>
                  </a:schemeClr>
                </a:solidFill>
                <a:latin typeface="Cambria" pitchFamily="18" charset="0"/>
              </a:rPr>
              <a:t>Στατιστικά σημαντική διαφορά</a:t>
            </a:r>
            <a:r>
              <a:rPr lang="el-GR" sz="7200" dirty="0" smtClean="0">
                <a:solidFill>
                  <a:schemeClr val="tx2">
                    <a:lumMod val="50000"/>
                  </a:schemeClr>
                </a:solidFill>
                <a:latin typeface="Cambria" pitchFamily="18" charset="0"/>
              </a:rPr>
              <a:t>, ως προς:</a:t>
            </a:r>
          </a:p>
          <a:p>
            <a:pPr>
              <a:lnSpc>
                <a:spcPct val="120000"/>
              </a:lnSpc>
            </a:pPr>
            <a:r>
              <a:rPr lang="el-GR" sz="7200" dirty="0" smtClean="0">
                <a:solidFill>
                  <a:schemeClr val="tx2">
                    <a:lumMod val="50000"/>
                  </a:schemeClr>
                </a:solidFill>
                <a:latin typeface="Cambria" pitchFamily="18" charset="0"/>
              </a:rPr>
              <a:t>τη διατύπωση προσωπικής θέσης και επιχειρημάτων. </a:t>
            </a:r>
          </a:p>
          <a:p>
            <a:pPr lvl="0">
              <a:lnSpc>
                <a:spcPct val="120000"/>
              </a:lnSpc>
            </a:pPr>
            <a:r>
              <a:rPr lang="el-GR" sz="7200" dirty="0" smtClean="0">
                <a:solidFill>
                  <a:schemeClr val="tx2">
                    <a:lumMod val="50000"/>
                  </a:schemeClr>
                </a:solidFill>
                <a:latin typeface="Cambria" pitchFamily="18" charset="0"/>
              </a:rPr>
              <a:t>την ένταξη της αντίθετης άποψης στα κείμενα (αναφορά αντίθετης άποψης- αντεπιχειρήματα- ανασκευή- στήριξη με αποδεικτικά στοιχεία)</a:t>
            </a:r>
          </a:p>
          <a:p>
            <a:pPr lvl="0">
              <a:lnSpc>
                <a:spcPct val="120000"/>
              </a:lnSpc>
            </a:pPr>
            <a:r>
              <a:rPr lang="el-GR" sz="7200" dirty="0" smtClean="0">
                <a:solidFill>
                  <a:schemeClr val="tx2">
                    <a:lumMod val="50000"/>
                  </a:schemeClr>
                </a:solidFill>
                <a:latin typeface="Cambria" pitchFamily="18" charset="0"/>
              </a:rPr>
              <a:t>τα συμπεράσματα </a:t>
            </a:r>
          </a:p>
          <a:p>
            <a:pPr lvl="0">
              <a:lnSpc>
                <a:spcPct val="120000"/>
              </a:lnSpc>
            </a:pPr>
            <a:endParaRPr lang="el-GR" sz="7200" dirty="0" smtClean="0">
              <a:solidFill>
                <a:schemeClr val="tx2">
                  <a:lumMod val="50000"/>
                </a:schemeClr>
              </a:solidFill>
              <a:latin typeface="Cambria" pitchFamily="18" charset="0"/>
            </a:endParaRPr>
          </a:p>
          <a:p>
            <a:pPr lvl="0">
              <a:lnSpc>
                <a:spcPct val="120000"/>
              </a:lnSpc>
              <a:buNone/>
            </a:pPr>
            <a:r>
              <a:rPr lang="el-GR" sz="7200" dirty="0" smtClean="0">
                <a:solidFill>
                  <a:schemeClr val="tx2">
                    <a:lumMod val="50000"/>
                  </a:schemeClr>
                </a:solidFill>
                <a:latin typeface="Cambria" pitchFamily="18" charset="0"/>
              </a:rPr>
              <a:t>          </a:t>
            </a:r>
            <a:r>
              <a:rPr lang="el-GR" sz="6400" i="1" dirty="0" smtClean="0">
                <a:solidFill>
                  <a:schemeClr val="tx2">
                    <a:lumMod val="50000"/>
                  </a:schemeClr>
                </a:solidFill>
                <a:latin typeface="Cambria" pitchFamily="18" charset="0"/>
              </a:rPr>
              <a:t>Θεωρούμε ότι η χαρτογράφηση της επιχειρηματολογίας στο ηλεκτρονικό περιβάλλον του </a:t>
            </a:r>
            <a:r>
              <a:rPr lang="en-US" sz="6400" i="1" dirty="0" smtClean="0">
                <a:solidFill>
                  <a:schemeClr val="tx2">
                    <a:lumMod val="50000"/>
                  </a:schemeClr>
                </a:solidFill>
                <a:latin typeface="Cambria" pitchFamily="18" charset="0"/>
              </a:rPr>
              <a:t>inspiration </a:t>
            </a:r>
            <a:r>
              <a:rPr lang="el-GR" sz="6400" i="1" dirty="0" smtClean="0">
                <a:solidFill>
                  <a:schemeClr val="tx2">
                    <a:lumMod val="50000"/>
                  </a:schemeClr>
                </a:solidFill>
                <a:latin typeface="Cambria" pitchFamily="18" charset="0"/>
              </a:rPr>
              <a:t> συντέλεσε στην ποιοτική αναβάθμιση του λόγου των μαθητών που </a:t>
            </a:r>
            <a:r>
              <a:rPr lang="el-GR" sz="6400" i="1" dirty="0" err="1" smtClean="0">
                <a:solidFill>
                  <a:schemeClr val="tx2">
                    <a:lumMod val="50000"/>
                  </a:schemeClr>
                </a:solidFill>
                <a:latin typeface="Cambria" pitchFamily="18" charset="0"/>
              </a:rPr>
              <a:t>οπτικοποίησε</a:t>
            </a:r>
            <a:r>
              <a:rPr lang="el-GR" sz="6400" i="1" dirty="0" smtClean="0">
                <a:solidFill>
                  <a:schemeClr val="tx2">
                    <a:lumMod val="50000"/>
                  </a:schemeClr>
                </a:solidFill>
                <a:latin typeface="Cambria" pitchFamily="18" charset="0"/>
              </a:rPr>
              <a:t> κάθετα τη δομή του επιχειρήματος και οριζόντια τη δομή της επιχειρηματολογίας στα στοιχεία που την απαρτίζουν</a:t>
            </a:r>
          </a:p>
          <a:p>
            <a:pPr>
              <a:buNone/>
            </a:pPr>
            <a:endParaRPr lang="el-GR" sz="3000" dirty="0" smtClean="0"/>
          </a:p>
          <a:p>
            <a:pPr>
              <a:buNone/>
            </a:pPr>
            <a:endParaRPr lang="el-GR" sz="2900" dirty="0" smtClean="0"/>
          </a:p>
          <a:p>
            <a:pPr>
              <a:buNone/>
            </a:pPr>
            <a:r>
              <a:rPr lang="el-GR" b="1" i="1" dirty="0" smtClean="0"/>
              <a:t> </a:t>
            </a:r>
            <a:endParaRPr lang="el-GR" dirty="0" smtClean="0"/>
          </a:p>
          <a:p>
            <a:endParaRPr lang="el-GR" dirty="0"/>
          </a:p>
        </p:txBody>
      </p:sp>
      <p:sp>
        <p:nvSpPr>
          <p:cNvPr id="5" name="4 - TextBox"/>
          <p:cNvSpPr txBox="1"/>
          <p:nvPr/>
        </p:nvSpPr>
        <p:spPr>
          <a:xfrm>
            <a:off x="0" y="6237312"/>
            <a:ext cx="4355976" cy="461665"/>
          </a:xfrm>
          <a:prstGeom prst="rect">
            <a:avLst/>
          </a:prstGeom>
          <a:noFill/>
        </p:spPr>
        <p:txBody>
          <a:bodyPr wrap="square" rtlCol="0">
            <a:spAutoFit/>
          </a:bodyPr>
          <a:lstStyle/>
          <a:p>
            <a:pPr algn="ctr">
              <a:buNone/>
            </a:pPr>
            <a:r>
              <a:rPr lang="el-GR" sz="1200" dirty="0" smtClean="0">
                <a:solidFill>
                  <a:schemeClr val="tx2">
                    <a:lumMod val="50000"/>
                  </a:schemeClr>
                </a:solidFill>
              </a:rPr>
              <a:t>Κλίμακα αξιολόγησης από 0-3: Καθόλου=0, Ελάχιστα=1, </a:t>
            </a:r>
          </a:p>
          <a:p>
            <a:pPr algn="ctr">
              <a:buNone/>
            </a:pPr>
            <a:r>
              <a:rPr lang="el-GR" sz="1200" dirty="0" smtClean="0">
                <a:solidFill>
                  <a:schemeClr val="tx2">
                    <a:lumMod val="50000"/>
                  </a:schemeClr>
                </a:solidFill>
              </a:rPr>
              <a:t>Μέτρια=2, Επαρκώς=3</a:t>
            </a:r>
          </a:p>
        </p:txBody>
      </p:sp>
    </p:spTree>
  </p:cSld>
  <p:clrMapOvr>
    <a:masterClrMapping/>
  </p:clrMapOvr>
  <p:transition spd="slow">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404664"/>
            <a:ext cx="5544616" cy="648072"/>
          </a:xfrm>
          <a:solidFill>
            <a:schemeClr val="accent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l-GR" sz="2200" dirty="0" smtClean="0">
                <a:solidFill>
                  <a:schemeClr val="tx2">
                    <a:lumMod val="50000"/>
                  </a:schemeClr>
                </a:solidFill>
                <a:latin typeface="Cambria" pitchFamily="18" charset="0"/>
              </a:rPr>
              <a:t>Γ. Τυπικά Φορμαλιστικά Χαρακτηριστικά</a:t>
            </a:r>
            <a:endParaRPr lang="el-GR" sz="2200" dirty="0">
              <a:solidFill>
                <a:schemeClr val="tx2">
                  <a:lumMod val="50000"/>
                </a:schemeClr>
              </a:solidFill>
              <a:latin typeface="Cambria" pitchFamily="18" charset="0"/>
            </a:endParaRPr>
          </a:p>
        </p:txBody>
      </p:sp>
      <p:graphicFrame>
        <p:nvGraphicFramePr>
          <p:cNvPr id="5" name="4 - Θέση περιεχομένου"/>
          <p:cNvGraphicFramePr>
            <a:graphicFrameLocks noGrp="1"/>
          </p:cNvGraphicFramePr>
          <p:nvPr>
            <p:ph sz="half" idx="1"/>
          </p:nvPr>
        </p:nvGraphicFramePr>
        <p:xfrm>
          <a:off x="395536" y="1268760"/>
          <a:ext cx="4186808" cy="233285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5 - Γράφημα"/>
          <p:cNvGraphicFramePr/>
          <p:nvPr/>
        </p:nvGraphicFramePr>
        <p:xfrm>
          <a:off x="323528" y="3933056"/>
          <a:ext cx="4320480" cy="2501661"/>
        </p:xfrm>
        <a:graphic>
          <a:graphicData uri="http://schemas.openxmlformats.org/drawingml/2006/chart">
            <c:chart xmlns:c="http://schemas.openxmlformats.org/drawingml/2006/chart" xmlns:r="http://schemas.openxmlformats.org/officeDocument/2006/relationships" r:id="rId3"/>
          </a:graphicData>
        </a:graphic>
      </p:graphicFrame>
      <p:sp>
        <p:nvSpPr>
          <p:cNvPr id="7" name="6 - Ορθογώνιο"/>
          <p:cNvSpPr/>
          <p:nvPr/>
        </p:nvSpPr>
        <p:spPr>
          <a:xfrm>
            <a:off x="4788024" y="1340768"/>
            <a:ext cx="4032448" cy="5016758"/>
          </a:xfrm>
          <a:prstGeom prst="rect">
            <a:avLst/>
          </a:prstGeom>
        </p:spPr>
        <p:txBody>
          <a:bodyPr wrap="square">
            <a:spAutoFit/>
          </a:bodyPr>
          <a:lstStyle/>
          <a:p>
            <a:pPr lvl="0"/>
            <a:r>
              <a:rPr lang="el-GR" sz="1600" dirty="0" smtClean="0">
                <a:solidFill>
                  <a:schemeClr val="tx2">
                    <a:lumMod val="50000"/>
                  </a:schemeClr>
                </a:solidFill>
                <a:latin typeface="Cambria" pitchFamily="18" charset="0"/>
              </a:rPr>
              <a:t>Στα τελικά κείμενα παρατηρήθηκαν:</a:t>
            </a:r>
          </a:p>
          <a:p>
            <a:pPr lvl="0"/>
            <a:endParaRPr lang="el-GR" sz="1600" dirty="0" smtClean="0">
              <a:solidFill>
                <a:schemeClr val="tx2">
                  <a:lumMod val="50000"/>
                </a:schemeClr>
              </a:solidFill>
              <a:latin typeface="Cambria" pitchFamily="18" charset="0"/>
            </a:endParaRPr>
          </a:p>
          <a:p>
            <a:pPr lvl="0">
              <a:buFont typeface="Wingdings" pitchFamily="2" charset="2"/>
              <a:buChar char="Ø"/>
            </a:pPr>
            <a:r>
              <a:rPr lang="el-GR" sz="1600" dirty="0" smtClean="0">
                <a:solidFill>
                  <a:schemeClr val="tx2">
                    <a:lumMod val="50000"/>
                  </a:schemeClr>
                </a:solidFill>
                <a:latin typeface="Cambria" pitchFamily="18" charset="0"/>
              </a:rPr>
              <a:t>  </a:t>
            </a:r>
            <a:r>
              <a:rPr lang="el-GR" sz="1600" b="1" dirty="0" smtClean="0">
                <a:solidFill>
                  <a:schemeClr val="tx2">
                    <a:lumMod val="50000"/>
                  </a:schemeClr>
                </a:solidFill>
                <a:latin typeface="Cambria" pitchFamily="18" charset="0"/>
              </a:rPr>
              <a:t>βελτίωση</a:t>
            </a:r>
          </a:p>
          <a:p>
            <a:pPr marL="177800" lvl="1" indent="177800">
              <a:buFont typeface="Arial" pitchFamily="34" charset="0"/>
              <a:buChar char="•"/>
            </a:pPr>
            <a:r>
              <a:rPr lang="el-GR" sz="1600" dirty="0" smtClean="0">
                <a:solidFill>
                  <a:schemeClr val="tx2">
                    <a:lumMod val="50000"/>
                  </a:schemeClr>
                </a:solidFill>
                <a:latin typeface="Cambria" pitchFamily="18" charset="0"/>
              </a:rPr>
              <a:t>στην έκταση των κειμένων</a:t>
            </a:r>
          </a:p>
          <a:p>
            <a:pPr marL="177800" lvl="1" indent="177800">
              <a:buFont typeface="Arial" pitchFamily="34" charset="0"/>
              <a:buChar char="•"/>
            </a:pPr>
            <a:r>
              <a:rPr lang="el-GR" sz="1600" dirty="0" smtClean="0">
                <a:solidFill>
                  <a:schemeClr val="tx2">
                    <a:lumMod val="50000"/>
                  </a:schemeClr>
                </a:solidFill>
                <a:latin typeface="Cambria" pitchFamily="18" charset="0"/>
              </a:rPr>
              <a:t>στον αριθμό παραγράφων </a:t>
            </a:r>
          </a:p>
          <a:p>
            <a:pPr marL="177800" lvl="1" indent="177800">
              <a:buFont typeface="Arial" pitchFamily="34" charset="0"/>
              <a:buChar char="•"/>
            </a:pPr>
            <a:r>
              <a:rPr lang="el-GR" sz="1600" dirty="0" smtClean="0">
                <a:solidFill>
                  <a:schemeClr val="tx2">
                    <a:lumMod val="50000"/>
                  </a:schemeClr>
                </a:solidFill>
                <a:latin typeface="Cambria" pitchFamily="18" charset="0"/>
              </a:rPr>
              <a:t>στον αριθμό των ιδεών που    </a:t>
            </a:r>
          </a:p>
          <a:p>
            <a:pPr marL="177800" lvl="1" indent="177800"/>
            <a:r>
              <a:rPr lang="el-GR" sz="1600" dirty="0" smtClean="0">
                <a:solidFill>
                  <a:schemeClr val="tx2">
                    <a:lumMod val="50000"/>
                  </a:schemeClr>
                </a:solidFill>
                <a:latin typeface="Cambria" pitchFamily="18" charset="0"/>
              </a:rPr>
              <a:t>εκφράζονται</a:t>
            </a:r>
          </a:p>
          <a:p>
            <a:pPr marL="177800" lvl="1" indent="177800">
              <a:buFont typeface="Arial" pitchFamily="34" charset="0"/>
              <a:buChar char="•"/>
            </a:pPr>
            <a:r>
              <a:rPr lang="el-GR" sz="1600" dirty="0" smtClean="0">
                <a:solidFill>
                  <a:schemeClr val="tx2">
                    <a:lumMod val="50000"/>
                  </a:schemeClr>
                </a:solidFill>
                <a:latin typeface="Cambria" pitchFamily="18" charset="0"/>
              </a:rPr>
              <a:t>στα Ορθογραφικά Σφάλματα</a:t>
            </a:r>
          </a:p>
          <a:p>
            <a:pPr marL="177800" lvl="1" indent="177800">
              <a:buFont typeface="Arial" pitchFamily="34" charset="0"/>
              <a:buChar char="•"/>
            </a:pPr>
            <a:r>
              <a:rPr lang="el-GR" sz="1600" dirty="0" smtClean="0">
                <a:solidFill>
                  <a:schemeClr val="tx2">
                    <a:lumMod val="50000"/>
                  </a:schemeClr>
                </a:solidFill>
                <a:latin typeface="Cambria" pitchFamily="18" charset="0"/>
              </a:rPr>
              <a:t>στα Εννοιολογικά Σφάλματα</a:t>
            </a:r>
          </a:p>
          <a:p>
            <a:r>
              <a:rPr lang="el-GR" sz="1600" b="1" i="1" dirty="0" smtClean="0">
                <a:solidFill>
                  <a:schemeClr val="tx2">
                    <a:lumMod val="50000"/>
                  </a:schemeClr>
                </a:solidFill>
                <a:latin typeface="Cambria" pitchFamily="18" charset="0"/>
              </a:rPr>
              <a:t> </a:t>
            </a:r>
          </a:p>
          <a:p>
            <a:pPr>
              <a:buFont typeface="Wingdings" pitchFamily="2" charset="2"/>
              <a:buChar char="Ø"/>
            </a:pPr>
            <a:r>
              <a:rPr lang="el-GR" sz="1600" dirty="0" smtClean="0">
                <a:solidFill>
                  <a:schemeClr val="tx2">
                    <a:lumMod val="50000"/>
                  </a:schemeClr>
                </a:solidFill>
                <a:latin typeface="Cambria" pitchFamily="18" charset="0"/>
              </a:rPr>
              <a:t> </a:t>
            </a:r>
            <a:r>
              <a:rPr lang="el-GR" sz="1600" b="1" dirty="0" smtClean="0">
                <a:solidFill>
                  <a:schemeClr val="tx2">
                    <a:lumMod val="50000"/>
                  </a:schemeClr>
                </a:solidFill>
                <a:latin typeface="Cambria" pitchFamily="18" charset="0"/>
              </a:rPr>
              <a:t>αύξηση</a:t>
            </a:r>
          </a:p>
          <a:p>
            <a:pPr marL="360363" lvl="1" indent="-182563">
              <a:buFont typeface="Arial" pitchFamily="34" charset="0"/>
              <a:buChar char="•"/>
            </a:pPr>
            <a:r>
              <a:rPr lang="el-GR" sz="1600" dirty="0" smtClean="0">
                <a:solidFill>
                  <a:schemeClr val="tx2">
                    <a:lumMod val="50000"/>
                  </a:schemeClr>
                </a:solidFill>
                <a:latin typeface="Cambria" pitchFamily="18" charset="0"/>
              </a:rPr>
              <a:t>στα Σφάλματα Στίξης  </a:t>
            </a:r>
          </a:p>
          <a:p>
            <a:pPr marL="360363" lvl="1" indent="-182563">
              <a:buFont typeface="Arial" pitchFamily="34" charset="0"/>
              <a:buChar char="•"/>
            </a:pPr>
            <a:r>
              <a:rPr lang="el-GR" sz="1600" dirty="0" smtClean="0">
                <a:solidFill>
                  <a:schemeClr val="tx2">
                    <a:lumMod val="50000"/>
                  </a:schemeClr>
                </a:solidFill>
                <a:latin typeface="Cambria" pitchFamily="18" charset="0"/>
              </a:rPr>
              <a:t>στα Γραμματικά Σφάλματα </a:t>
            </a:r>
          </a:p>
          <a:p>
            <a:pPr marL="360363" lvl="1" indent="-182563">
              <a:buFont typeface="Arial" pitchFamily="34" charset="0"/>
              <a:buChar char="•"/>
            </a:pPr>
            <a:r>
              <a:rPr lang="el-GR" sz="1600" dirty="0" smtClean="0">
                <a:solidFill>
                  <a:schemeClr val="tx2">
                    <a:lumMod val="50000"/>
                  </a:schemeClr>
                </a:solidFill>
                <a:latin typeface="Cambria" pitchFamily="18" charset="0"/>
              </a:rPr>
              <a:t>στα Συντακτικά Σφάλματα.</a:t>
            </a:r>
          </a:p>
          <a:p>
            <a:endParaRPr lang="el-GR" sz="1600" dirty="0" smtClean="0">
              <a:solidFill>
                <a:schemeClr val="tx2">
                  <a:lumMod val="50000"/>
                </a:schemeClr>
              </a:solidFill>
              <a:latin typeface="Cambria" pitchFamily="18" charset="0"/>
            </a:endParaRPr>
          </a:p>
          <a:p>
            <a:r>
              <a:rPr lang="el-GR" sz="1600" i="1" dirty="0" smtClean="0">
                <a:solidFill>
                  <a:schemeClr val="tx2">
                    <a:lumMod val="50000"/>
                  </a:schemeClr>
                </a:solidFill>
                <a:latin typeface="Cambria" pitchFamily="18" charset="0"/>
              </a:rPr>
              <a:t>Η έλλειψη βελτίωσης αυτών των δεικτών προφανώς οφείλεται στην αύξηση της έκτασης των κειμένων μετά την παρέμβαση και  στη  διδακτική παρέμβαση που έδινε περισσότερη  έμφαση  στις έννοιες.</a:t>
            </a:r>
          </a:p>
        </p:txBody>
      </p:sp>
    </p:spTree>
  </p:cSld>
  <p:clrMapOvr>
    <a:masterClrMapping/>
  </p:clrMapOvr>
  <p:transition spd="slow">
    <p:wipe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11560" y="260648"/>
            <a:ext cx="5472608" cy="720080"/>
          </a:xfrm>
          <a:solidFill>
            <a:schemeClr val="accent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algn="l"/>
            <a:r>
              <a:rPr lang="el-GR" sz="2200" b="1" dirty="0" smtClean="0">
                <a:solidFill>
                  <a:schemeClr val="tx2">
                    <a:lumMod val="50000"/>
                  </a:schemeClr>
                </a:solidFill>
                <a:latin typeface="Cambria" pitchFamily="18" charset="0"/>
              </a:rPr>
              <a:t>Δ. Γενική Εντύπωση Κειμένου</a:t>
            </a:r>
            <a:r>
              <a:rPr lang="en-US" sz="2200" b="1" dirty="0" smtClean="0">
                <a:solidFill>
                  <a:schemeClr val="tx2">
                    <a:lumMod val="50000"/>
                  </a:schemeClr>
                </a:solidFill>
                <a:latin typeface="Cambria" pitchFamily="18" charset="0"/>
              </a:rPr>
              <a:t> </a:t>
            </a:r>
            <a:r>
              <a:rPr lang="el-GR" sz="2200" b="1" dirty="0" smtClean="0">
                <a:solidFill>
                  <a:schemeClr val="tx2">
                    <a:lumMod val="50000"/>
                  </a:schemeClr>
                </a:solidFill>
                <a:latin typeface="Cambria" pitchFamily="18" charset="0"/>
              </a:rPr>
              <a:t>-</a:t>
            </a:r>
            <a:br>
              <a:rPr lang="el-GR" sz="2200" b="1" dirty="0" smtClean="0">
                <a:solidFill>
                  <a:schemeClr val="tx2">
                    <a:lumMod val="50000"/>
                  </a:schemeClr>
                </a:solidFill>
                <a:latin typeface="Cambria" pitchFamily="18" charset="0"/>
              </a:rPr>
            </a:br>
            <a:r>
              <a:rPr lang="el-GR" sz="2200" b="1" dirty="0" smtClean="0">
                <a:solidFill>
                  <a:schemeClr val="tx2">
                    <a:lumMod val="50000"/>
                  </a:schemeClr>
                </a:solidFill>
                <a:latin typeface="Cambria" pitchFamily="18" charset="0"/>
              </a:rPr>
              <a:t>     Κοινωνικές παράμετροι του ακροατηρίου</a:t>
            </a:r>
            <a:endParaRPr lang="el-GR" sz="2200" b="1" dirty="0">
              <a:solidFill>
                <a:schemeClr val="tx2">
                  <a:lumMod val="50000"/>
                </a:schemeClr>
              </a:solidFill>
              <a:latin typeface="Cambria" pitchFamily="18" charset="0"/>
            </a:endParaRPr>
          </a:p>
        </p:txBody>
      </p:sp>
      <p:sp>
        <p:nvSpPr>
          <p:cNvPr id="4" name="3 - Θέση περιεχομένου"/>
          <p:cNvSpPr>
            <a:spLocks noGrp="1"/>
          </p:cNvSpPr>
          <p:nvPr>
            <p:ph sz="half" idx="2"/>
          </p:nvPr>
        </p:nvSpPr>
        <p:spPr>
          <a:xfrm>
            <a:off x="611560" y="4293096"/>
            <a:ext cx="3600400" cy="504056"/>
          </a:xfrm>
        </p:spPr>
        <p:txBody>
          <a:bodyPr>
            <a:normAutofit/>
          </a:bodyPr>
          <a:lstStyle/>
          <a:p>
            <a:pPr marL="0">
              <a:buNone/>
            </a:pPr>
            <a:r>
              <a:rPr lang="el-GR" sz="1100" dirty="0" smtClean="0">
                <a:solidFill>
                  <a:schemeClr val="tx2">
                    <a:lumMod val="50000"/>
                  </a:schemeClr>
                </a:solidFill>
              </a:rPr>
              <a:t>Κλίμακα αξιολόγησης από 1-6,  Ανεπαρκής=1, Ελλιπής=2, Μέτρια=3, Καλά =4, Πολύ Καλά =5, Άριστα=6</a:t>
            </a:r>
            <a:endParaRPr lang="en-US" sz="1100" dirty="0" smtClean="0">
              <a:solidFill>
                <a:schemeClr val="tx2">
                  <a:lumMod val="50000"/>
                </a:schemeClr>
              </a:solidFill>
            </a:endParaRPr>
          </a:p>
          <a:p>
            <a:pPr lvl="0">
              <a:buNone/>
            </a:pPr>
            <a:endParaRPr lang="el-GR" sz="1200" dirty="0" smtClean="0"/>
          </a:p>
          <a:p>
            <a:endParaRPr lang="el-GR" dirty="0"/>
          </a:p>
        </p:txBody>
      </p:sp>
      <p:graphicFrame>
        <p:nvGraphicFramePr>
          <p:cNvPr id="5" name="4 - Θέση περιεχομένου"/>
          <p:cNvGraphicFramePr>
            <a:graphicFrameLocks noGrp="1"/>
          </p:cNvGraphicFramePr>
          <p:nvPr>
            <p:ph sz="half" idx="1"/>
          </p:nvPr>
        </p:nvGraphicFramePr>
        <p:xfrm>
          <a:off x="611560" y="1196752"/>
          <a:ext cx="3528392" cy="30529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4 - Θέση περιεχομένου"/>
          <p:cNvGraphicFramePr>
            <a:graphicFrameLocks/>
          </p:cNvGraphicFramePr>
          <p:nvPr/>
        </p:nvGraphicFramePr>
        <p:xfrm>
          <a:off x="5220072" y="1196752"/>
          <a:ext cx="3456384" cy="3024336"/>
        </p:xfrm>
        <a:graphic>
          <a:graphicData uri="http://schemas.openxmlformats.org/drawingml/2006/chart">
            <c:chart xmlns:c="http://schemas.openxmlformats.org/drawingml/2006/chart" xmlns:r="http://schemas.openxmlformats.org/officeDocument/2006/relationships" r:id="rId3"/>
          </a:graphicData>
        </a:graphic>
      </p:graphicFrame>
      <p:sp>
        <p:nvSpPr>
          <p:cNvPr id="10" name="9 - TextBox"/>
          <p:cNvSpPr txBox="1"/>
          <p:nvPr/>
        </p:nvSpPr>
        <p:spPr>
          <a:xfrm>
            <a:off x="5580112" y="4293096"/>
            <a:ext cx="2736304" cy="430887"/>
          </a:xfrm>
          <a:prstGeom prst="rect">
            <a:avLst/>
          </a:prstGeom>
          <a:noFill/>
        </p:spPr>
        <p:txBody>
          <a:bodyPr wrap="square" rtlCol="0">
            <a:spAutoFit/>
          </a:bodyPr>
          <a:lstStyle/>
          <a:p>
            <a:pPr>
              <a:buNone/>
            </a:pPr>
            <a:r>
              <a:rPr lang="el-GR" sz="1100" dirty="0" smtClean="0">
                <a:solidFill>
                  <a:schemeClr val="tx2">
                    <a:lumMod val="50000"/>
                  </a:schemeClr>
                </a:solidFill>
              </a:rPr>
              <a:t>Κλίμακα αξιολόγησης από 0-3: Καθόλου=0, Ελάχιστα=1, Μέτρια=2, Επαρκώς=3</a:t>
            </a:r>
            <a:endParaRPr lang="en-US" sz="1100" dirty="0" smtClean="0">
              <a:solidFill>
                <a:schemeClr val="tx2">
                  <a:lumMod val="50000"/>
                </a:schemeClr>
              </a:solidFill>
            </a:endParaRPr>
          </a:p>
        </p:txBody>
      </p:sp>
      <p:sp>
        <p:nvSpPr>
          <p:cNvPr id="11" name="10 - TextBox"/>
          <p:cNvSpPr txBox="1"/>
          <p:nvPr/>
        </p:nvSpPr>
        <p:spPr>
          <a:xfrm>
            <a:off x="323528" y="4797152"/>
            <a:ext cx="8820472" cy="1846659"/>
          </a:xfrm>
          <a:prstGeom prst="rect">
            <a:avLst/>
          </a:prstGeom>
          <a:noFill/>
        </p:spPr>
        <p:txBody>
          <a:bodyPr wrap="square" rtlCol="0">
            <a:spAutoFit/>
          </a:bodyPr>
          <a:lstStyle/>
          <a:p>
            <a:r>
              <a:rPr lang="el-GR" sz="1600" b="1" dirty="0" smtClean="0">
                <a:latin typeface="Cambria" pitchFamily="18" charset="0"/>
              </a:rPr>
              <a:t>Οι μαθητές </a:t>
            </a:r>
          </a:p>
          <a:p>
            <a:pPr>
              <a:buFont typeface="Arial" pitchFamily="34" charset="0"/>
              <a:buChar char="•"/>
            </a:pPr>
            <a:r>
              <a:rPr lang="el-GR" sz="1600" dirty="0" smtClean="0">
                <a:latin typeface="Cambria" pitchFamily="18" charset="0"/>
              </a:rPr>
              <a:t>λαμβάνουν υπ’ όψη το ακροατήριο στο οποίο απευθύνονται και προσαρμόζουν το λόγο τους</a:t>
            </a:r>
          </a:p>
          <a:p>
            <a:pPr lvl="0">
              <a:buFont typeface="Arial" pitchFamily="34" charset="0"/>
              <a:buChar char="•"/>
            </a:pPr>
            <a:r>
              <a:rPr lang="el-GR" sz="1600" dirty="0" smtClean="0">
                <a:latin typeface="Cambria" pitchFamily="18" charset="0"/>
              </a:rPr>
              <a:t>βελτιώνουν τα κείμενά τους ως προς τα γλωσσικά στοιχεία και τις </a:t>
            </a:r>
            <a:r>
              <a:rPr lang="el-GR" sz="1600" dirty="0" err="1" smtClean="0">
                <a:latin typeface="Cambria" pitchFamily="18" charset="0"/>
              </a:rPr>
              <a:t>κειμενικές</a:t>
            </a:r>
            <a:r>
              <a:rPr lang="el-GR" sz="1600" dirty="0" smtClean="0">
                <a:latin typeface="Cambria" pitchFamily="18" charset="0"/>
              </a:rPr>
              <a:t> απαιτήσεις του είδους</a:t>
            </a:r>
          </a:p>
          <a:p>
            <a:pPr>
              <a:buFont typeface="Arial" pitchFamily="34" charset="0"/>
              <a:buChar char="•"/>
            </a:pPr>
            <a:r>
              <a:rPr lang="el-GR" sz="1600" dirty="0" smtClean="0">
                <a:latin typeface="Cambria" pitchFamily="18" charset="0"/>
              </a:rPr>
              <a:t>λαμβάνουν υπ’ όψη τις κοινωνικές παραμέτρους και αυξάνουν την επικοινωνιακή τους αποτελεσματικότητα </a:t>
            </a:r>
          </a:p>
          <a:p>
            <a:endParaRPr lang="el-GR" dirty="0"/>
          </a:p>
        </p:txBody>
      </p:sp>
    </p:spTree>
  </p:cSld>
  <p:clrMapOvr>
    <a:masterClrMapping/>
  </p:clrMapOvr>
  <p:transition spd="slow">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 Τίτλος"/>
          <p:cNvSpPr>
            <a:spLocks noGrp="1"/>
          </p:cNvSpPr>
          <p:nvPr>
            <p:ph type="title"/>
          </p:nvPr>
        </p:nvSpPr>
        <p:spPr>
          <a:xfrm>
            <a:off x="1691680" y="274638"/>
            <a:ext cx="5544616" cy="922114"/>
          </a:xfr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r>
              <a:rPr lang="en-US" sz="2400" b="1" i="1" dirty="0" smtClean="0">
                <a:latin typeface="Cambria" pitchFamily="18" charset="0"/>
              </a:rPr>
              <a:t>II. </a:t>
            </a:r>
            <a:r>
              <a:rPr lang="el-GR" sz="2400" b="1" i="1" dirty="0" smtClean="0">
                <a:latin typeface="Cambria" pitchFamily="18" charset="0"/>
              </a:rPr>
              <a:t>Εξέταση των κειμένων ως προς </a:t>
            </a:r>
            <a:br>
              <a:rPr lang="el-GR" sz="2400" b="1" i="1" dirty="0" smtClean="0">
                <a:latin typeface="Cambria" pitchFamily="18" charset="0"/>
              </a:rPr>
            </a:br>
            <a:r>
              <a:rPr lang="el-GR" sz="2400" b="1" i="1" dirty="0" smtClean="0">
                <a:latin typeface="Cambria" pitchFamily="18" charset="0"/>
              </a:rPr>
              <a:t>την Ηθική αιτιολόγηση</a:t>
            </a:r>
            <a:endParaRPr lang="el-GR" sz="2400" b="1" i="1" dirty="0">
              <a:latin typeface="Cambria" pitchFamily="18" charset="0"/>
            </a:endParaRPr>
          </a:p>
        </p:txBody>
      </p:sp>
      <p:sp>
        <p:nvSpPr>
          <p:cNvPr id="3" name="2 - Θέση περιεχομένου"/>
          <p:cNvSpPr>
            <a:spLocks noGrp="1"/>
          </p:cNvSpPr>
          <p:nvPr>
            <p:ph sz="half" idx="1"/>
          </p:nvPr>
        </p:nvSpPr>
        <p:spPr>
          <a:xfrm>
            <a:off x="467544" y="1484784"/>
            <a:ext cx="4248472" cy="3672408"/>
          </a:xfrm>
        </p:spPr>
        <p:txBody>
          <a:bodyPr>
            <a:noAutofit/>
          </a:bodyPr>
          <a:lstStyle/>
          <a:p>
            <a:pPr>
              <a:buNone/>
            </a:pPr>
            <a:r>
              <a:rPr lang="el-GR" sz="1600" dirty="0" smtClean="0">
                <a:latin typeface="Cambria" pitchFamily="18" charset="0"/>
              </a:rPr>
              <a:t>Τα κείμενα κατατάχθηκαν στα Στάδια ηθικής ανάπτυξης του </a:t>
            </a:r>
            <a:r>
              <a:rPr lang="el-GR" sz="1600" dirty="0" err="1" smtClean="0">
                <a:latin typeface="Cambria" pitchFamily="18" charset="0"/>
              </a:rPr>
              <a:t>Kohlberg</a:t>
            </a:r>
            <a:r>
              <a:rPr lang="el-GR" sz="1600" dirty="0" smtClean="0">
                <a:latin typeface="Cambria" pitchFamily="18" charset="0"/>
              </a:rPr>
              <a:t>:</a:t>
            </a:r>
          </a:p>
          <a:p>
            <a:pPr>
              <a:buNone/>
            </a:pPr>
            <a:endParaRPr lang="el-GR" sz="1600" dirty="0" smtClean="0">
              <a:latin typeface="Cambria" pitchFamily="18" charset="0"/>
            </a:endParaRPr>
          </a:p>
          <a:p>
            <a:r>
              <a:rPr lang="el-GR" sz="1600" dirty="0" smtClean="0">
                <a:latin typeface="Cambria" pitchFamily="18" charset="0"/>
              </a:rPr>
              <a:t>Επίπεδο </a:t>
            </a:r>
            <a:r>
              <a:rPr lang="el-GR" sz="1600" b="1" dirty="0" err="1" smtClean="0">
                <a:latin typeface="Cambria" pitchFamily="18" charset="0"/>
              </a:rPr>
              <a:t>Προσυμβατικό</a:t>
            </a:r>
            <a:r>
              <a:rPr lang="el-GR" sz="1600" dirty="0" smtClean="0">
                <a:latin typeface="Cambria" pitchFamily="18" charset="0"/>
              </a:rPr>
              <a:t>: </a:t>
            </a:r>
          </a:p>
          <a:p>
            <a:pPr>
              <a:buNone/>
            </a:pPr>
            <a:r>
              <a:rPr lang="en-US" sz="1600" i="1" dirty="0" smtClean="0">
                <a:latin typeface="Cambria" pitchFamily="18" charset="0"/>
              </a:rPr>
              <a:t>	</a:t>
            </a:r>
            <a:r>
              <a:rPr lang="el-GR" sz="1600" i="1" dirty="0" smtClean="0">
                <a:latin typeface="Cambria" pitchFamily="18" charset="0"/>
              </a:rPr>
              <a:t>Ετερόνομη ηθική- Ατομιστική ηθική</a:t>
            </a:r>
          </a:p>
          <a:p>
            <a:pPr>
              <a:buNone/>
            </a:pPr>
            <a:endParaRPr lang="el-GR" sz="1600" i="1" dirty="0" smtClean="0">
              <a:latin typeface="Cambria" pitchFamily="18" charset="0"/>
            </a:endParaRPr>
          </a:p>
          <a:p>
            <a:r>
              <a:rPr lang="el-GR" sz="1600" dirty="0" smtClean="0">
                <a:latin typeface="Cambria" pitchFamily="18" charset="0"/>
              </a:rPr>
              <a:t>Επίπεδο </a:t>
            </a:r>
            <a:r>
              <a:rPr lang="el-GR" sz="1600" b="1" dirty="0" smtClean="0">
                <a:latin typeface="Cambria" pitchFamily="18" charset="0"/>
              </a:rPr>
              <a:t>Συμβατικό: </a:t>
            </a:r>
          </a:p>
          <a:p>
            <a:pPr>
              <a:buNone/>
            </a:pPr>
            <a:r>
              <a:rPr lang="en-US" sz="1600" i="1" dirty="0" smtClean="0">
                <a:latin typeface="Cambria" pitchFamily="18" charset="0"/>
              </a:rPr>
              <a:t>	</a:t>
            </a:r>
            <a:r>
              <a:rPr lang="el-GR" sz="1600" i="1" dirty="0" smtClean="0">
                <a:latin typeface="Cambria" pitchFamily="18" charset="0"/>
              </a:rPr>
              <a:t>Αμοιβαίες διαπροσωπικές προσδοκίες -Τήρηση του νόμου και της τάξης</a:t>
            </a:r>
          </a:p>
          <a:p>
            <a:pPr>
              <a:buNone/>
            </a:pPr>
            <a:endParaRPr lang="el-GR" sz="1600" i="1" dirty="0" smtClean="0">
              <a:latin typeface="Cambria" pitchFamily="18" charset="0"/>
            </a:endParaRPr>
          </a:p>
          <a:p>
            <a:r>
              <a:rPr lang="el-GR" sz="1600" dirty="0" smtClean="0">
                <a:latin typeface="Cambria" pitchFamily="18" charset="0"/>
              </a:rPr>
              <a:t>Επίπεδο  </a:t>
            </a:r>
            <a:r>
              <a:rPr lang="el-GR" sz="1600" b="1" dirty="0" err="1" smtClean="0">
                <a:latin typeface="Cambria" pitchFamily="18" charset="0"/>
              </a:rPr>
              <a:t>Μετασυμβατικό</a:t>
            </a:r>
            <a:r>
              <a:rPr lang="el-GR" sz="1600" b="1" dirty="0" smtClean="0">
                <a:latin typeface="Cambria" pitchFamily="18" charset="0"/>
              </a:rPr>
              <a:t>:</a:t>
            </a:r>
            <a:r>
              <a:rPr lang="el-GR" sz="1600" dirty="0" smtClean="0">
                <a:latin typeface="Cambria" pitchFamily="18" charset="0"/>
              </a:rPr>
              <a:t> </a:t>
            </a:r>
          </a:p>
          <a:p>
            <a:pPr>
              <a:buNone/>
            </a:pPr>
            <a:r>
              <a:rPr lang="en-US" sz="1600" i="1" dirty="0" smtClean="0">
                <a:latin typeface="Cambria" pitchFamily="18" charset="0"/>
              </a:rPr>
              <a:t>	</a:t>
            </a:r>
            <a:r>
              <a:rPr lang="el-GR" sz="1600" i="1" dirty="0" smtClean="0">
                <a:latin typeface="Cambria" pitchFamily="18" charset="0"/>
              </a:rPr>
              <a:t>Ηθική του κοινωνικού συμβολαίου -Ηθική των πανανθρώπινων αρχών</a:t>
            </a:r>
          </a:p>
          <a:p>
            <a:pPr>
              <a:buNone/>
            </a:pPr>
            <a:r>
              <a:rPr lang="el-GR" sz="1600" dirty="0" smtClean="0">
                <a:solidFill>
                  <a:schemeClr val="bg2">
                    <a:lumMod val="10000"/>
                  </a:schemeClr>
                </a:solidFill>
                <a:latin typeface="Cambria" pitchFamily="18" charset="0"/>
              </a:rPr>
              <a:t>.</a:t>
            </a:r>
            <a:endParaRPr lang="el-GR" sz="1600" dirty="0">
              <a:latin typeface="Cambria" pitchFamily="18" charset="0"/>
            </a:endParaRPr>
          </a:p>
        </p:txBody>
      </p:sp>
      <p:pic>
        <p:nvPicPr>
          <p:cNvPr id="7170" name="Picture 2" descr="C:\Users\user\Desktop\Σ-6.jpg"/>
          <p:cNvPicPr>
            <a:picLocks noGrp="1" noChangeAspect="1" noChangeArrowheads="1"/>
          </p:cNvPicPr>
          <p:nvPr>
            <p:ph sz="half" idx="2"/>
          </p:nvPr>
        </p:nvPicPr>
        <p:blipFill>
          <a:blip r:embed="rId2" cstate="print"/>
          <a:srcRect/>
          <a:stretch>
            <a:fillRect/>
          </a:stretch>
        </p:blipFill>
        <p:spPr bwMode="auto">
          <a:xfrm>
            <a:off x="5220072" y="1916832"/>
            <a:ext cx="3024336" cy="4094485"/>
          </a:xfrm>
          <a:prstGeom prst="rect">
            <a:avLst/>
          </a:prstGeom>
          <a:ln>
            <a:noFill/>
          </a:ln>
          <a:effectLst>
            <a:outerShdw blurRad="292100" dist="139700" dir="2700000" algn="tl" rotWithShape="0">
              <a:srgbClr val="333333">
                <a:alpha val="65000"/>
              </a:srgbClr>
            </a:outerShdw>
          </a:effectLst>
        </p:spPr>
      </p:pic>
      <p:sp>
        <p:nvSpPr>
          <p:cNvPr id="6" name="5 - TextBox"/>
          <p:cNvSpPr txBox="1"/>
          <p:nvPr/>
        </p:nvSpPr>
        <p:spPr>
          <a:xfrm>
            <a:off x="611560" y="5373216"/>
            <a:ext cx="4032448" cy="1323439"/>
          </a:xfrm>
          <a:prstGeom prst="rect">
            <a:avLst/>
          </a:prstGeom>
          <a:noFill/>
          <a:ln>
            <a:solidFill>
              <a:schemeClr val="accent3">
                <a:lumMod val="75000"/>
              </a:schemeClr>
            </a:solidFill>
          </a:ln>
        </p:spPr>
        <p:txBody>
          <a:bodyPr wrap="square" rtlCol="0">
            <a:spAutoFit/>
          </a:bodyPr>
          <a:lstStyle/>
          <a:p>
            <a:r>
              <a:rPr lang="el-GR" sz="1600" i="1" dirty="0" smtClean="0">
                <a:solidFill>
                  <a:schemeClr val="bg2">
                    <a:lumMod val="10000"/>
                  </a:schemeClr>
                </a:solidFill>
                <a:latin typeface="Cambria" pitchFamily="18" charset="0"/>
              </a:rPr>
              <a:t>Τα δεδομένα που εξετάσαμε αφορούν στην ηθική αιτιολόγηση πρωτίστως και δευτερευόντως  την ηθική κρίση και σε καμία περίπτωση την ηθικότητα του ατόμου και την ηθική του συμπεριφορά</a:t>
            </a:r>
            <a:endParaRPr lang="el-GR" sz="1600" i="1" dirty="0"/>
          </a:p>
        </p:txBody>
      </p:sp>
    </p:spTree>
  </p:cSld>
  <p:clrMapOvr>
    <a:masterClrMapping/>
  </p:clrMapOvr>
  <p:transition spd="slow">
    <p:wipe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 Θέση περιεχομένου"/>
          <p:cNvGraphicFramePr>
            <a:graphicFrameLocks noGrp="1"/>
          </p:cNvGraphicFramePr>
          <p:nvPr>
            <p:ph idx="1"/>
          </p:nvPr>
        </p:nvGraphicFramePr>
        <p:xfrm>
          <a:off x="539552" y="764704"/>
          <a:ext cx="8147248" cy="4752528"/>
        </p:xfrm>
        <a:graphic>
          <a:graphicData uri="http://schemas.openxmlformats.org/drawingml/2006/chart">
            <c:chart xmlns:c="http://schemas.openxmlformats.org/drawingml/2006/chart" xmlns:r="http://schemas.openxmlformats.org/officeDocument/2006/relationships" r:id="rId2"/>
          </a:graphicData>
        </a:graphic>
      </p:graphicFrame>
      <p:sp>
        <p:nvSpPr>
          <p:cNvPr id="4" name="3 - TextBox"/>
          <p:cNvSpPr txBox="1"/>
          <p:nvPr/>
        </p:nvSpPr>
        <p:spPr>
          <a:xfrm>
            <a:off x="539552" y="5805264"/>
            <a:ext cx="8208912" cy="954107"/>
          </a:xfrm>
          <a:prstGeom prst="rect">
            <a:avLst/>
          </a:prstGeom>
          <a:noFill/>
        </p:spPr>
        <p:txBody>
          <a:bodyPr wrap="square" rtlCol="0">
            <a:spAutoFit/>
          </a:bodyPr>
          <a:lstStyle/>
          <a:p>
            <a:pPr algn="ctr"/>
            <a:r>
              <a:rPr lang="en-US" sz="2000" dirty="0" smtClean="0"/>
              <a:t>4</a:t>
            </a:r>
            <a:r>
              <a:rPr lang="el-GR" dirty="0" smtClean="0">
                <a:latin typeface="Cambria" pitchFamily="18" charset="0"/>
              </a:rPr>
              <a:t>0 κείμενα κατατάχθηκαν  στα επίπεδα ηθικής ανάπτυξης του </a:t>
            </a:r>
            <a:r>
              <a:rPr lang="en-US" dirty="0" smtClean="0">
                <a:latin typeface="Cambria" pitchFamily="18" charset="0"/>
              </a:rPr>
              <a:t>Kohlberg </a:t>
            </a:r>
            <a:endParaRPr lang="el-GR" dirty="0" smtClean="0">
              <a:latin typeface="Cambria" pitchFamily="18" charset="0"/>
            </a:endParaRPr>
          </a:p>
          <a:p>
            <a:pPr algn="ctr"/>
            <a:r>
              <a:rPr lang="el-GR" dirty="0" smtClean="0">
                <a:latin typeface="Cambria" pitchFamily="18" charset="0"/>
              </a:rPr>
              <a:t>πριν και μετά την παρέμβαση</a:t>
            </a:r>
            <a:endParaRPr lang="el-GR" dirty="0" smtClean="0">
              <a:solidFill>
                <a:schemeClr val="bg2">
                  <a:lumMod val="10000"/>
                </a:schemeClr>
              </a:solidFill>
              <a:latin typeface="Cambria" pitchFamily="18" charset="0"/>
            </a:endParaRPr>
          </a:p>
          <a:p>
            <a:r>
              <a:rPr lang="el-GR" dirty="0" smtClean="0">
                <a:latin typeface="Cambria" pitchFamily="18" charset="0"/>
              </a:rPr>
              <a:t>  </a:t>
            </a:r>
            <a:endParaRPr lang="el-GR" dirty="0">
              <a:latin typeface="Cambria" pitchFamily="18" charset="0"/>
            </a:endParaRPr>
          </a:p>
        </p:txBody>
      </p:sp>
    </p:spTree>
  </p:cSld>
  <p:clrMapOvr>
    <a:masterClrMapping/>
  </p:clrMapOvr>
  <p:transition spd="slow">
    <p:wipe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rot="16200000">
            <a:off x="-3015208" y="3015208"/>
            <a:ext cx="6858000" cy="827584"/>
          </a:xfrm>
          <a:solidFill>
            <a:schemeClr val="accent2">
              <a:lumMod val="40000"/>
              <a:lumOff val="60000"/>
            </a:schemeClr>
          </a:solidFill>
          <a:ln>
            <a:noFill/>
          </a:ln>
          <a:effectLst>
            <a:outerShdw blurRad="107950" dist="12700" dir="5400000" algn="ctr">
              <a:srgbClr val="000000"/>
            </a:outerShdw>
          </a:effectLst>
        </p:spPr>
        <p:txBody>
          <a:bodyPr>
            <a:normAutofit/>
          </a:bodyPr>
          <a:lstStyle/>
          <a:p>
            <a:r>
              <a:rPr lang="el-GR" sz="2800" b="1" dirty="0" smtClean="0"/>
              <a:t>1</a:t>
            </a:r>
            <a:r>
              <a:rPr lang="el-GR" sz="2800" b="1" baseline="30000" dirty="0" smtClean="0"/>
              <a:t>ο</a:t>
            </a:r>
            <a:r>
              <a:rPr lang="el-GR" sz="2800" b="1" dirty="0" smtClean="0"/>
              <a:t> Ερώτημα - Συμπεράσματα</a:t>
            </a:r>
            <a:endParaRPr lang="el-GR" sz="2800" b="1" dirty="0"/>
          </a:p>
        </p:txBody>
      </p:sp>
      <p:sp>
        <p:nvSpPr>
          <p:cNvPr id="5" name="4 - Θέση κειμένου"/>
          <p:cNvSpPr>
            <a:spLocks noGrp="1"/>
          </p:cNvSpPr>
          <p:nvPr>
            <p:ph type="body" idx="1"/>
          </p:nvPr>
        </p:nvSpPr>
        <p:spPr>
          <a:xfrm>
            <a:off x="971600" y="0"/>
            <a:ext cx="3960440" cy="764704"/>
          </a:xfrm>
          <a:solidFill>
            <a:schemeClr val="accent2">
              <a:lumMod val="40000"/>
              <a:lumOff val="60000"/>
            </a:schemeClr>
          </a:solidFill>
          <a:ln>
            <a:solidFill>
              <a:schemeClr val="accent6">
                <a:lumMod val="50000"/>
              </a:schemeClr>
            </a:solidFill>
          </a:ln>
        </p:spPr>
        <p:txBody>
          <a:bodyPr>
            <a:noAutofit/>
          </a:bodyPr>
          <a:lstStyle/>
          <a:p>
            <a:pPr algn="ctr"/>
            <a:r>
              <a:rPr lang="el-GR" sz="1600" dirty="0" smtClean="0"/>
              <a:t>Ως προς τα </a:t>
            </a:r>
          </a:p>
          <a:p>
            <a:pPr algn="ctr"/>
            <a:r>
              <a:rPr lang="el-GR" sz="1600" dirty="0" smtClean="0"/>
              <a:t>στοιχεία του </a:t>
            </a:r>
            <a:r>
              <a:rPr lang="el-GR" sz="1600" dirty="0" err="1" smtClean="0"/>
              <a:t>κειμενικού</a:t>
            </a:r>
            <a:r>
              <a:rPr lang="el-GR" sz="1600" dirty="0" smtClean="0"/>
              <a:t> είδους</a:t>
            </a:r>
            <a:endParaRPr lang="el-GR" sz="1600" dirty="0"/>
          </a:p>
        </p:txBody>
      </p:sp>
      <p:sp>
        <p:nvSpPr>
          <p:cNvPr id="3" name="2 - Θέση περιεχομένου"/>
          <p:cNvSpPr>
            <a:spLocks noGrp="1"/>
          </p:cNvSpPr>
          <p:nvPr>
            <p:ph sz="half" idx="2"/>
          </p:nvPr>
        </p:nvSpPr>
        <p:spPr>
          <a:xfrm>
            <a:off x="971600" y="764704"/>
            <a:ext cx="3960440" cy="5904656"/>
          </a:xfrm>
          <a:ln w="12700">
            <a:solidFill>
              <a:schemeClr val="accent2">
                <a:lumMod val="75000"/>
              </a:schemeClr>
            </a:solidFill>
          </a:ln>
        </p:spPr>
        <p:txBody>
          <a:bodyPr>
            <a:noAutofit/>
          </a:bodyPr>
          <a:lstStyle/>
          <a:p>
            <a:pPr>
              <a:buNone/>
            </a:pPr>
            <a:r>
              <a:rPr lang="el-GR" sz="1400" dirty="0" smtClean="0"/>
              <a:t>Η διδακτική παρέμβαση συνετέλεσε ώστε οι μαθητές:</a:t>
            </a:r>
          </a:p>
          <a:p>
            <a:r>
              <a:rPr lang="el-GR" sz="1400" dirty="0" smtClean="0"/>
              <a:t>να βελτιώσουν σημαντικά το λόγο τους  (δομή, περιεχόμενο, φορμαλιστικά στοιχεία, επικοινωνιακή διάσταση του κειμένου)</a:t>
            </a:r>
          </a:p>
          <a:p>
            <a:r>
              <a:rPr lang="el-GR" sz="1400" dirty="0" smtClean="0"/>
              <a:t>να ξεπεράσουν τη δυσχέρεια </a:t>
            </a:r>
            <a:r>
              <a:rPr lang="el-GR" sz="1400" dirty="0" err="1" smtClean="0"/>
              <a:t>κειμενικής</a:t>
            </a:r>
            <a:r>
              <a:rPr lang="el-GR" sz="1400" dirty="0" smtClean="0"/>
              <a:t> ένταξης της αντίθετης άποψης και της ανασκευής της</a:t>
            </a:r>
          </a:p>
          <a:p>
            <a:r>
              <a:rPr lang="el-GR" sz="1400" dirty="0" smtClean="0"/>
              <a:t>να εισαγάγουν συνδέσμους συνοχής και δεικτών </a:t>
            </a:r>
            <a:r>
              <a:rPr lang="el-GR" sz="1400" dirty="0" err="1" smtClean="0"/>
              <a:t>τροπικότητας</a:t>
            </a:r>
            <a:r>
              <a:rPr lang="el-GR" sz="1400" dirty="0" smtClean="0"/>
              <a:t> και προσωπικής εμπλοκής (</a:t>
            </a:r>
            <a:r>
              <a:rPr lang="el-GR" sz="1400" dirty="0" err="1" smtClean="0"/>
              <a:t>επιχειρηματολογικός</a:t>
            </a:r>
            <a:r>
              <a:rPr lang="el-GR" sz="1400" dirty="0" smtClean="0"/>
              <a:t>  χαρακτήρας)</a:t>
            </a:r>
          </a:p>
          <a:p>
            <a:r>
              <a:rPr lang="el-GR" sz="1400" dirty="0" smtClean="0"/>
              <a:t>να συνθέσουν διαλεκτικά τις αντικρουόμενες απόψεις, να καταλήξουν σε συμπέρασμα, να  χρησιμοποιούν αποδεικτικά στοιχεία (εγκυρότητα και πειστικότητα του λόγου)</a:t>
            </a:r>
          </a:p>
          <a:p>
            <a:endParaRPr lang="el-GR" sz="1400" dirty="0" smtClean="0"/>
          </a:p>
          <a:p>
            <a:pPr marL="0" indent="0">
              <a:buNone/>
            </a:pPr>
            <a:r>
              <a:rPr lang="el-GR" sz="1400" dirty="0" smtClean="0"/>
              <a:t>Η μοντελοποιημένη χαρτογράφηση της επιχειρηματολογίας και η συνεργατική μεθοδολογία σε ηλεκτρονικό περιβάλλον έδωσε ώθηση στους μαθητές </a:t>
            </a:r>
          </a:p>
          <a:p>
            <a:pPr marL="0" indent="0">
              <a:buNone/>
            </a:pPr>
            <a:endParaRPr lang="el-GR" sz="1400" dirty="0" smtClean="0"/>
          </a:p>
          <a:p>
            <a:pPr marL="0" indent="0">
              <a:buNone/>
            </a:pPr>
            <a:r>
              <a:rPr lang="el-GR" sz="1400" dirty="0" smtClean="0"/>
              <a:t>Η διαμεσολάβηση των σύγχρονων τεχνολογικών εργαλείων προτείνεται ως καινοτόμα πρόταση στο ελληνικό δημοτικό σχολείο για τη γλωσσική ανάπτυξη των μαθητών</a:t>
            </a:r>
          </a:p>
          <a:p>
            <a:endParaRPr lang="el-GR" sz="1400" dirty="0"/>
          </a:p>
        </p:txBody>
      </p:sp>
      <p:sp>
        <p:nvSpPr>
          <p:cNvPr id="6" name="5 - Θέση κειμένου"/>
          <p:cNvSpPr>
            <a:spLocks noGrp="1"/>
          </p:cNvSpPr>
          <p:nvPr>
            <p:ph type="body" sz="quarter" idx="3"/>
          </p:nvPr>
        </p:nvSpPr>
        <p:spPr>
          <a:xfrm>
            <a:off x="5076055" y="1"/>
            <a:ext cx="3816425" cy="764704"/>
          </a:xfrm>
          <a:solidFill>
            <a:schemeClr val="accent2">
              <a:lumMod val="40000"/>
              <a:lumOff val="60000"/>
            </a:schemeClr>
          </a:solidFill>
          <a:ln>
            <a:solidFill>
              <a:schemeClr val="accent6">
                <a:lumMod val="50000"/>
              </a:schemeClr>
            </a:solidFill>
          </a:ln>
        </p:spPr>
        <p:txBody>
          <a:bodyPr>
            <a:normAutofit/>
          </a:bodyPr>
          <a:lstStyle/>
          <a:p>
            <a:pPr algn="ctr"/>
            <a:r>
              <a:rPr lang="el-GR" sz="1600" dirty="0" smtClean="0"/>
              <a:t>Ως προς την ηθική της αιτιολόγησης</a:t>
            </a:r>
            <a:endParaRPr lang="el-GR" sz="1600" dirty="0"/>
          </a:p>
        </p:txBody>
      </p:sp>
      <p:sp>
        <p:nvSpPr>
          <p:cNvPr id="4" name="3 - Θέση περιεχομένου"/>
          <p:cNvSpPr>
            <a:spLocks noGrp="1"/>
          </p:cNvSpPr>
          <p:nvPr>
            <p:ph sz="quarter" idx="4"/>
          </p:nvPr>
        </p:nvSpPr>
        <p:spPr>
          <a:xfrm>
            <a:off x="5076056" y="764704"/>
            <a:ext cx="3816424" cy="5904656"/>
          </a:xfrm>
          <a:ln>
            <a:solidFill>
              <a:schemeClr val="accent2">
                <a:lumMod val="75000"/>
              </a:schemeClr>
            </a:solidFill>
          </a:ln>
        </p:spPr>
        <p:txBody>
          <a:bodyPr>
            <a:normAutofit fontScale="25000" lnSpcReduction="20000"/>
          </a:bodyPr>
          <a:lstStyle/>
          <a:p>
            <a:pPr marL="0" indent="0">
              <a:lnSpc>
                <a:spcPct val="120000"/>
              </a:lnSpc>
              <a:buNone/>
            </a:pPr>
            <a:r>
              <a:rPr lang="el-GR" sz="5600" dirty="0" smtClean="0"/>
              <a:t>Οι επικυρωτικές αρχές  των επιχειρημάτων παρουσιάζουν εξέλιξη στο επίπεδο της αιτιολόγησης αλλά και της ηθικής σκέψης. </a:t>
            </a:r>
          </a:p>
          <a:p>
            <a:pPr>
              <a:buNone/>
            </a:pPr>
            <a:endParaRPr lang="el-GR" sz="5600" dirty="0" smtClean="0"/>
          </a:p>
          <a:p>
            <a:pPr>
              <a:buNone/>
            </a:pPr>
            <a:r>
              <a:rPr lang="el-GR" sz="5600" dirty="0" smtClean="0"/>
              <a:t>Παρατηρούμε μετακίνηση </a:t>
            </a:r>
          </a:p>
          <a:p>
            <a:r>
              <a:rPr lang="el-GR" sz="5600" dirty="0" smtClean="0"/>
              <a:t>από την ετερόνομη ηθική του ατομικισμού, του πραγματισμού και της εγωκεντρικής προοπτικής προς το στάδιο των αμοιβαίων διαπροσωπικών προσδοκιών και της κοινωνικής συνείδησης</a:t>
            </a:r>
          </a:p>
          <a:p>
            <a:r>
              <a:rPr lang="el-GR" sz="5600" dirty="0" smtClean="0"/>
              <a:t>από τις αμοιβαίες διαπροσωπικές προσδοκίες και την τήρηση του νόμου και της τάξης προς το στάδιο της κοινωνικής χρησιμότητας  των ατομικών δικαιωμάτων και των ηθικών αξιών καθολικού κύρους </a:t>
            </a:r>
          </a:p>
          <a:p>
            <a:r>
              <a:rPr lang="el-GR" sz="5600" dirty="0" smtClean="0"/>
              <a:t>από ατομικιστικές και ωφελιμιστικές αρχές προς  καθολικές αξίες δικαιοσύνης και </a:t>
            </a:r>
            <a:r>
              <a:rPr lang="el-GR" sz="5600" dirty="0" err="1" smtClean="0"/>
              <a:t>ενσυναίσθησης</a:t>
            </a:r>
            <a:endParaRPr lang="el-GR" sz="5600" dirty="0" smtClean="0"/>
          </a:p>
          <a:p>
            <a:pPr>
              <a:buNone/>
            </a:pPr>
            <a:endParaRPr lang="el-GR" sz="5600" dirty="0" smtClean="0"/>
          </a:p>
          <a:p>
            <a:pPr marL="0" indent="0">
              <a:buNone/>
            </a:pPr>
            <a:r>
              <a:rPr lang="el-GR" sz="5600" dirty="0" smtClean="0"/>
              <a:t> Οι αιτιολογήσεις των μαθητών ξεκινούν από </a:t>
            </a:r>
            <a:r>
              <a:rPr lang="el-GR" sz="5600" dirty="0" err="1" smtClean="0"/>
              <a:t>ατομοκεντρικές</a:t>
            </a:r>
            <a:r>
              <a:rPr lang="el-GR" sz="5600" dirty="0" smtClean="0"/>
              <a:t> και διαπροσωπικές αντιλήψεις  και εξελίσσονται σε:</a:t>
            </a:r>
          </a:p>
          <a:p>
            <a:r>
              <a:rPr lang="el-GR" sz="5600" dirty="0" smtClean="0"/>
              <a:t>περισσότερο επεξεργασμένα σχήματα ερμηνείας των κόσμων (γνωστική εμβάθυνση) </a:t>
            </a:r>
          </a:p>
          <a:p>
            <a:r>
              <a:rPr lang="el-GR" sz="5600" dirty="0" smtClean="0"/>
              <a:t>ανώτερες </a:t>
            </a:r>
            <a:r>
              <a:rPr lang="el-GR" sz="5600" dirty="0" err="1" smtClean="0"/>
              <a:t>νοητικο</a:t>
            </a:r>
            <a:r>
              <a:rPr lang="el-GR" sz="5600" dirty="0" smtClean="0"/>
              <a:t>-συναισθηματικές δεξιότητες και </a:t>
            </a:r>
          </a:p>
          <a:p>
            <a:r>
              <a:rPr lang="el-GR" sz="5600" dirty="0" err="1" smtClean="0"/>
              <a:t>μεταγνωστικές</a:t>
            </a:r>
            <a:r>
              <a:rPr lang="el-GR" sz="5600" dirty="0" smtClean="0"/>
              <a:t> ικανότητες σε νέες καταστάσεις</a:t>
            </a:r>
          </a:p>
          <a:p>
            <a:endParaRPr lang="el-GR" dirty="0" smtClean="0"/>
          </a:p>
          <a:p>
            <a:endParaRPr lang="el-GR" dirty="0"/>
          </a:p>
        </p:txBody>
      </p:sp>
    </p:spTree>
  </p:cSld>
  <p:clrMapOvr>
    <a:masterClrMapping/>
  </p:clrMapOvr>
  <p:transition spd="slow">
    <p:wipe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 Ορθογώνιο"/>
          <p:cNvSpPr/>
          <p:nvPr/>
        </p:nvSpPr>
        <p:spPr>
          <a:xfrm>
            <a:off x="1331640" y="1340768"/>
            <a:ext cx="5526360" cy="3539430"/>
          </a:xfrm>
          <a:prstGeom prst="rect">
            <a:avLst/>
          </a:prstGeom>
        </p:spPr>
        <p:txBody>
          <a:bodyPr wrap="square">
            <a:spAutoFit/>
          </a:bodyPr>
          <a:lstStyle/>
          <a:p>
            <a:r>
              <a:rPr lang="el-GR" sz="2800" dirty="0" smtClean="0">
                <a:solidFill>
                  <a:schemeClr val="bg2">
                    <a:lumMod val="10000"/>
                  </a:schemeClr>
                </a:solidFill>
              </a:rPr>
              <a:t>Γενικά, φάνηκε ότι:</a:t>
            </a:r>
          </a:p>
          <a:p>
            <a:endParaRPr lang="el-GR" sz="2800" dirty="0" smtClean="0">
              <a:solidFill>
                <a:schemeClr val="bg2">
                  <a:lumMod val="10000"/>
                </a:schemeClr>
              </a:solidFill>
            </a:endParaRPr>
          </a:p>
          <a:p>
            <a:pPr algn="ctr"/>
            <a:r>
              <a:rPr lang="el-GR" sz="2800" dirty="0" smtClean="0">
                <a:solidFill>
                  <a:schemeClr val="bg2">
                    <a:lumMod val="10000"/>
                  </a:schemeClr>
                </a:solidFill>
              </a:rPr>
              <a:t>Η προστιθέμενη παιδαγωγική αξία των σύγχρονων τεχνολογικών εργαλείων </a:t>
            </a:r>
            <a:r>
              <a:rPr lang="el-GR" sz="2800" dirty="0" err="1" smtClean="0">
                <a:solidFill>
                  <a:schemeClr val="bg2">
                    <a:lumMod val="10000"/>
                  </a:schemeClr>
                </a:solidFill>
              </a:rPr>
              <a:t>αναδεινύεται</a:t>
            </a:r>
            <a:r>
              <a:rPr lang="el-GR" sz="2800" dirty="0" smtClean="0">
                <a:solidFill>
                  <a:schemeClr val="bg2">
                    <a:lumMod val="10000"/>
                  </a:schemeClr>
                </a:solidFill>
              </a:rPr>
              <a:t> ως καινοτόμος πρόταση στο ελληνικό δημοτικό σχολείο για τη γλωσσική ανάπτυξη των μαθητών</a:t>
            </a:r>
            <a:endParaRPr lang="el-GR" sz="2800" dirty="0">
              <a:solidFill>
                <a:schemeClr val="bg2">
                  <a:lumMod val="10000"/>
                </a:schemeClr>
              </a:solidFill>
            </a:endParaRPr>
          </a:p>
        </p:txBody>
      </p:sp>
    </p:spTree>
  </p:cSld>
  <p:clrMapOvr>
    <a:masterClrMapping/>
  </p:clrMapOvr>
  <p:transition spd="slow">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0 - Εικόνα" descr="κατάλογος5.jpg"/>
          <p:cNvPicPr/>
          <p:nvPr/>
        </p:nvPicPr>
        <p:blipFill>
          <a:blip r:embed="rId2" cstate="print">
            <a:lum bright="65000" contrast="34000"/>
          </a:blip>
          <a:stretch>
            <a:fillRect/>
          </a:stretch>
        </p:blipFill>
        <p:spPr>
          <a:xfrm>
            <a:off x="611560" y="404664"/>
            <a:ext cx="7992888" cy="604867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 name="1 - Τίτλος"/>
          <p:cNvSpPr>
            <a:spLocks noGrp="1"/>
          </p:cNvSpPr>
          <p:nvPr>
            <p:ph type="title"/>
          </p:nvPr>
        </p:nvSpPr>
        <p:spPr>
          <a:xfrm>
            <a:off x="2915816" y="620688"/>
            <a:ext cx="3312368" cy="864096"/>
          </a:xfrm>
          <a:solidFill>
            <a:schemeClr val="accent2">
              <a:lumMod val="60000"/>
              <a:lumOff val="40000"/>
            </a:schemeClr>
          </a:solidFill>
          <a:ln>
            <a:noFill/>
          </a:ln>
          <a:effectLst>
            <a:outerShdw blurRad="57785" dist="33020" dir="3180000" algn="ctr">
              <a:srgbClr val="000000">
                <a:alpha val="30000"/>
              </a:srgbClr>
            </a:outerShdw>
            <a:softEdge rad="127000"/>
          </a:effectLst>
          <a:scene3d>
            <a:camera prst="orthographicFront">
              <a:rot lat="0" lon="0" rev="0"/>
            </a:camera>
            <a:lightRig rig="brightRoom" dir="t">
              <a:rot lat="0" lon="0" rev="600000"/>
            </a:lightRig>
          </a:scene3d>
          <a:sp3d prstMaterial="metal">
            <a:bevelT w="38100" h="57150" prst="angle"/>
          </a:sp3d>
        </p:spPr>
        <p:txBody>
          <a:bodyPr>
            <a:normAutofit/>
          </a:bodyPr>
          <a:lstStyle/>
          <a:p>
            <a:r>
              <a:rPr lang="el-GR" sz="2800" b="1" dirty="0" smtClean="0">
                <a:solidFill>
                  <a:schemeClr val="bg2">
                    <a:lumMod val="10000"/>
                  </a:schemeClr>
                </a:solidFill>
                <a:latin typeface="Cambria" pitchFamily="18" charset="0"/>
              </a:rPr>
              <a:t>2</a:t>
            </a:r>
            <a:r>
              <a:rPr lang="el-GR" sz="2800" b="1" baseline="30000" dirty="0" smtClean="0">
                <a:solidFill>
                  <a:schemeClr val="bg2">
                    <a:lumMod val="10000"/>
                  </a:schemeClr>
                </a:solidFill>
                <a:latin typeface="Cambria" pitchFamily="18" charset="0"/>
              </a:rPr>
              <a:t>ο</a:t>
            </a:r>
            <a:r>
              <a:rPr lang="el-GR" sz="2800" b="1" dirty="0" smtClean="0">
                <a:solidFill>
                  <a:schemeClr val="bg2">
                    <a:lumMod val="10000"/>
                  </a:schemeClr>
                </a:solidFill>
                <a:latin typeface="Cambria" pitchFamily="18" charset="0"/>
              </a:rPr>
              <a:t> Ερώτημα</a:t>
            </a:r>
            <a:endParaRPr lang="el-GR" sz="2800" dirty="0">
              <a:solidFill>
                <a:schemeClr val="bg2">
                  <a:lumMod val="10000"/>
                </a:schemeClr>
              </a:solidFill>
              <a:latin typeface="Cambria" pitchFamily="18" charset="0"/>
            </a:endParaRPr>
          </a:p>
        </p:txBody>
      </p:sp>
      <p:sp>
        <p:nvSpPr>
          <p:cNvPr id="3" name="2 - Θέση περιεχομένου"/>
          <p:cNvSpPr>
            <a:spLocks noGrp="1"/>
          </p:cNvSpPr>
          <p:nvPr>
            <p:ph idx="1"/>
          </p:nvPr>
        </p:nvSpPr>
        <p:spPr>
          <a:xfrm>
            <a:off x="827584" y="1916832"/>
            <a:ext cx="7632848" cy="4104456"/>
          </a:xfrm>
        </p:spPr>
        <p:txBody>
          <a:bodyPr>
            <a:normAutofit/>
          </a:bodyPr>
          <a:lstStyle/>
          <a:p>
            <a:pPr>
              <a:lnSpc>
                <a:spcPct val="150000"/>
              </a:lnSpc>
              <a:buNone/>
            </a:pPr>
            <a:r>
              <a:rPr lang="el-GR" sz="2000" dirty="0" smtClean="0">
                <a:solidFill>
                  <a:schemeClr val="tx2">
                    <a:lumMod val="50000"/>
                  </a:schemeClr>
                </a:solidFill>
                <a:latin typeface="Segoe Script" pitchFamily="34" charset="0"/>
              </a:rPr>
              <a:t>	</a:t>
            </a:r>
            <a:r>
              <a:rPr lang="el-GR" sz="2000" b="1" i="1" dirty="0" smtClean="0">
                <a:solidFill>
                  <a:schemeClr val="bg2">
                    <a:lumMod val="10000"/>
                  </a:schemeClr>
                </a:solidFill>
                <a:latin typeface="Cambria" pitchFamily="18" charset="0"/>
              </a:rPr>
              <a:t> </a:t>
            </a:r>
            <a:r>
              <a:rPr lang="el-GR" sz="2200" dirty="0" smtClean="0">
                <a:solidFill>
                  <a:schemeClr val="bg2">
                    <a:lumMod val="10000"/>
                  </a:schemeClr>
                </a:solidFill>
                <a:latin typeface="Microsoft YaHei" pitchFamily="34" charset="-122"/>
                <a:ea typeface="Microsoft YaHei" pitchFamily="34" charset="-122"/>
              </a:rPr>
              <a:t>«Εάν - και πώς - τα συνεργατικά και επικοινωνιακά ψηφιακά περιβάλλοντα μάθησης </a:t>
            </a:r>
            <a:r>
              <a:rPr lang="el-GR" sz="2200" smtClean="0">
                <a:solidFill>
                  <a:schemeClr val="bg2">
                    <a:lumMod val="10000"/>
                  </a:schemeClr>
                </a:solidFill>
                <a:latin typeface="Microsoft YaHei" pitchFamily="34" charset="-122"/>
                <a:ea typeface="Microsoft YaHei" pitchFamily="34" charset="-122"/>
              </a:rPr>
              <a:t>συμβάλλουν </a:t>
            </a:r>
            <a:r>
              <a:rPr lang="el-GR" sz="2200" smtClean="0">
                <a:solidFill>
                  <a:schemeClr val="bg2">
                    <a:lumMod val="10000"/>
                  </a:schemeClr>
                </a:solidFill>
                <a:latin typeface="Microsoft YaHei" pitchFamily="34" charset="-122"/>
                <a:ea typeface="Microsoft YaHei" pitchFamily="34" charset="-122"/>
              </a:rPr>
              <a:t>στο </a:t>
            </a:r>
            <a:r>
              <a:rPr lang="el-GR" sz="2200" dirty="0" smtClean="0">
                <a:solidFill>
                  <a:schemeClr val="bg2">
                    <a:lumMod val="10000"/>
                  </a:schemeClr>
                </a:solidFill>
                <a:latin typeface="Microsoft YaHei" pitchFamily="34" charset="-122"/>
                <a:ea typeface="Microsoft YaHei" pitchFamily="34" charset="-122"/>
              </a:rPr>
              <a:t>μετασχηματισμό των ιδεών και στην ποιότητα του επιχειρηματικού λόγου των μαθητών πάνω σε ένα αμφιλεγόμενο κοινωνικό ζήτημα διαπολιτισμικής αγωγής και στην ανάπτυξη της κριτικής σκέψης»</a:t>
            </a:r>
            <a:endParaRPr lang="en-US" sz="2200" dirty="0" smtClean="0">
              <a:solidFill>
                <a:schemeClr val="bg2">
                  <a:lumMod val="10000"/>
                </a:schemeClr>
              </a:solidFill>
              <a:latin typeface="Microsoft YaHei" pitchFamily="34" charset="-122"/>
              <a:ea typeface="Microsoft YaHei" pitchFamily="34" charset="-122"/>
            </a:endParaRPr>
          </a:p>
          <a:p>
            <a:pPr>
              <a:buNone/>
            </a:pPr>
            <a:r>
              <a:rPr lang="el-GR" sz="2000" dirty="0" smtClean="0">
                <a:solidFill>
                  <a:schemeClr val="bg2">
                    <a:lumMod val="10000"/>
                  </a:schemeClr>
                </a:solidFill>
                <a:latin typeface="Microsoft YaHei" pitchFamily="34" charset="-122"/>
                <a:ea typeface="Microsoft YaHei" pitchFamily="34" charset="-122"/>
              </a:rPr>
              <a:t> </a:t>
            </a:r>
          </a:p>
          <a:p>
            <a:pPr>
              <a:buNone/>
            </a:pPr>
            <a:endParaRPr lang="el-GR" sz="2000" dirty="0" smtClean="0">
              <a:solidFill>
                <a:schemeClr val="tx2">
                  <a:lumMod val="50000"/>
                </a:schemeClr>
              </a:solidFill>
              <a:latin typeface="Microsoft YaHei" pitchFamily="34" charset="-122"/>
              <a:ea typeface="Microsoft YaHei" pitchFamily="34" charset="-122"/>
            </a:endParaRPr>
          </a:p>
          <a:p>
            <a:endParaRPr lang="el-GR" dirty="0"/>
          </a:p>
        </p:txBody>
      </p:sp>
    </p:spTree>
  </p:cSld>
  <p:clrMapOvr>
    <a:masterClrMapping/>
  </p:clrMapOvr>
  <p:transition spd="slow">
    <p:circl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403648" y="404664"/>
            <a:ext cx="6552728" cy="792088"/>
          </a:xfr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r>
              <a:rPr lang="el-GR" sz="2200" b="1" dirty="0" smtClean="0">
                <a:solidFill>
                  <a:schemeClr val="tx2">
                    <a:lumMod val="50000"/>
                  </a:schemeClr>
                </a:solidFill>
                <a:latin typeface="Cambria" pitchFamily="18" charset="0"/>
              </a:rPr>
              <a:t/>
            </a:r>
            <a:br>
              <a:rPr lang="el-GR" sz="2200" b="1" dirty="0" smtClean="0">
                <a:solidFill>
                  <a:schemeClr val="tx2">
                    <a:lumMod val="50000"/>
                  </a:schemeClr>
                </a:solidFill>
                <a:latin typeface="Cambria" pitchFamily="18" charset="0"/>
              </a:rPr>
            </a:br>
            <a:r>
              <a:rPr lang="en-US" sz="2700" b="1" dirty="0" smtClean="0">
                <a:solidFill>
                  <a:schemeClr val="tx2">
                    <a:lumMod val="50000"/>
                  </a:schemeClr>
                </a:solidFill>
                <a:latin typeface="Cambria" pitchFamily="18" charset="0"/>
              </a:rPr>
              <a:t>I</a:t>
            </a:r>
            <a:r>
              <a:rPr lang="el-GR" sz="2700" b="1" dirty="0" smtClean="0">
                <a:solidFill>
                  <a:schemeClr val="tx2">
                    <a:lumMod val="50000"/>
                  </a:schemeClr>
                </a:solidFill>
                <a:latin typeface="Cambria" pitchFamily="18" charset="0"/>
              </a:rPr>
              <a:t>. Εξέταση επιχειρηματολογικών χαρτών ως προς το Μετασχηματισμό εννοιών</a:t>
            </a:r>
            <a:r>
              <a:rPr lang="el-GR" sz="2200" b="1" dirty="0" smtClean="0"/>
              <a:t/>
            </a:r>
            <a:br>
              <a:rPr lang="el-GR" sz="2200" b="1" dirty="0" smtClean="0"/>
            </a:br>
            <a:endParaRPr lang="el-GR" sz="2200" dirty="0"/>
          </a:p>
        </p:txBody>
      </p:sp>
      <p:sp>
        <p:nvSpPr>
          <p:cNvPr id="3" name="2 - Θέση περιεχομένου"/>
          <p:cNvSpPr>
            <a:spLocks noGrp="1"/>
          </p:cNvSpPr>
          <p:nvPr>
            <p:ph idx="1"/>
          </p:nvPr>
        </p:nvSpPr>
        <p:spPr>
          <a:xfrm>
            <a:off x="755576" y="1700808"/>
            <a:ext cx="7344816" cy="4320479"/>
          </a:xfrm>
        </p:spPr>
        <p:txBody>
          <a:bodyPr>
            <a:normAutofit lnSpcReduction="10000"/>
          </a:bodyPr>
          <a:lstStyle/>
          <a:p>
            <a:pPr>
              <a:buNone/>
            </a:pPr>
            <a:r>
              <a:rPr lang="el-GR" sz="1800" b="1" dirty="0" smtClean="0">
                <a:solidFill>
                  <a:schemeClr val="tx2">
                    <a:lumMod val="50000"/>
                  </a:schemeClr>
                </a:solidFill>
              </a:rPr>
              <a:t>Θέμα: </a:t>
            </a:r>
            <a:r>
              <a:rPr lang="el-GR" sz="1800" dirty="0" smtClean="0">
                <a:solidFill>
                  <a:schemeClr val="tx2">
                    <a:lumMod val="50000"/>
                  </a:schemeClr>
                </a:solidFill>
              </a:rPr>
              <a:t> </a:t>
            </a:r>
            <a:r>
              <a:rPr lang="el-GR" sz="1700" dirty="0" smtClean="0">
                <a:solidFill>
                  <a:schemeClr val="tx2">
                    <a:lumMod val="50000"/>
                  </a:schemeClr>
                </a:solidFill>
                <a:latin typeface="Segoe Print" pitchFamily="2" charset="0"/>
              </a:rPr>
              <a:t>«Αλλοδαπός μαθητής κρατά την ελληνική σημαία στην   </a:t>
            </a:r>
          </a:p>
          <a:p>
            <a:pPr>
              <a:buNone/>
            </a:pPr>
            <a:r>
              <a:rPr lang="el-GR" sz="1700" dirty="0" smtClean="0">
                <a:solidFill>
                  <a:schemeClr val="tx2">
                    <a:lumMod val="50000"/>
                  </a:schemeClr>
                </a:solidFill>
                <a:latin typeface="Segoe Print" pitchFamily="2" charset="0"/>
              </a:rPr>
              <a:t>          παρέλαση. Ποια είναι η δική σας άποψη;»</a:t>
            </a:r>
          </a:p>
          <a:p>
            <a:pPr>
              <a:buNone/>
            </a:pPr>
            <a:endParaRPr lang="el-GR" sz="1800" i="1" dirty="0" smtClean="0">
              <a:solidFill>
                <a:schemeClr val="tx2">
                  <a:lumMod val="50000"/>
                </a:schemeClr>
              </a:solidFill>
            </a:endParaRPr>
          </a:p>
          <a:p>
            <a:pPr>
              <a:buNone/>
            </a:pPr>
            <a:r>
              <a:rPr lang="el-GR" sz="1800" u="sng" dirty="0" smtClean="0">
                <a:solidFill>
                  <a:schemeClr val="tx2">
                    <a:lumMod val="50000"/>
                  </a:schemeClr>
                </a:solidFill>
              </a:rPr>
              <a:t>Αναλύθηκαν:</a:t>
            </a:r>
            <a:r>
              <a:rPr lang="el-GR" sz="1800" dirty="0" smtClean="0">
                <a:solidFill>
                  <a:schemeClr val="tx2">
                    <a:lumMod val="50000"/>
                  </a:schemeClr>
                </a:solidFill>
              </a:rPr>
              <a:t>  21 Επιχειρηματολογικοί Χάρτες</a:t>
            </a:r>
          </a:p>
          <a:p>
            <a:pPr>
              <a:buNone/>
            </a:pPr>
            <a:r>
              <a:rPr lang="el-GR" sz="1800" u="sng" dirty="0" smtClean="0">
                <a:solidFill>
                  <a:schemeClr val="tx2">
                    <a:lumMod val="50000"/>
                  </a:schemeClr>
                </a:solidFill>
              </a:rPr>
              <a:t>Εξετάστηκαν:</a:t>
            </a:r>
            <a:r>
              <a:rPr lang="el-GR" sz="1800" dirty="0" smtClean="0">
                <a:solidFill>
                  <a:schemeClr val="tx2">
                    <a:lumMod val="50000"/>
                  </a:schemeClr>
                </a:solidFill>
              </a:rPr>
              <a:t>  427 κόμβοι (</a:t>
            </a:r>
            <a:r>
              <a:rPr lang="el-GR" sz="1400" dirty="0" smtClean="0">
                <a:solidFill>
                  <a:schemeClr val="tx2">
                    <a:lumMod val="50000"/>
                  </a:schemeClr>
                </a:solidFill>
              </a:rPr>
              <a:t>143</a:t>
            </a:r>
            <a:r>
              <a:rPr lang="en-US" sz="1400" dirty="0" smtClean="0">
                <a:solidFill>
                  <a:schemeClr val="tx2">
                    <a:lumMod val="50000"/>
                  </a:schemeClr>
                </a:solidFill>
              </a:rPr>
              <a:t> </a:t>
            </a:r>
            <a:r>
              <a:rPr lang="el-GR" sz="1400" dirty="0" smtClean="0">
                <a:solidFill>
                  <a:schemeClr val="tx2">
                    <a:lumMod val="50000"/>
                  </a:schemeClr>
                </a:solidFill>
              </a:rPr>
              <a:t>στους αρχικούς χάρτες και 284 στους τελικούς</a:t>
            </a:r>
            <a:r>
              <a:rPr lang="el-GR" sz="1800" dirty="0" smtClean="0">
                <a:solidFill>
                  <a:schemeClr val="tx2">
                    <a:lumMod val="50000"/>
                  </a:schemeClr>
                </a:solidFill>
              </a:rPr>
              <a:t>)   </a:t>
            </a:r>
          </a:p>
          <a:p>
            <a:pPr>
              <a:buNone/>
            </a:pPr>
            <a:r>
              <a:rPr lang="el-GR" sz="1800" dirty="0" smtClean="0">
                <a:solidFill>
                  <a:schemeClr val="tx2">
                    <a:lumMod val="50000"/>
                  </a:schemeClr>
                </a:solidFill>
              </a:rPr>
              <a:t>                        σχετικά με τις έννοιες:</a:t>
            </a:r>
          </a:p>
          <a:p>
            <a:pPr marL="1438275" lvl="0" indent="-276225"/>
            <a:r>
              <a:rPr lang="el-GR" sz="1700" b="1" i="1" dirty="0" smtClean="0">
                <a:solidFill>
                  <a:schemeClr val="tx2">
                    <a:lumMod val="50000"/>
                  </a:schemeClr>
                </a:solidFill>
              </a:rPr>
              <a:t>Εθνική ταυτότητα</a:t>
            </a:r>
          </a:p>
          <a:p>
            <a:pPr marL="1438275" lvl="0" indent="-276225"/>
            <a:r>
              <a:rPr lang="el-GR" sz="1700" b="1" i="1" dirty="0" smtClean="0">
                <a:solidFill>
                  <a:schemeClr val="tx2">
                    <a:lumMod val="50000"/>
                  </a:schemeClr>
                </a:solidFill>
              </a:rPr>
              <a:t>Πολιτισμική ταυτότητα</a:t>
            </a:r>
          </a:p>
          <a:p>
            <a:pPr marL="1438275" lvl="0" indent="-276225"/>
            <a:r>
              <a:rPr lang="el-GR" sz="1700" b="1" i="1" dirty="0" smtClean="0">
                <a:solidFill>
                  <a:schemeClr val="tx2">
                    <a:lumMod val="50000"/>
                  </a:schemeClr>
                </a:solidFill>
              </a:rPr>
              <a:t>Κοινωνική ταυτότητα</a:t>
            </a:r>
          </a:p>
          <a:p>
            <a:pPr marL="1438275" lvl="0" indent="-276225"/>
            <a:r>
              <a:rPr lang="el-GR" sz="1700" b="1" i="1" dirty="0" smtClean="0">
                <a:solidFill>
                  <a:schemeClr val="tx2">
                    <a:lumMod val="50000"/>
                  </a:schemeClr>
                </a:solidFill>
              </a:rPr>
              <a:t>Πολιτική ταυτότητα</a:t>
            </a:r>
          </a:p>
          <a:p>
            <a:pPr marL="1438275" lvl="0" indent="-276225"/>
            <a:r>
              <a:rPr lang="el-GR" sz="1700" b="1" i="1" dirty="0" smtClean="0">
                <a:solidFill>
                  <a:schemeClr val="tx2">
                    <a:lumMod val="50000"/>
                  </a:schemeClr>
                </a:solidFill>
              </a:rPr>
              <a:t>Παγκοσμιοποίηση </a:t>
            </a:r>
          </a:p>
          <a:p>
            <a:pPr marL="1438275" lvl="0" indent="-1438275">
              <a:buNone/>
            </a:pPr>
            <a:r>
              <a:rPr lang="el-GR" sz="1800" u="sng" dirty="0" smtClean="0">
                <a:solidFill>
                  <a:schemeClr val="tx2">
                    <a:lumMod val="50000"/>
                  </a:schemeClr>
                </a:solidFill>
              </a:rPr>
              <a:t>Διερευνήθηκαν</a:t>
            </a:r>
            <a:r>
              <a:rPr lang="el-GR" sz="1800" dirty="0" smtClean="0">
                <a:solidFill>
                  <a:schemeClr val="tx2">
                    <a:lumMod val="50000"/>
                  </a:schemeClr>
                </a:solidFill>
              </a:rPr>
              <a:t> στο λόγο των μαθητών στοιχεία σχετικά με:</a:t>
            </a:r>
          </a:p>
          <a:p>
            <a:pPr marL="1438275" lvl="0" indent="-276225"/>
            <a:r>
              <a:rPr lang="el-GR" sz="1700" b="1" i="1" dirty="0" err="1" smtClean="0">
                <a:solidFill>
                  <a:schemeClr val="tx2">
                    <a:lumMod val="50000"/>
                  </a:schemeClr>
                </a:solidFill>
              </a:rPr>
              <a:t>Αλληλοαποδοχή</a:t>
            </a:r>
            <a:r>
              <a:rPr lang="el-GR" sz="1700" b="1" i="1" dirty="0" smtClean="0">
                <a:solidFill>
                  <a:schemeClr val="tx2">
                    <a:lumMod val="50000"/>
                  </a:schemeClr>
                </a:solidFill>
              </a:rPr>
              <a:t>- </a:t>
            </a:r>
            <a:r>
              <a:rPr lang="el-GR" sz="1700" b="1" i="1" dirty="0" err="1" smtClean="0">
                <a:solidFill>
                  <a:schemeClr val="tx2">
                    <a:lumMod val="50000"/>
                  </a:schemeClr>
                </a:solidFill>
              </a:rPr>
              <a:t>ενσυναίσθηση</a:t>
            </a:r>
            <a:endParaRPr lang="el-GR" sz="1700" b="1" i="1" dirty="0" smtClean="0">
              <a:solidFill>
                <a:schemeClr val="tx2">
                  <a:lumMod val="50000"/>
                </a:schemeClr>
              </a:solidFill>
            </a:endParaRPr>
          </a:p>
          <a:p>
            <a:pPr marL="1438275" lvl="0" indent="-276225"/>
            <a:r>
              <a:rPr lang="el-GR" sz="1700" b="1" i="1" dirty="0" smtClean="0">
                <a:solidFill>
                  <a:schemeClr val="tx2">
                    <a:lumMod val="50000"/>
                  </a:schemeClr>
                </a:solidFill>
              </a:rPr>
              <a:t>Στερεότυπα- προκαταλήψ</a:t>
            </a:r>
            <a:r>
              <a:rPr lang="el-GR" sz="1900" b="1" i="1" dirty="0" smtClean="0">
                <a:solidFill>
                  <a:schemeClr val="tx2">
                    <a:lumMod val="50000"/>
                  </a:schemeClr>
                </a:solidFill>
              </a:rPr>
              <a:t>εις</a:t>
            </a:r>
          </a:p>
          <a:p>
            <a:endParaRPr lang="el-GR" dirty="0"/>
          </a:p>
        </p:txBody>
      </p:sp>
    </p:spTree>
  </p:cSld>
  <p:clrMapOvr>
    <a:masterClrMapping/>
  </p:clrMapOvr>
  <p:transition spd="slow">
    <p:wipe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267744" y="274638"/>
            <a:ext cx="4824536" cy="922114"/>
          </a:xfr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lvl="0"/>
            <a:r>
              <a:rPr lang="el-GR" sz="2700" dirty="0" smtClean="0"/>
              <a:t/>
            </a:r>
            <a:br>
              <a:rPr lang="el-GR" sz="2700" dirty="0" smtClean="0"/>
            </a:br>
            <a:r>
              <a:rPr lang="el-GR" sz="2700" dirty="0" smtClean="0"/>
              <a:t/>
            </a:r>
            <a:br>
              <a:rPr lang="el-GR" sz="2700" dirty="0" smtClean="0"/>
            </a:br>
            <a:r>
              <a:rPr lang="el-GR" sz="2700" dirty="0" smtClean="0">
                <a:latin typeface="Cambria" pitchFamily="18" charset="0"/>
              </a:rPr>
              <a:t>Μετασχηματισμός εννοιών </a:t>
            </a:r>
            <a:br>
              <a:rPr lang="el-GR" sz="2700" dirty="0" smtClean="0">
                <a:latin typeface="Cambria" pitchFamily="18" charset="0"/>
              </a:rPr>
            </a:br>
            <a:r>
              <a:rPr lang="el-GR" sz="2700" dirty="0" smtClean="0">
                <a:latin typeface="Cambria" pitchFamily="18" charset="0"/>
              </a:rPr>
              <a:t>α. Εθνική ταυτότητα</a:t>
            </a:r>
            <a:r>
              <a:rPr lang="el-GR" dirty="0" smtClean="0"/>
              <a:t/>
            </a:r>
            <a:br>
              <a:rPr lang="el-GR" dirty="0" smtClean="0"/>
            </a:br>
            <a:endParaRPr lang="el-GR" dirty="0"/>
          </a:p>
        </p:txBody>
      </p:sp>
      <p:sp>
        <p:nvSpPr>
          <p:cNvPr id="3" name="2 - Θέση περιεχομένου"/>
          <p:cNvSpPr>
            <a:spLocks noGrp="1"/>
          </p:cNvSpPr>
          <p:nvPr>
            <p:ph sz="half" idx="1"/>
          </p:nvPr>
        </p:nvSpPr>
        <p:spPr>
          <a:xfrm>
            <a:off x="457200" y="1772816"/>
            <a:ext cx="3538736" cy="4752528"/>
          </a:xfrm>
          <a:ln>
            <a:solidFill>
              <a:schemeClr val="accent3">
                <a:lumMod val="50000"/>
              </a:schemeClr>
            </a:solidFill>
          </a:ln>
        </p:spPr>
        <p:txBody>
          <a:bodyPr>
            <a:normAutofit/>
          </a:bodyPr>
          <a:lstStyle/>
          <a:p>
            <a:pPr marL="0" lvl="0" indent="0">
              <a:buNone/>
            </a:pPr>
            <a:r>
              <a:rPr lang="el-GR" sz="1600" b="1" dirty="0" smtClean="0">
                <a:latin typeface="Cambria" pitchFamily="18" charset="0"/>
              </a:rPr>
              <a:t>Στους αρχικούς χάρτες</a:t>
            </a:r>
            <a:r>
              <a:rPr lang="el-GR" sz="1600" dirty="0" smtClean="0">
                <a:latin typeface="Cambria" pitchFamily="18" charset="0"/>
              </a:rPr>
              <a:t> κριτήρια  που ορίζουν την εθνική ταυτότητα είναι:</a:t>
            </a:r>
          </a:p>
          <a:p>
            <a:r>
              <a:rPr lang="el-GR" sz="1600" b="1" i="1" dirty="0" smtClean="0">
                <a:latin typeface="Cambria" pitchFamily="18" charset="0"/>
              </a:rPr>
              <a:t> η</a:t>
            </a:r>
            <a:r>
              <a:rPr lang="el-GR" sz="1600" dirty="0" smtClean="0">
                <a:latin typeface="Cambria" pitchFamily="18" charset="0"/>
              </a:rPr>
              <a:t> </a:t>
            </a:r>
            <a:r>
              <a:rPr lang="el-GR" sz="1600" b="1" i="1" dirty="0" smtClean="0">
                <a:latin typeface="Cambria" pitchFamily="18" charset="0"/>
              </a:rPr>
              <a:t>καταγωγή </a:t>
            </a:r>
          </a:p>
          <a:p>
            <a:r>
              <a:rPr lang="el-GR" sz="1600" b="1" i="1" dirty="0" smtClean="0">
                <a:latin typeface="Cambria" pitchFamily="18" charset="0"/>
              </a:rPr>
              <a:t>τα σύμβολα του έθνους </a:t>
            </a:r>
          </a:p>
          <a:p>
            <a:r>
              <a:rPr lang="el-GR" sz="1600" b="1" i="1" dirty="0" smtClean="0">
                <a:latin typeface="Cambria" pitchFamily="18" charset="0"/>
              </a:rPr>
              <a:t>το αίσθημα της φιλοπατρίας </a:t>
            </a:r>
            <a:endParaRPr lang="el-GR" sz="1600" dirty="0" smtClean="0">
              <a:latin typeface="Cambria" pitchFamily="18" charset="0"/>
            </a:endParaRPr>
          </a:p>
          <a:p>
            <a:endParaRPr lang="el-GR" sz="1600" dirty="0" smtClean="0">
              <a:latin typeface="Cambria" pitchFamily="18" charset="0"/>
            </a:endParaRPr>
          </a:p>
          <a:p>
            <a:pPr marL="0" indent="0">
              <a:buNone/>
            </a:pPr>
            <a:r>
              <a:rPr lang="el-GR" sz="1600" dirty="0" smtClean="0">
                <a:latin typeface="Cambria" pitchFamily="18" charset="0"/>
              </a:rPr>
              <a:t>Ο άνθρωπος, όπου κι αν βρίσκεται, φέρει δυνάμει τα ιδιαίτερα χαρακτηριστικά του έθνους του ως στοιχεία της διαφορετικότητάς του.</a:t>
            </a:r>
          </a:p>
        </p:txBody>
      </p:sp>
      <p:sp>
        <p:nvSpPr>
          <p:cNvPr id="5" name="4 - Θέση περιεχομένου"/>
          <p:cNvSpPr>
            <a:spLocks noGrp="1"/>
          </p:cNvSpPr>
          <p:nvPr>
            <p:ph sz="half" idx="2"/>
          </p:nvPr>
        </p:nvSpPr>
        <p:spPr>
          <a:xfrm>
            <a:off x="4139952" y="1772816"/>
            <a:ext cx="4680520" cy="4752528"/>
          </a:xfrm>
          <a:ln>
            <a:solidFill>
              <a:schemeClr val="accent3">
                <a:lumMod val="50000"/>
              </a:schemeClr>
            </a:solidFill>
          </a:ln>
        </p:spPr>
        <p:txBody>
          <a:bodyPr>
            <a:noAutofit/>
          </a:bodyPr>
          <a:lstStyle/>
          <a:p>
            <a:pPr marL="0" lvl="0" indent="0">
              <a:buNone/>
            </a:pPr>
            <a:r>
              <a:rPr lang="el-GR" sz="1600" b="1" dirty="0" smtClean="0">
                <a:latin typeface="Cambria" pitchFamily="18" charset="0"/>
              </a:rPr>
              <a:t>Στους</a:t>
            </a:r>
            <a:r>
              <a:rPr lang="el-GR" sz="1600" dirty="0" smtClean="0">
                <a:latin typeface="Cambria" pitchFamily="18" charset="0"/>
              </a:rPr>
              <a:t> </a:t>
            </a:r>
            <a:r>
              <a:rPr lang="el-GR" sz="1600" b="1" dirty="0" smtClean="0">
                <a:latin typeface="Cambria" pitchFamily="18" charset="0"/>
              </a:rPr>
              <a:t>τελικούς χάρτες</a:t>
            </a:r>
            <a:r>
              <a:rPr lang="el-GR" sz="1600" dirty="0" smtClean="0">
                <a:latin typeface="Cambria" pitchFamily="18" charset="0"/>
              </a:rPr>
              <a:t> εμφανίζονται και οι παράμετροι: </a:t>
            </a:r>
          </a:p>
          <a:p>
            <a:r>
              <a:rPr lang="el-GR" sz="1600" dirty="0" smtClean="0">
                <a:latin typeface="Cambria" pitchFamily="18" charset="0"/>
              </a:rPr>
              <a:t>της </a:t>
            </a:r>
            <a:r>
              <a:rPr lang="el-GR" sz="1600" b="1" i="1" dirty="0" smtClean="0">
                <a:latin typeface="Cambria" pitchFamily="18" charset="0"/>
              </a:rPr>
              <a:t>ιθαγένειας  </a:t>
            </a:r>
            <a:r>
              <a:rPr lang="el-GR" sz="1600" dirty="0" smtClean="0">
                <a:latin typeface="Cambria" pitchFamily="18" charset="0"/>
              </a:rPr>
              <a:t>(Ο αλλοδαπός σέβεται και αγαπά τη δεύτερη πατρίδα του) και</a:t>
            </a:r>
          </a:p>
          <a:p>
            <a:pPr lvl="0"/>
            <a:r>
              <a:rPr lang="el-GR" sz="1600" dirty="0" smtClean="0">
                <a:latin typeface="Cambria" pitchFamily="18" charset="0"/>
              </a:rPr>
              <a:t>της </a:t>
            </a:r>
            <a:r>
              <a:rPr lang="el-GR" sz="1600" b="1" i="1" dirty="0" smtClean="0">
                <a:latin typeface="Cambria" pitchFamily="18" charset="0"/>
              </a:rPr>
              <a:t>παιδείας</a:t>
            </a:r>
            <a:r>
              <a:rPr lang="el-GR" sz="1600" dirty="0" smtClean="0">
                <a:latin typeface="Cambria" pitchFamily="18" charset="0"/>
              </a:rPr>
              <a:t> (καταλυτικός παράγοντας στον προσδιορισμό της εθνικής ταυτότητας). Έλληνας θεωρείται «ο μετέχων της Ελληνικής παιδείας». Ο αλλοδαπός εντάσσεται ενεργά στο κοινωνικό γίγνεσθαι (αξίες και τα ιδανικά της δεύτερης πατρίδας του, κοινοί στόχοι και αγώνες τον συνδέουν με τους άλλους)</a:t>
            </a:r>
          </a:p>
          <a:p>
            <a:pPr lvl="0"/>
            <a:r>
              <a:rPr lang="el-GR" sz="1600" dirty="0" smtClean="0">
                <a:latin typeface="Cambria" pitchFamily="18" charset="0"/>
              </a:rPr>
              <a:t>του </a:t>
            </a:r>
            <a:r>
              <a:rPr lang="el-GR" sz="1600" b="1" i="1" dirty="0" smtClean="0">
                <a:latin typeface="Cambria" pitchFamily="18" charset="0"/>
              </a:rPr>
              <a:t>σεβασμού της σημαίας</a:t>
            </a:r>
            <a:r>
              <a:rPr lang="el-GR" sz="1600" dirty="0" smtClean="0">
                <a:latin typeface="Cambria" pitchFamily="18" charset="0"/>
              </a:rPr>
              <a:t> (η απόδοση τιμών στο σύμβολο του έθνους δεν είναι δικαίωμα μόνο των εκ καταγωγής ομοεθνών αλλά και όσων έχουν αποκτήσει την ιθαγένεια ή «μετέχουν» της εθνικής παιδείας)</a:t>
            </a:r>
          </a:p>
          <a:p>
            <a:pPr lvl="0"/>
            <a:r>
              <a:rPr lang="el-GR" sz="1600" dirty="0" smtClean="0">
                <a:latin typeface="Cambria" pitchFamily="18" charset="0"/>
              </a:rPr>
              <a:t> της αναγνώρισης των </a:t>
            </a:r>
            <a:r>
              <a:rPr lang="el-GR" sz="1600" b="1" i="1" dirty="0" smtClean="0">
                <a:latin typeface="Cambria" pitchFamily="18" charset="0"/>
              </a:rPr>
              <a:t>ίδιων ανθρώπινων δικαιωμάτων</a:t>
            </a:r>
          </a:p>
          <a:p>
            <a:endParaRPr lang="el-GR" sz="1800" dirty="0"/>
          </a:p>
        </p:txBody>
      </p:sp>
    </p:spTree>
  </p:cSld>
  <p:clrMapOvr>
    <a:masterClrMapping/>
  </p:clrMapOvr>
  <p:transition spd="slow">
    <p:wipe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195736" y="476672"/>
            <a:ext cx="4896544" cy="936104"/>
          </a:xfr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lvl="0"/>
            <a:r>
              <a:rPr lang="el-GR" sz="3100" dirty="0" smtClean="0"/>
              <a:t/>
            </a:r>
            <a:br>
              <a:rPr lang="el-GR" sz="3100" dirty="0" smtClean="0"/>
            </a:br>
            <a:r>
              <a:rPr lang="el-GR" sz="2700" dirty="0" smtClean="0">
                <a:latin typeface="Cambria" pitchFamily="18" charset="0"/>
              </a:rPr>
              <a:t>Μετασχηματισμός εννοιών </a:t>
            </a:r>
            <a:br>
              <a:rPr lang="el-GR" sz="2700" dirty="0" smtClean="0">
                <a:latin typeface="Cambria" pitchFamily="18" charset="0"/>
              </a:rPr>
            </a:br>
            <a:r>
              <a:rPr lang="el-GR" sz="2700" dirty="0" smtClean="0">
                <a:latin typeface="Cambria" pitchFamily="18" charset="0"/>
              </a:rPr>
              <a:t>β. Πολιτισμική ταυτότητα</a:t>
            </a:r>
            <a:r>
              <a:rPr lang="el-GR" b="1" dirty="0" smtClean="0"/>
              <a:t/>
            </a:r>
            <a:br>
              <a:rPr lang="el-GR" b="1" dirty="0" smtClean="0"/>
            </a:br>
            <a:endParaRPr lang="el-GR" b="1" dirty="0"/>
          </a:p>
        </p:txBody>
      </p:sp>
      <p:sp>
        <p:nvSpPr>
          <p:cNvPr id="3" name="2 - Θέση περιεχομένου"/>
          <p:cNvSpPr>
            <a:spLocks noGrp="1"/>
          </p:cNvSpPr>
          <p:nvPr>
            <p:ph sz="half" idx="1"/>
          </p:nvPr>
        </p:nvSpPr>
        <p:spPr>
          <a:xfrm>
            <a:off x="457200" y="1700808"/>
            <a:ext cx="3898776" cy="4680520"/>
          </a:xfrm>
          <a:ln>
            <a:solidFill>
              <a:schemeClr val="accent3">
                <a:lumMod val="50000"/>
              </a:schemeClr>
            </a:solidFill>
          </a:ln>
        </p:spPr>
        <p:txBody>
          <a:bodyPr>
            <a:normAutofit fontScale="32500" lnSpcReduction="20000"/>
          </a:bodyPr>
          <a:lstStyle/>
          <a:p>
            <a:pPr marL="0" indent="0">
              <a:lnSpc>
                <a:spcPct val="120000"/>
              </a:lnSpc>
              <a:buNone/>
            </a:pPr>
            <a:r>
              <a:rPr lang="el-GR" sz="4900" dirty="0" smtClean="0">
                <a:latin typeface="Cambria" pitchFamily="18" charset="0"/>
              </a:rPr>
              <a:t>Στους </a:t>
            </a:r>
            <a:r>
              <a:rPr lang="el-GR" sz="4900" b="1" dirty="0" smtClean="0">
                <a:latin typeface="Cambria" pitchFamily="18" charset="0"/>
              </a:rPr>
              <a:t>αρχικούς χάρτες</a:t>
            </a:r>
            <a:r>
              <a:rPr lang="el-GR" sz="4900" dirty="0" smtClean="0">
                <a:latin typeface="Cambria" pitchFamily="18" charset="0"/>
              </a:rPr>
              <a:t> η πολιτισμική ταυτότητα του ανθρώπου εξαρτάται από:</a:t>
            </a:r>
          </a:p>
          <a:p>
            <a:pPr>
              <a:lnSpc>
                <a:spcPct val="120000"/>
              </a:lnSpc>
            </a:pPr>
            <a:r>
              <a:rPr lang="el-GR" sz="4900" dirty="0" smtClean="0">
                <a:latin typeface="Cambria" pitchFamily="18" charset="0"/>
              </a:rPr>
              <a:t>τη </a:t>
            </a:r>
            <a:r>
              <a:rPr lang="el-GR" sz="4900" b="1" i="1" dirty="0" smtClean="0">
                <a:latin typeface="Cambria" pitchFamily="18" charset="0"/>
              </a:rPr>
              <a:t>μητρική του γλώσσα, </a:t>
            </a:r>
          </a:p>
          <a:p>
            <a:pPr>
              <a:lnSpc>
                <a:spcPct val="120000"/>
              </a:lnSpc>
            </a:pPr>
            <a:r>
              <a:rPr lang="el-GR" sz="4900" b="1" i="1" dirty="0" smtClean="0">
                <a:latin typeface="Cambria" pitchFamily="18" charset="0"/>
              </a:rPr>
              <a:t>τη θρησκεία του, </a:t>
            </a:r>
          </a:p>
          <a:p>
            <a:pPr>
              <a:lnSpc>
                <a:spcPct val="120000"/>
              </a:lnSpc>
            </a:pPr>
            <a:r>
              <a:rPr lang="el-GR" sz="4900" b="1" i="1" dirty="0" smtClean="0">
                <a:latin typeface="Cambria" pitchFamily="18" charset="0"/>
              </a:rPr>
              <a:t>την ιστορία, </a:t>
            </a:r>
          </a:p>
          <a:p>
            <a:pPr>
              <a:lnSpc>
                <a:spcPct val="120000"/>
              </a:lnSpc>
            </a:pPr>
            <a:r>
              <a:rPr lang="el-GR" sz="4900" b="1" i="1" dirty="0" smtClean="0">
                <a:latin typeface="Cambria" pitchFamily="18" charset="0"/>
              </a:rPr>
              <a:t>τις παραδόσεις, </a:t>
            </a:r>
          </a:p>
          <a:p>
            <a:pPr>
              <a:lnSpc>
                <a:spcPct val="120000"/>
              </a:lnSpc>
            </a:pPr>
            <a:r>
              <a:rPr lang="el-GR" sz="4900" b="1" i="1" dirty="0" smtClean="0">
                <a:latin typeface="Cambria" pitchFamily="18" charset="0"/>
              </a:rPr>
              <a:t>τα ήθη και τα έθιμα της πατρίδας του</a:t>
            </a:r>
            <a:r>
              <a:rPr lang="el-GR" sz="4900" dirty="0" smtClean="0">
                <a:latin typeface="Cambria" pitchFamily="18" charset="0"/>
              </a:rPr>
              <a:t>. </a:t>
            </a:r>
          </a:p>
          <a:p>
            <a:pPr>
              <a:lnSpc>
                <a:spcPct val="120000"/>
              </a:lnSpc>
            </a:pPr>
            <a:endParaRPr lang="el-GR" sz="4900" dirty="0" smtClean="0">
              <a:latin typeface="Cambria" pitchFamily="18" charset="0"/>
            </a:endParaRPr>
          </a:p>
          <a:p>
            <a:pPr marL="0" indent="0">
              <a:lnSpc>
                <a:spcPct val="120000"/>
              </a:lnSpc>
              <a:buNone/>
            </a:pPr>
            <a:r>
              <a:rPr lang="el-GR" sz="4900" dirty="0" smtClean="0">
                <a:latin typeface="Cambria" pitchFamily="18" charset="0"/>
              </a:rPr>
              <a:t>Οι πολιτισμικές ταυτότητες των ανθρώπων που ζουν στην ίδια κοινωνία προσδίδουν τα ιδιαίτερα συστατικά της προσωπικότητάς τους και αποτελούν ισχυρό παράγοντα της διαφορετικότητάς τους, η οποία εμφανίζεται μέσω της συμπεριφοράς τους.</a:t>
            </a:r>
          </a:p>
          <a:p>
            <a:endParaRPr lang="el-GR" sz="3100" dirty="0" smtClean="0"/>
          </a:p>
          <a:p>
            <a:endParaRPr lang="el-GR" dirty="0"/>
          </a:p>
        </p:txBody>
      </p:sp>
      <p:sp>
        <p:nvSpPr>
          <p:cNvPr id="4" name="3 - Θέση περιεχομένου"/>
          <p:cNvSpPr>
            <a:spLocks noGrp="1"/>
          </p:cNvSpPr>
          <p:nvPr>
            <p:ph sz="half" idx="2"/>
          </p:nvPr>
        </p:nvSpPr>
        <p:spPr>
          <a:xfrm>
            <a:off x="4572000" y="1700808"/>
            <a:ext cx="4114800" cy="4680520"/>
          </a:xfrm>
          <a:ln>
            <a:solidFill>
              <a:schemeClr val="accent3">
                <a:lumMod val="50000"/>
              </a:schemeClr>
            </a:solidFill>
          </a:ln>
        </p:spPr>
        <p:txBody>
          <a:bodyPr>
            <a:noAutofit/>
          </a:bodyPr>
          <a:lstStyle/>
          <a:p>
            <a:pPr marL="0" indent="0">
              <a:lnSpc>
                <a:spcPct val="120000"/>
              </a:lnSpc>
              <a:buNone/>
            </a:pPr>
            <a:r>
              <a:rPr lang="el-GR" sz="1600" dirty="0" smtClean="0">
                <a:latin typeface="Cambria" pitchFamily="18" charset="0"/>
              </a:rPr>
              <a:t>Στους </a:t>
            </a:r>
            <a:r>
              <a:rPr lang="el-GR" sz="1600" b="1" dirty="0" smtClean="0">
                <a:latin typeface="Cambria" pitchFamily="18" charset="0"/>
              </a:rPr>
              <a:t>τελικούς χάρτες</a:t>
            </a:r>
            <a:r>
              <a:rPr lang="el-GR" sz="1600" dirty="0" smtClean="0">
                <a:latin typeface="Cambria" pitchFamily="18" charset="0"/>
              </a:rPr>
              <a:t>  οι πολιτισμικές διαφορές γεφυρώνονται από:</a:t>
            </a:r>
          </a:p>
          <a:p>
            <a:pPr>
              <a:lnSpc>
                <a:spcPct val="120000"/>
              </a:lnSpc>
            </a:pPr>
            <a:r>
              <a:rPr lang="el-GR" sz="1600" dirty="0" smtClean="0">
                <a:latin typeface="Cambria" pitchFamily="18" charset="0"/>
              </a:rPr>
              <a:t>το  </a:t>
            </a:r>
            <a:r>
              <a:rPr lang="el-GR" sz="1600" b="1" i="1" dirty="0" smtClean="0">
                <a:latin typeface="Cambria" pitchFamily="18" charset="0"/>
              </a:rPr>
              <a:t>σεβασμό, τ</a:t>
            </a:r>
            <a:r>
              <a:rPr lang="el-GR" sz="1600" dirty="0" smtClean="0">
                <a:latin typeface="Cambria" pitchFamily="18" charset="0"/>
              </a:rPr>
              <a:t>ην</a:t>
            </a:r>
            <a:r>
              <a:rPr lang="el-GR" sz="1600" b="1" i="1" dirty="0" smtClean="0">
                <a:latin typeface="Cambria" pitchFamily="18" charset="0"/>
              </a:rPr>
              <a:t> κατανόηση </a:t>
            </a:r>
            <a:r>
              <a:rPr lang="el-GR" sz="1600" dirty="0" smtClean="0">
                <a:latin typeface="Cambria" pitchFamily="18" charset="0"/>
              </a:rPr>
              <a:t>κα</a:t>
            </a:r>
            <a:r>
              <a:rPr lang="el-GR" sz="1600" i="1" dirty="0" smtClean="0">
                <a:latin typeface="Cambria" pitchFamily="18" charset="0"/>
              </a:rPr>
              <a:t>ι τ</a:t>
            </a:r>
            <a:r>
              <a:rPr lang="el-GR" sz="1600" dirty="0" smtClean="0">
                <a:latin typeface="Cambria" pitchFamily="18" charset="0"/>
              </a:rPr>
              <a:t>ην</a:t>
            </a:r>
            <a:r>
              <a:rPr lang="el-GR" sz="1600" i="1" dirty="0" smtClean="0">
                <a:latin typeface="Cambria" pitchFamily="18" charset="0"/>
              </a:rPr>
              <a:t> </a:t>
            </a:r>
            <a:r>
              <a:rPr lang="el-GR" sz="1600" b="1" i="1" dirty="0" smtClean="0">
                <a:latin typeface="Cambria" pitchFamily="18" charset="0"/>
              </a:rPr>
              <a:t>αξιοπρέπεια</a:t>
            </a:r>
            <a:endParaRPr lang="el-GR" sz="1600" dirty="0" smtClean="0">
              <a:latin typeface="Cambria" pitchFamily="18" charset="0"/>
            </a:endParaRPr>
          </a:p>
          <a:p>
            <a:r>
              <a:rPr lang="el-GR" sz="1600" b="1" dirty="0" smtClean="0">
                <a:latin typeface="Cambria" pitchFamily="18" charset="0"/>
              </a:rPr>
              <a:t>τη</a:t>
            </a:r>
            <a:r>
              <a:rPr lang="el-GR" sz="1600" b="1" i="1" dirty="0" smtClean="0">
                <a:latin typeface="Cambria" pitchFamily="18" charset="0"/>
              </a:rPr>
              <a:t>ν παιδεία,</a:t>
            </a:r>
            <a:r>
              <a:rPr lang="el-GR" sz="1600" dirty="0" smtClean="0">
                <a:latin typeface="Cambria" pitchFamily="18" charset="0"/>
              </a:rPr>
              <a:t> με τη διδασκαλία </a:t>
            </a:r>
            <a:r>
              <a:rPr lang="el-GR" sz="1600" b="1" i="1" dirty="0" smtClean="0">
                <a:latin typeface="Cambria" pitchFamily="18" charset="0"/>
              </a:rPr>
              <a:t>της γλώσσας</a:t>
            </a:r>
            <a:r>
              <a:rPr lang="el-GR" sz="1600" dirty="0" smtClean="0">
                <a:latin typeface="Cambria" pitchFamily="18" charset="0"/>
              </a:rPr>
              <a:t>, της </a:t>
            </a:r>
            <a:r>
              <a:rPr lang="el-GR" sz="1600" b="1" i="1" dirty="0" smtClean="0">
                <a:latin typeface="Cambria" pitchFamily="18" charset="0"/>
              </a:rPr>
              <a:t>ιστορίας</a:t>
            </a:r>
            <a:r>
              <a:rPr lang="el-GR" sz="1600" dirty="0" smtClean="0">
                <a:latin typeface="Cambria" pitchFamily="18" charset="0"/>
              </a:rPr>
              <a:t> και του </a:t>
            </a:r>
            <a:r>
              <a:rPr lang="el-GR" sz="1600" b="1" i="1" dirty="0" smtClean="0">
                <a:latin typeface="Cambria" pitchFamily="18" charset="0"/>
              </a:rPr>
              <a:t>πολιτισμού, </a:t>
            </a:r>
            <a:r>
              <a:rPr lang="el-GR" sz="1600" dirty="0" smtClean="0">
                <a:latin typeface="Cambria" pitchFamily="18" charset="0"/>
              </a:rPr>
              <a:t>που βοηθά να κατανοεί και να αφομοιώνει τον πολιτισμό της χώρας στην οποία ζει ως μετανάστης.</a:t>
            </a:r>
          </a:p>
          <a:p>
            <a:pPr>
              <a:buNone/>
            </a:pPr>
            <a:endParaRPr lang="en-US" sz="1600" dirty="0" smtClean="0">
              <a:latin typeface="Cambria" pitchFamily="18" charset="0"/>
            </a:endParaRPr>
          </a:p>
        </p:txBody>
      </p:sp>
    </p:spTree>
  </p:cSld>
  <p:clrMapOvr>
    <a:masterClrMapping/>
  </p:clrMapOvr>
  <p:transition spd="slow">
    <p:wipe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411760" y="404664"/>
            <a:ext cx="4104456" cy="792088"/>
          </a:xfr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lvl="0"/>
            <a:r>
              <a:rPr lang="el-GR" sz="2400" dirty="0" smtClean="0">
                <a:latin typeface="Cambria" pitchFamily="18" charset="0"/>
              </a:rPr>
              <a:t>Μετασχηματισμός εννοιών </a:t>
            </a:r>
            <a:br>
              <a:rPr lang="el-GR" sz="2400" dirty="0" smtClean="0">
                <a:latin typeface="Cambria" pitchFamily="18" charset="0"/>
              </a:rPr>
            </a:br>
            <a:r>
              <a:rPr lang="el-GR" sz="2400" dirty="0" smtClean="0">
                <a:latin typeface="Cambria" pitchFamily="18" charset="0"/>
              </a:rPr>
              <a:t>γ. Κοινωνική ταυτότητα</a:t>
            </a:r>
            <a:endParaRPr lang="el-GR" sz="2400" dirty="0">
              <a:latin typeface="Cambria" pitchFamily="18" charset="0"/>
            </a:endParaRPr>
          </a:p>
        </p:txBody>
      </p:sp>
      <p:sp>
        <p:nvSpPr>
          <p:cNvPr id="3" name="2 - Θέση περιεχομένου"/>
          <p:cNvSpPr>
            <a:spLocks noGrp="1"/>
          </p:cNvSpPr>
          <p:nvPr>
            <p:ph sz="half" idx="1"/>
          </p:nvPr>
        </p:nvSpPr>
        <p:spPr>
          <a:ln>
            <a:solidFill>
              <a:schemeClr val="accent3">
                <a:lumMod val="50000"/>
              </a:schemeClr>
            </a:solidFill>
          </a:ln>
        </p:spPr>
        <p:txBody>
          <a:bodyPr>
            <a:normAutofit fontScale="70000" lnSpcReduction="20000"/>
          </a:bodyPr>
          <a:lstStyle/>
          <a:p>
            <a:pPr>
              <a:lnSpc>
                <a:spcPct val="120000"/>
              </a:lnSpc>
              <a:buNone/>
            </a:pPr>
            <a:r>
              <a:rPr lang="el-GR" b="1" i="1" dirty="0" smtClean="0"/>
              <a:t>	</a:t>
            </a:r>
            <a:r>
              <a:rPr lang="el-GR" sz="2600" b="1" i="1" dirty="0" smtClean="0">
                <a:latin typeface="Cambria" pitchFamily="18" charset="0"/>
              </a:rPr>
              <a:t>Στους  Αρχικούς Χάρτες  </a:t>
            </a:r>
            <a:r>
              <a:rPr lang="el-GR" sz="2600" dirty="0" smtClean="0">
                <a:latin typeface="Cambria" pitchFamily="18" charset="0"/>
              </a:rPr>
              <a:t>κωδικοποιείται σε 2 κατηγορίες : </a:t>
            </a:r>
            <a:r>
              <a:rPr lang="el-GR" sz="2600" b="1" i="1" dirty="0" smtClean="0">
                <a:latin typeface="Cambria" pitchFamily="18" charset="0"/>
              </a:rPr>
              <a:t>«Παιδεία</a:t>
            </a:r>
            <a:r>
              <a:rPr lang="el-GR" sz="2600" dirty="0" smtClean="0">
                <a:latin typeface="Cambria" pitchFamily="18" charset="0"/>
              </a:rPr>
              <a:t>» και «</a:t>
            </a:r>
            <a:r>
              <a:rPr lang="el-GR" sz="2600" b="1" i="1" dirty="0" smtClean="0">
                <a:latin typeface="Cambria" pitchFamily="18" charset="0"/>
              </a:rPr>
              <a:t>κοινωνική ζωή</a:t>
            </a:r>
            <a:r>
              <a:rPr lang="el-GR" sz="2600" dirty="0" smtClean="0">
                <a:latin typeface="Cambria" pitchFamily="18" charset="0"/>
              </a:rPr>
              <a:t>». </a:t>
            </a:r>
          </a:p>
          <a:p>
            <a:pPr>
              <a:lnSpc>
                <a:spcPct val="120000"/>
              </a:lnSpc>
              <a:buNone/>
            </a:pPr>
            <a:r>
              <a:rPr lang="el-GR" sz="2600" dirty="0" smtClean="0">
                <a:latin typeface="Cambria" pitchFamily="18" charset="0"/>
              </a:rPr>
              <a:t>	Η παιδεία αναφέρεται μόνο με τη στενότερη έννοια της μόρφωσης</a:t>
            </a:r>
            <a:r>
              <a:rPr lang="el-GR" dirty="0" smtClean="0"/>
              <a:t>.</a:t>
            </a:r>
          </a:p>
          <a:p>
            <a:pPr>
              <a:buNone/>
            </a:pPr>
            <a:endParaRPr lang="el-GR" dirty="0"/>
          </a:p>
        </p:txBody>
      </p:sp>
      <p:sp>
        <p:nvSpPr>
          <p:cNvPr id="4" name="3 - Θέση περιεχομένου"/>
          <p:cNvSpPr>
            <a:spLocks noGrp="1"/>
          </p:cNvSpPr>
          <p:nvPr>
            <p:ph sz="half" idx="2"/>
          </p:nvPr>
        </p:nvSpPr>
        <p:spPr>
          <a:ln>
            <a:solidFill>
              <a:schemeClr val="accent3">
                <a:lumMod val="50000"/>
              </a:schemeClr>
            </a:solidFill>
          </a:ln>
        </p:spPr>
        <p:txBody>
          <a:bodyPr>
            <a:normAutofit fontScale="70000" lnSpcReduction="20000"/>
          </a:bodyPr>
          <a:lstStyle/>
          <a:p>
            <a:pPr>
              <a:buNone/>
            </a:pPr>
            <a:r>
              <a:rPr lang="el-GR" sz="2300" b="1" dirty="0" smtClean="0">
                <a:latin typeface="Cambria" pitchFamily="18" charset="0"/>
              </a:rPr>
              <a:t>Στους Τελικούς Χάρτες </a:t>
            </a:r>
            <a:r>
              <a:rPr lang="el-GR" sz="2300" dirty="0" smtClean="0">
                <a:latin typeface="Cambria" pitchFamily="18" charset="0"/>
              </a:rPr>
              <a:t>συνδέεται με </a:t>
            </a:r>
          </a:p>
          <a:p>
            <a:r>
              <a:rPr lang="el-GR" sz="2300" b="1" i="1" dirty="0" smtClean="0">
                <a:latin typeface="Cambria" pitchFamily="18" charset="0"/>
              </a:rPr>
              <a:t>την παιδεία, </a:t>
            </a:r>
          </a:p>
          <a:p>
            <a:r>
              <a:rPr lang="el-GR" sz="2300" i="1" dirty="0" smtClean="0">
                <a:latin typeface="Cambria" pitchFamily="18" charset="0"/>
              </a:rPr>
              <a:t>τα </a:t>
            </a:r>
            <a:r>
              <a:rPr lang="el-GR" sz="2300" b="1" i="1" dirty="0" smtClean="0">
                <a:latin typeface="Cambria" pitchFamily="18" charset="0"/>
              </a:rPr>
              <a:t>ανθρώπινα δικαιώματα, </a:t>
            </a:r>
          </a:p>
          <a:p>
            <a:r>
              <a:rPr lang="el-GR" sz="2300" i="1" dirty="0" smtClean="0">
                <a:latin typeface="Cambria" pitchFamily="18" charset="0"/>
              </a:rPr>
              <a:t>το</a:t>
            </a:r>
            <a:r>
              <a:rPr lang="el-GR" sz="2300" b="1" i="1" dirty="0" smtClean="0">
                <a:latin typeface="Cambria" pitchFamily="18" charset="0"/>
              </a:rPr>
              <a:t> σεβασμό προς τη χώρα</a:t>
            </a:r>
            <a:endParaRPr lang="el-GR" sz="2300" dirty="0" smtClean="0">
              <a:latin typeface="Cambria" pitchFamily="18" charset="0"/>
            </a:endParaRPr>
          </a:p>
          <a:p>
            <a:r>
              <a:rPr lang="el-GR" sz="2300" i="1" dirty="0" smtClean="0">
                <a:latin typeface="Cambria" pitchFamily="18" charset="0"/>
              </a:rPr>
              <a:t>την</a:t>
            </a:r>
            <a:r>
              <a:rPr lang="el-GR" sz="2300" b="1" i="1" dirty="0" smtClean="0">
                <a:latin typeface="Cambria" pitchFamily="18" charset="0"/>
              </a:rPr>
              <a:t> ειρηνική κοινωνική συνύπαρξη</a:t>
            </a:r>
          </a:p>
          <a:p>
            <a:r>
              <a:rPr lang="el-GR" sz="2300" i="1" dirty="0" smtClean="0">
                <a:latin typeface="Cambria" pitchFamily="18" charset="0"/>
              </a:rPr>
              <a:t>το κοινωνικό δικαίωμα </a:t>
            </a:r>
            <a:r>
              <a:rPr lang="el-GR" sz="2300" b="1" i="1" dirty="0" smtClean="0">
                <a:latin typeface="Cambria" pitchFamily="18" charset="0"/>
              </a:rPr>
              <a:t>της εργασίας. </a:t>
            </a:r>
          </a:p>
          <a:p>
            <a:pPr>
              <a:buNone/>
            </a:pPr>
            <a:r>
              <a:rPr lang="el-GR" sz="2300" dirty="0" smtClean="0">
                <a:latin typeface="Cambria" pitchFamily="18" charset="0"/>
              </a:rPr>
              <a:t> </a:t>
            </a:r>
          </a:p>
          <a:p>
            <a:pPr marL="0" indent="0">
              <a:buNone/>
            </a:pPr>
            <a:r>
              <a:rPr lang="el-GR" sz="2300" dirty="0" smtClean="0">
                <a:latin typeface="Cambria" pitchFamily="18" charset="0"/>
              </a:rPr>
              <a:t>  </a:t>
            </a:r>
            <a:r>
              <a:rPr lang="el-GR" sz="2300" b="1" dirty="0" smtClean="0">
                <a:latin typeface="Cambria" pitchFamily="18" charset="0"/>
              </a:rPr>
              <a:t>Αντίθεση</a:t>
            </a:r>
            <a:r>
              <a:rPr lang="el-GR" sz="2300" dirty="0" smtClean="0">
                <a:latin typeface="Cambria" pitchFamily="18" charset="0"/>
              </a:rPr>
              <a:t> εκφράζεται στους αρνητικούς παράγοντες της κοινωνικής συνοχής:</a:t>
            </a:r>
          </a:p>
          <a:p>
            <a:r>
              <a:rPr lang="el-GR" sz="2300" dirty="0" smtClean="0">
                <a:latin typeface="Cambria" pitchFamily="18" charset="0"/>
              </a:rPr>
              <a:t>το ρατσισμό, τις διακρίσεις και </a:t>
            </a:r>
          </a:p>
          <a:p>
            <a:r>
              <a:rPr lang="el-GR" sz="2300" dirty="0" smtClean="0">
                <a:latin typeface="Cambria" pitchFamily="18" charset="0"/>
              </a:rPr>
              <a:t>τις φασιστικές συμπεριφορές.</a:t>
            </a:r>
          </a:p>
          <a:p>
            <a:pPr marL="0" indent="0">
              <a:buNone/>
            </a:pPr>
            <a:endParaRPr lang="el-GR" sz="2300" dirty="0" smtClean="0">
              <a:latin typeface="Cambria" pitchFamily="18" charset="0"/>
            </a:endParaRPr>
          </a:p>
          <a:p>
            <a:pPr marL="0" indent="0">
              <a:buNone/>
            </a:pPr>
            <a:r>
              <a:rPr lang="el-GR" sz="2300" dirty="0" smtClean="0">
                <a:latin typeface="Cambria" pitchFamily="18" charset="0"/>
              </a:rPr>
              <a:t>Παράλληλα οι συμπεριφορές που συντείνουν στον </a:t>
            </a:r>
            <a:r>
              <a:rPr lang="el-GR" sz="2300" b="1" dirty="0" smtClean="0">
                <a:latin typeface="Cambria" pitchFamily="18" charset="0"/>
              </a:rPr>
              <a:t>κοινωνικό αποκλεισμό </a:t>
            </a:r>
            <a:r>
              <a:rPr lang="el-GR" sz="2300" dirty="0" smtClean="0">
                <a:latin typeface="Cambria" pitchFamily="18" charset="0"/>
              </a:rPr>
              <a:t>και </a:t>
            </a:r>
            <a:r>
              <a:rPr lang="el-GR" sz="2300" dirty="0" err="1" smtClean="0">
                <a:latin typeface="Cambria" pitchFamily="18" charset="0"/>
              </a:rPr>
              <a:t>θυματοποιούν</a:t>
            </a:r>
            <a:r>
              <a:rPr lang="el-GR" sz="2300" dirty="0" smtClean="0">
                <a:latin typeface="Cambria" pitchFamily="18" charset="0"/>
              </a:rPr>
              <a:t> αλλοδαπούς αξιολογούνται ως προβληματικές, τόσο για το κοινωνικό σύνολο όσο και για τα ίδια τα θύματα (δημιουργούν ψυχολογικά τραύματα) και πρέπει να εκλείψουν. </a:t>
            </a:r>
          </a:p>
          <a:p>
            <a:pPr>
              <a:buNone/>
            </a:pPr>
            <a:endParaRPr lang="el-GR" dirty="0" smtClean="0"/>
          </a:p>
          <a:p>
            <a:pPr>
              <a:buNone/>
            </a:pPr>
            <a:endParaRPr lang="el-GR" dirty="0" smtClean="0"/>
          </a:p>
          <a:p>
            <a:endParaRPr lang="el-GR" dirty="0"/>
          </a:p>
        </p:txBody>
      </p:sp>
    </p:spTree>
  </p:cSld>
  <p:clrMapOvr>
    <a:masterClrMapping/>
  </p:clrMapOvr>
  <p:transition spd="slow">
    <p:wipe di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p:cNvPicPr/>
          <p:nvPr/>
        </p:nvPicPr>
        <p:blipFill>
          <a:blip r:embed="rId2" cstate="print"/>
          <a:srcRect/>
          <a:stretch>
            <a:fillRect/>
          </a:stretch>
        </p:blipFill>
        <p:spPr bwMode="auto">
          <a:xfrm>
            <a:off x="5364088" y="188640"/>
            <a:ext cx="2952328" cy="1512168"/>
          </a:xfrm>
          <a:prstGeom prst="rect">
            <a:avLst/>
          </a:prstGeom>
          <a:noFill/>
          <a:ln w="9525">
            <a:noFill/>
            <a:miter lim="800000"/>
            <a:headEnd/>
            <a:tailEnd/>
          </a:ln>
        </p:spPr>
      </p:pic>
      <p:sp>
        <p:nvSpPr>
          <p:cNvPr id="2" name="1 - Τίτλος"/>
          <p:cNvSpPr>
            <a:spLocks noGrp="1"/>
          </p:cNvSpPr>
          <p:nvPr>
            <p:ph type="title"/>
          </p:nvPr>
        </p:nvSpPr>
        <p:spPr>
          <a:xfrm>
            <a:off x="539552" y="404664"/>
            <a:ext cx="4536504" cy="864096"/>
          </a:xfr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lvl="0"/>
            <a:r>
              <a:rPr lang="el-GR" sz="2700" dirty="0" smtClean="0">
                <a:latin typeface="Cambria" pitchFamily="18" charset="0"/>
              </a:rPr>
              <a:t/>
            </a:r>
            <a:br>
              <a:rPr lang="el-GR" sz="2700" dirty="0" smtClean="0">
                <a:latin typeface="Cambria" pitchFamily="18" charset="0"/>
              </a:rPr>
            </a:br>
            <a:r>
              <a:rPr lang="el-GR" sz="2700" dirty="0" smtClean="0">
                <a:latin typeface="Cambria" pitchFamily="18" charset="0"/>
              </a:rPr>
              <a:t/>
            </a:r>
            <a:br>
              <a:rPr lang="el-GR" sz="2700" dirty="0" smtClean="0">
                <a:latin typeface="Cambria" pitchFamily="18" charset="0"/>
              </a:rPr>
            </a:br>
            <a:r>
              <a:rPr lang="el-GR" sz="2400" dirty="0" smtClean="0">
                <a:latin typeface="Cambria" pitchFamily="18" charset="0"/>
              </a:rPr>
              <a:t>Μετασχηματισμός εννοιών </a:t>
            </a:r>
            <a:br>
              <a:rPr lang="el-GR" sz="2400" dirty="0" smtClean="0">
                <a:latin typeface="Cambria" pitchFamily="18" charset="0"/>
              </a:rPr>
            </a:br>
            <a:r>
              <a:rPr lang="el-GR" sz="2400" dirty="0" smtClean="0">
                <a:latin typeface="Cambria" pitchFamily="18" charset="0"/>
              </a:rPr>
              <a:t>δ. Πολιτική ταυτότητα</a:t>
            </a:r>
            <a:r>
              <a:rPr lang="el-GR" dirty="0" smtClean="0"/>
              <a:t/>
            </a:r>
            <a:br>
              <a:rPr lang="el-GR" dirty="0" smtClean="0"/>
            </a:br>
            <a:endParaRPr lang="el-GR" dirty="0"/>
          </a:p>
        </p:txBody>
      </p:sp>
      <p:sp>
        <p:nvSpPr>
          <p:cNvPr id="3" name="2 - Θέση περιεχομένου"/>
          <p:cNvSpPr>
            <a:spLocks noGrp="1"/>
          </p:cNvSpPr>
          <p:nvPr>
            <p:ph sz="half" idx="1"/>
          </p:nvPr>
        </p:nvSpPr>
        <p:spPr>
          <a:xfrm>
            <a:off x="457200" y="1988840"/>
            <a:ext cx="3898776" cy="4464496"/>
          </a:xfrm>
          <a:ln>
            <a:solidFill>
              <a:schemeClr val="accent3">
                <a:lumMod val="50000"/>
              </a:schemeClr>
            </a:solidFill>
          </a:ln>
        </p:spPr>
        <p:txBody>
          <a:bodyPr>
            <a:normAutofit fontScale="25000" lnSpcReduction="20000"/>
          </a:bodyPr>
          <a:lstStyle/>
          <a:p>
            <a:pPr>
              <a:buNone/>
            </a:pPr>
            <a:r>
              <a:rPr lang="el-GR" sz="6400" b="1" i="1" dirty="0" smtClean="0">
                <a:latin typeface="Cambria" pitchFamily="18" charset="0"/>
              </a:rPr>
              <a:t>Αρχικοί χάρτες </a:t>
            </a:r>
          </a:p>
          <a:p>
            <a:r>
              <a:rPr lang="el-GR" sz="6400" b="1" i="1" dirty="0" smtClean="0">
                <a:latin typeface="Cambria" pitchFamily="18" charset="0"/>
              </a:rPr>
              <a:t> Δικαιώματα </a:t>
            </a:r>
            <a:r>
              <a:rPr lang="el-GR" sz="6400" dirty="0" smtClean="0">
                <a:latin typeface="Cambria" pitchFamily="18" charset="0"/>
              </a:rPr>
              <a:t>αναφέρονται </a:t>
            </a:r>
            <a:r>
              <a:rPr lang="el-GR" sz="6400" b="1" i="1" dirty="0" smtClean="0">
                <a:latin typeface="Cambria" pitchFamily="18" charset="0"/>
              </a:rPr>
              <a:t>(38%)</a:t>
            </a:r>
            <a:r>
              <a:rPr lang="el-GR" sz="6400" dirty="0" smtClean="0">
                <a:latin typeface="Cambria" pitchFamily="18" charset="0"/>
              </a:rPr>
              <a:t>με τις φράσεις: «</a:t>
            </a:r>
            <a:r>
              <a:rPr lang="el-GR" sz="6400" i="1" dirty="0" smtClean="0">
                <a:latin typeface="Cambria" pitchFamily="18" charset="0"/>
              </a:rPr>
              <a:t>Ίδια Δικαιώματα», «όλοι είμαστε ίσοι», «Ισότητα», «Ζει στην ίδια χώρα με εμάς», « Διαφορετικά Δικαιώματα», «Ισότητα, κανείς  κατώτερος</a:t>
            </a:r>
            <a:r>
              <a:rPr lang="el-GR" sz="6400" dirty="0" smtClean="0">
                <a:latin typeface="Cambria" pitchFamily="18" charset="0"/>
              </a:rPr>
              <a:t>».</a:t>
            </a:r>
          </a:p>
          <a:p>
            <a:pPr>
              <a:buNone/>
            </a:pPr>
            <a:endParaRPr lang="el-GR" sz="6400" dirty="0" smtClean="0">
              <a:latin typeface="Cambria" pitchFamily="18" charset="0"/>
            </a:endParaRPr>
          </a:p>
          <a:p>
            <a:r>
              <a:rPr lang="el-GR" sz="6400" b="1" i="1" dirty="0" smtClean="0">
                <a:latin typeface="Cambria" pitchFamily="18" charset="0"/>
              </a:rPr>
              <a:t>Ισονομία (28%)</a:t>
            </a:r>
            <a:r>
              <a:rPr lang="el-GR" sz="6400" dirty="0" smtClean="0">
                <a:latin typeface="Cambria" pitchFamily="18" charset="0"/>
              </a:rPr>
              <a:t>: Ο νόμος πρέπει να εφαρμοστεί ανεξαρτήτως της εθνικότητας.  «</a:t>
            </a:r>
            <a:r>
              <a:rPr lang="el-GR" sz="6400" i="1" dirty="0" smtClean="0">
                <a:latin typeface="Cambria" pitchFamily="18" charset="0"/>
              </a:rPr>
              <a:t>Αξιοκρατία», «Αν το αξίζει»,  «Έχει καλούς βαθμούς», «Είναι άξιος», «Ο άριστος μαθητής είναι σημαιοφόρος». </a:t>
            </a:r>
          </a:p>
          <a:p>
            <a:pPr>
              <a:buNone/>
            </a:pPr>
            <a:endParaRPr lang="el-GR" sz="5600" dirty="0" smtClean="0"/>
          </a:p>
        </p:txBody>
      </p:sp>
      <p:sp>
        <p:nvSpPr>
          <p:cNvPr id="5" name="4 - Θέση περιεχομένου"/>
          <p:cNvSpPr>
            <a:spLocks noGrp="1"/>
          </p:cNvSpPr>
          <p:nvPr>
            <p:ph sz="half" idx="2"/>
          </p:nvPr>
        </p:nvSpPr>
        <p:spPr>
          <a:xfrm>
            <a:off x="4499992" y="1988840"/>
            <a:ext cx="4186808" cy="4464496"/>
          </a:xfrm>
          <a:ln>
            <a:solidFill>
              <a:schemeClr val="accent3">
                <a:lumMod val="50000"/>
              </a:schemeClr>
            </a:solidFill>
          </a:ln>
        </p:spPr>
        <p:txBody>
          <a:bodyPr>
            <a:normAutofit fontScale="25000" lnSpcReduction="20000"/>
          </a:bodyPr>
          <a:lstStyle/>
          <a:p>
            <a:pPr>
              <a:buNone/>
            </a:pPr>
            <a:r>
              <a:rPr lang="el-GR" sz="6400" b="1" i="1" dirty="0" smtClean="0">
                <a:latin typeface="Cambria" pitchFamily="18" charset="0"/>
              </a:rPr>
              <a:t>Τελικοί χάρτες</a:t>
            </a:r>
            <a:endParaRPr lang="el-GR" sz="6400" dirty="0" smtClean="0">
              <a:latin typeface="Cambria" pitchFamily="18" charset="0"/>
            </a:endParaRPr>
          </a:p>
          <a:p>
            <a:r>
              <a:rPr lang="el-GR" sz="6400" b="1" i="1" dirty="0" smtClean="0">
                <a:latin typeface="Cambria" pitchFamily="18" charset="0"/>
              </a:rPr>
              <a:t>Δικαιώματα: (47%)</a:t>
            </a:r>
            <a:r>
              <a:rPr lang="el-GR" sz="6400" dirty="0" smtClean="0">
                <a:latin typeface="Cambria" pitchFamily="18" charset="0"/>
              </a:rPr>
              <a:t> « </a:t>
            </a:r>
            <a:r>
              <a:rPr lang="el-GR" sz="6400" i="1" dirty="0" smtClean="0">
                <a:latin typeface="Cambria" pitchFamily="18" charset="0"/>
              </a:rPr>
              <a:t>Όλοι έχουν τα ίδια δικαιώματα άσχετα με το χρώμα, τη θρησκεία και την καταγωγή τους», «Δεν πρέπει να γίνονται διακρίσεις»,</a:t>
            </a:r>
            <a:r>
              <a:rPr lang="el-GR" sz="6400" dirty="0" smtClean="0">
                <a:latin typeface="Cambria" pitchFamily="18" charset="0"/>
              </a:rPr>
              <a:t> </a:t>
            </a:r>
            <a:r>
              <a:rPr lang="el-GR" sz="6400" i="1" dirty="0" smtClean="0">
                <a:latin typeface="Cambria" pitchFamily="18" charset="0"/>
              </a:rPr>
              <a:t>«Είμαστε όλοι ίσοι», </a:t>
            </a:r>
          </a:p>
          <a:p>
            <a:r>
              <a:rPr lang="el-GR" sz="6400" dirty="0" smtClean="0">
                <a:latin typeface="Cambria" pitchFamily="18" charset="0"/>
              </a:rPr>
              <a:t>Ενώ 3 μαθητές που είναι «Κατά» προτείνουν μια μέση λύση, να δοθεί «</a:t>
            </a:r>
            <a:r>
              <a:rPr lang="el-GR" sz="6400" i="1" dirty="0" smtClean="0">
                <a:latin typeface="Cambria" pitchFamily="18" charset="0"/>
              </a:rPr>
              <a:t>Έπαινος</a:t>
            </a:r>
            <a:r>
              <a:rPr lang="el-GR" sz="6400" dirty="0" smtClean="0">
                <a:latin typeface="Cambria" pitchFamily="18" charset="0"/>
              </a:rPr>
              <a:t>» ή «</a:t>
            </a:r>
            <a:r>
              <a:rPr lang="el-GR" sz="6400" i="1" dirty="0" smtClean="0">
                <a:latin typeface="Cambria" pitchFamily="18" charset="0"/>
              </a:rPr>
              <a:t>Αριστείο</a:t>
            </a:r>
            <a:r>
              <a:rPr lang="el-GR" sz="6400" dirty="0" smtClean="0">
                <a:latin typeface="Cambria" pitchFamily="18" charset="0"/>
              </a:rPr>
              <a:t>» στον καλύτερο μαθητή και όχι η σημαία</a:t>
            </a:r>
          </a:p>
          <a:p>
            <a:r>
              <a:rPr lang="el-GR" sz="6400" b="1" i="1" dirty="0" smtClean="0">
                <a:latin typeface="Cambria" pitchFamily="18" charset="0"/>
              </a:rPr>
              <a:t>Η ισονομία και με την έννοια της αξιοκρατίας (67%): </a:t>
            </a:r>
            <a:r>
              <a:rPr lang="el-GR" sz="6400" dirty="0" smtClean="0">
                <a:latin typeface="Cambria" pitchFamily="18" charset="0"/>
              </a:rPr>
              <a:t>«Ο νόμος λέει ότι τη σημαία πρέπει να την κρατά ο άριστος μαθητής», </a:t>
            </a:r>
            <a:r>
              <a:rPr lang="el-GR" sz="6400" i="1" dirty="0" smtClean="0">
                <a:latin typeface="Cambria" pitchFamily="18" charset="0"/>
              </a:rPr>
              <a:t>«Αυτός πήρε καλούς βαθμούς, όχι ο Έλληνας»</a:t>
            </a:r>
          </a:p>
          <a:p>
            <a:r>
              <a:rPr lang="el-GR" sz="6400" b="1" i="1" dirty="0" smtClean="0">
                <a:latin typeface="Cambria" pitchFamily="18" charset="0"/>
              </a:rPr>
              <a:t>Ηθικά</a:t>
            </a:r>
            <a:r>
              <a:rPr lang="el-GR" sz="6400" dirty="0" smtClean="0">
                <a:latin typeface="Cambria" pitchFamily="18" charset="0"/>
              </a:rPr>
              <a:t> νιώθουν ότι είναι το δίκαιο και το σωστό : «</a:t>
            </a:r>
            <a:r>
              <a:rPr lang="el-GR" sz="6400" i="1" dirty="0" smtClean="0">
                <a:latin typeface="Cambria" pitchFamily="18" charset="0"/>
              </a:rPr>
              <a:t>Αφού είναι συνεπής στα μαθήματά του», «Έκανε μεγάλη προσπάθεια,  γιατί είναι από άλλη χώρα και μιλάει άλλη γλώσσα</a:t>
            </a:r>
            <a:endParaRPr lang="el-GR" sz="6400" dirty="0" smtClean="0">
              <a:latin typeface="Cambria" pitchFamily="18" charset="0"/>
            </a:endParaRPr>
          </a:p>
          <a:p>
            <a:endParaRPr lang="el-GR" dirty="0" smtClean="0"/>
          </a:p>
          <a:p>
            <a:endParaRPr lang="el-GR" dirty="0"/>
          </a:p>
        </p:txBody>
      </p:sp>
      <p:sp>
        <p:nvSpPr>
          <p:cNvPr id="6" name="5 - TextBox"/>
          <p:cNvSpPr txBox="1"/>
          <p:nvPr/>
        </p:nvSpPr>
        <p:spPr>
          <a:xfrm>
            <a:off x="539552" y="1340769"/>
            <a:ext cx="5688632" cy="584775"/>
          </a:xfrm>
          <a:prstGeom prst="rect">
            <a:avLst/>
          </a:prstGeom>
          <a:noFill/>
        </p:spPr>
        <p:txBody>
          <a:bodyPr wrap="square" rtlCol="0">
            <a:spAutoFit/>
          </a:bodyPr>
          <a:lstStyle/>
          <a:p>
            <a:r>
              <a:rPr lang="el-GR" sz="1600" dirty="0" smtClean="0">
                <a:latin typeface="Cambria" pitchFamily="18" charset="0"/>
              </a:rPr>
              <a:t>Οι αναφορές των μαθητών υπάγονται σε δυο κατηγορίες: </a:t>
            </a:r>
          </a:p>
          <a:p>
            <a:r>
              <a:rPr lang="el-GR" sz="1600" b="1" i="1" dirty="0" smtClean="0">
                <a:latin typeface="Cambria" pitchFamily="18" charset="0"/>
              </a:rPr>
              <a:t>Δικαιώματα και Ισονομία</a:t>
            </a:r>
            <a:endParaRPr lang="el-GR" sz="1600" dirty="0"/>
          </a:p>
        </p:txBody>
      </p:sp>
    </p:spTree>
  </p:cSld>
  <p:clrMapOvr>
    <a:masterClrMapping/>
  </p:clrMapOvr>
  <p:transition spd="slow">
    <p:wipe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 Εικόνα"/>
          <p:cNvPicPr/>
          <p:nvPr/>
        </p:nvPicPr>
        <p:blipFill>
          <a:blip r:embed="rId3" cstate="print"/>
          <a:srcRect/>
          <a:stretch>
            <a:fillRect/>
          </a:stretch>
        </p:blipFill>
        <p:spPr bwMode="auto">
          <a:xfrm>
            <a:off x="5652120" y="4581128"/>
            <a:ext cx="2304256" cy="1584176"/>
          </a:xfrm>
          <a:prstGeom prst="rect">
            <a:avLst/>
          </a:prstGeom>
          <a:noFill/>
          <a:ln w="9525">
            <a:noFill/>
            <a:miter lim="800000"/>
            <a:headEnd/>
            <a:tailEnd/>
          </a:ln>
        </p:spPr>
      </p:pic>
      <p:sp>
        <p:nvSpPr>
          <p:cNvPr id="2" name="1 - Τίτλος"/>
          <p:cNvSpPr>
            <a:spLocks noGrp="1"/>
          </p:cNvSpPr>
          <p:nvPr>
            <p:ph type="title"/>
          </p:nvPr>
        </p:nvSpPr>
        <p:spPr>
          <a:xfrm>
            <a:off x="2339752" y="332656"/>
            <a:ext cx="4320480" cy="850106"/>
          </a:xfr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el-GR" sz="2400" dirty="0" smtClean="0">
                <a:latin typeface="Cambria" pitchFamily="18" charset="0"/>
              </a:rPr>
              <a:t>Μετασχηματισμός εννοιών </a:t>
            </a:r>
            <a:br>
              <a:rPr lang="el-GR" sz="2400" dirty="0" smtClean="0">
                <a:latin typeface="Cambria" pitchFamily="18" charset="0"/>
              </a:rPr>
            </a:br>
            <a:r>
              <a:rPr lang="el-GR" sz="2400" dirty="0" smtClean="0">
                <a:latin typeface="Cambria" pitchFamily="18" charset="0"/>
              </a:rPr>
              <a:t>ε. Παγκοσμιοποίηση</a:t>
            </a:r>
            <a:endParaRPr lang="el-GR" sz="2400" dirty="0">
              <a:latin typeface="Cambria" pitchFamily="18" charset="0"/>
            </a:endParaRPr>
          </a:p>
        </p:txBody>
      </p:sp>
      <p:sp>
        <p:nvSpPr>
          <p:cNvPr id="3" name="2 - Θέση περιεχομένου"/>
          <p:cNvSpPr>
            <a:spLocks noGrp="1"/>
          </p:cNvSpPr>
          <p:nvPr>
            <p:ph sz="half" idx="1"/>
          </p:nvPr>
        </p:nvSpPr>
        <p:spPr>
          <a:xfrm>
            <a:off x="467544" y="1484784"/>
            <a:ext cx="4032448" cy="4824536"/>
          </a:xfrm>
          <a:ln>
            <a:solidFill>
              <a:schemeClr val="accent3">
                <a:lumMod val="50000"/>
              </a:schemeClr>
            </a:solidFill>
          </a:ln>
        </p:spPr>
        <p:txBody>
          <a:bodyPr>
            <a:noAutofit/>
          </a:bodyPr>
          <a:lstStyle/>
          <a:p>
            <a:pPr marL="0" indent="0">
              <a:buNone/>
            </a:pPr>
            <a:r>
              <a:rPr lang="el-GR" sz="1400" b="1" i="1" dirty="0" smtClean="0"/>
              <a:t>Αρχικοί Χάρτες</a:t>
            </a:r>
            <a:r>
              <a:rPr lang="el-GR" sz="1400" dirty="0" smtClean="0"/>
              <a:t>: πρώτες ιδέες των μαθητών αποδοχής των αλλοδαπών και διάθεση για κοινή πορεία στη ζωή </a:t>
            </a:r>
            <a:r>
              <a:rPr lang="en-US" sz="1400" dirty="0" smtClean="0"/>
              <a:t>(</a:t>
            </a:r>
            <a:r>
              <a:rPr lang="el-GR" sz="1400" dirty="0" smtClean="0"/>
              <a:t>33%</a:t>
            </a:r>
            <a:r>
              <a:rPr lang="en-US" sz="1400" dirty="0" smtClean="0"/>
              <a:t>)</a:t>
            </a:r>
            <a:r>
              <a:rPr lang="el-GR" sz="1400" dirty="0" smtClean="0"/>
              <a:t>.</a:t>
            </a:r>
          </a:p>
          <a:p>
            <a:r>
              <a:rPr lang="el-GR" sz="1400" i="1" dirty="0" smtClean="0"/>
              <a:t>«Όλοι μαζί για μια καλύτερη ζωή!», « Ο αλλοδαπός μαθητής δεν έχει διαφορά από τους άλλους ανθρώπους, είναι ίδιος και ζει στον ίδιο κόσμο», «έχει δικαίωμα για μια καλύτερη ζωή!», «Έχουμε τα ίδια δικαιώματα και υποχρεώσεις, ζούμε στην ίδια κοινωνία, είμαστε όλοι φίλοι!», «Το παιδί αυτό είναι το αύριο!», «</a:t>
            </a:r>
            <a:r>
              <a:rPr lang="el-GR" sz="1400" i="1" dirty="0" err="1" smtClean="0"/>
              <a:t>The</a:t>
            </a:r>
            <a:r>
              <a:rPr lang="el-GR" sz="1400" i="1" dirty="0" smtClean="0"/>
              <a:t> </a:t>
            </a:r>
            <a:r>
              <a:rPr lang="el-GR" sz="1400" i="1" dirty="0" err="1" smtClean="0"/>
              <a:t>world</a:t>
            </a:r>
            <a:r>
              <a:rPr lang="el-GR" sz="1400" i="1" dirty="0" smtClean="0"/>
              <a:t> </a:t>
            </a:r>
            <a:r>
              <a:rPr lang="el-GR" sz="1400" i="1" dirty="0" err="1" smtClean="0"/>
              <a:t>is</a:t>
            </a:r>
            <a:r>
              <a:rPr lang="el-GR" sz="1400" i="1" dirty="0" smtClean="0"/>
              <a:t> </a:t>
            </a:r>
            <a:r>
              <a:rPr lang="el-GR" sz="1400" i="1" dirty="0" err="1" smtClean="0"/>
              <a:t>perfect</a:t>
            </a:r>
            <a:r>
              <a:rPr lang="el-GR" sz="1400" i="1" dirty="0" smtClean="0"/>
              <a:t>! </a:t>
            </a:r>
            <a:r>
              <a:rPr lang="el-GR" sz="1400" i="1" dirty="0" err="1" smtClean="0"/>
              <a:t>Don’t</a:t>
            </a:r>
            <a:r>
              <a:rPr lang="el-GR" sz="1400" i="1" dirty="0" smtClean="0"/>
              <a:t> </a:t>
            </a:r>
            <a:r>
              <a:rPr lang="el-GR" sz="1400" i="1" dirty="0" err="1" smtClean="0"/>
              <a:t>forget</a:t>
            </a:r>
            <a:r>
              <a:rPr lang="el-GR" sz="1400" i="1" dirty="0" smtClean="0"/>
              <a:t> </a:t>
            </a:r>
            <a:r>
              <a:rPr lang="el-GR" sz="1400" i="1" dirty="0" err="1" smtClean="0"/>
              <a:t>it</a:t>
            </a:r>
            <a:r>
              <a:rPr lang="el-GR" sz="1400" dirty="0" smtClean="0"/>
              <a:t>!».</a:t>
            </a:r>
          </a:p>
        </p:txBody>
      </p:sp>
      <p:sp>
        <p:nvSpPr>
          <p:cNvPr id="6" name="5 - Θέση περιεχομένου"/>
          <p:cNvSpPr>
            <a:spLocks noGrp="1"/>
          </p:cNvSpPr>
          <p:nvPr>
            <p:ph sz="half" idx="2"/>
          </p:nvPr>
        </p:nvSpPr>
        <p:spPr>
          <a:xfrm>
            <a:off x="4648200" y="1484784"/>
            <a:ext cx="4038600" cy="4824536"/>
          </a:xfrm>
          <a:ln>
            <a:solidFill>
              <a:schemeClr val="accent3">
                <a:lumMod val="50000"/>
              </a:schemeClr>
            </a:solidFill>
          </a:ln>
        </p:spPr>
        <p:txBody>
          <a:bodyPr>
            <a:normAutofit/>
          </a:bodyPr>
          <a:lstStyle/>
          <a:p>
            <a:pPr marL="0" indent="0">
              <a:buNone/>
            </a:pPr>
            <a:r>
              <a:rPr lang="el-GR" sz="1400" b="1" i="1" dirty="0" smtClean="0">
                <a:latin typeface="Cambria" pitchFamily="18" charset="0"/>
              </a:rPr>
              <a:t>Τελικοί χάρτες: </a:t>
            </a:r>
            <a:r>
              <a:rPr lang="el-GR" sz="1400" dirty="0" smtClean="0">
                <a:latin typeface="Cambria" pitchFamily="18" charset="0"/>
              </a:rPr>
              <a:t>αποδοχή της ετερότητας και κοινής πορείας στη ζωή (52%).</a:t>
            </a:r>
          </a:p>
          <a:p>
            <a:pPr marL="0" indent="0">
              <a:buNone/>
              <a:tabLst>
                <a:tab pos="361950" algn="l"/>
              </a:tabLst>
            </a:pPr>
            <a:r>
              <a:rPr lang="en-US" sz="1400" dirty="0" smtClean="0">
                <a:latin typeface="Cambria" pitchFamily="18" charset="0"/>
              </a:rPr>
              <a:t>	</a:t>
            </a:r>
            <a:r>
              <a:rPr lang="el-GR" sz="1400" dirty="0" smtClean="0">
                <a:latin typeface="Cambria" pitchFamily="18" charset="0"/>
              </a:rPr>
              <a:t>Εμβάθυνση των απόψεων με αναφορά στις αρχές </a:t>
            </a:r>
            <a:r>
              <a:rPr lang="el-GR" sz="1400" b="1" i="1" dirty="0" smtClean="0">
                <a:latin typeface="Cambria" pitchFamily="18" charset="0"/>
              </a:rPr>
              <a:t>μιας  </a:t>
            </a:r>
            <a:r>
              <a:rPr lang="el-GR" sz="1400" b="1" i="1" dirty="0" err="1" smtClean="0">
                <a:latin typeface="Cambria" pitchFamily="18" charset="0"/>
              </a:rPr>
              <a:t>παγκοσμιοποιημένης</a:t>
            </a:r>
            <a:r>
              <a:rPr lang="el-GR" sz="1400" b="1" i="1" dirty="0" smtClean="0">
                <a:latin typeface="Cambria" pitchFamily="18" charset="0"/>
              </a:rPr>
              <a:t>  κοινωνίας </a:t>
            </a:r>
            <a:r>
              <a:rPr lang="el-GR" sz="1400" dirty="0" smtClean="0">
                <a:latin typeface="Cambria" pitchFamily="18" charset="0"/>
              </a:rPr>
              <a:t> που έχει κοινές αξίες και χώρο για όλους, χωρίς εθνικιστικές εξάρσεις. </a:t>
            </a:r>
          </a:p>
          <a:p>
            <a:r>
              <a:rPr lang="el-GR" sz="1400" i="1" dirty="0" smtClean="0">
                <a:latin typeface="Cambria" pitchFamily="18" charset="0"/>
              </a:rPr>
              <a:t>«Μπορούμε να ζούμε ειρηνικά όλοι μαζί!», «Τιμά έτσι τη χώρα που είναι η δεύτερη πατρίδα του», «Όλοι έχουμε το δικαίωμα να ζούμε ειρηνικά, χωρίς πολέμους και φασισμό», « Αγαπά και σέβεται τον ελληνικό πολιτισμό, είναι σα δεύτερη πατρίδα του!», «Η έχθρα μεταξύ των λαών πρέπει να σταματήσει</a:t>
            </a:r>
            <a:r>
              <a:rPr lang="el-GR" sz="1400" dirty="0" smtClean="0">
                <a:latin typeface="Cambria" pitchFamily="18" charset="0"/>
              </a:rPr>
              <a:t>!».</a:t>
            </a:r>
          </a:p>
          <a:p>
            <a:pPr>
              <a:buNone/>
            </a:pPr>
            <a:endParaRPr lang="el-GR" dirty="0"/>
          </a:p>
        </p:txBody>
      </p:sp>
      <p:pic>
        <p:nvPicPr>
          <p:cNvPr id="4" name="3 - Εικόνα"/>
          <p:cNvPicPr/>
          <p:nvPr/>
        </p:nvPicPr>
        <p:blipFill>
          <a:blip r:embed="rId4" cstate="print"/>
          <a:srcRect/>
          <a:stretch>
            <a:fillRect/>
          </a:stretch>
        </p:blipFill>
        <p:spPr bwMode="auto">
          <a:xfrm>
            <a:off x="1547664" y="4221088"/>
            <a:ext cx="1728192" cy="1961456"/>
          </a:xfrm>
          <a:prstGeom prst="rect">
            <a:avLst/>
          </a:prstGeom>
          <a:noFill/>
          <a:ln w="9525">
            <a:noFill/>
            <a:miter lim="800000"/>
            <a:headEnd/>
            <a:tailEnd/>
          </a:ln>
        </p:spPr>
      </p:pic>
    </p:spTree>
  </p:cSld>
  <p:clrMapOvr>
    <a:masterClrMapping/>
  </p:clrMapOvr>
  <p:transition spd="slow">
    <p:wipe di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Θέση περιεχομένου"/>
          <p:cNvPicPr>
            <a:picLocks/>
          </p:cNvPicPr>
          <p:nvPr/>
        </p:nvPicPr>
        <p:blipFill>
          <a:blip r:embed="rId2" cstate="print"/>
          <a:srcRect/>
          <a:stretch>
            <a:fillRect/>
          </a:stretch>
        </p:blipFill>
        <p:spPr bwMode="auto">
          <a:xfrm>
            <a:off x="1835696" y="4653136"/>
            <a:ext cx="5256584" cy="1628800"/>
          </a:xfrm>
          <a:prstGeom prst="rect">
            <a:avLst/>
          </a:prstGeom>
          <a:noFill/>
          <a:ln w="9525">
            <a:noFill/>
            <a:miter lim="800000"/>
            <a:headEnd/>
            <a:tailEnd/>
          </a:ln>
        </p:spPr>
      </p:pic>
      <p:sp>
        <p:nvSpPr>
          <p:cNvPr id="2" name="1 - Τίτλος"/>
          <p:cNvSpPr>
            <a:spLocks noGrp="1"/>
          </p:cNvSpPr>
          <p:nvPr>
            <p:ph type="title"/>
          </p:nvPr>
        </p:nvSpPr>
        <p:spPr>
          <a:xfrm>
            <a:off x="1187624" y="260648"/>
            <a:ext cx="6491064" cy="778098"/>
          </a:xfr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r>
              <a:rPr lang="el-GR" sz="2000" dirty="0" smtClean="0">
                <a:latin typeface="Cambria" pitchFamily="18" charset="0"/>
              </a:rPr>
              <a:t>Μετασχηματισμός Εννοιών</a:t>
            </a:r>
            <a:br>
              <a:rPr lang="el-GR" sz="2000" dirty="0" smtClean="0">
                <a:latin typeface="Cambria" pitchFamily="18" charset="0"/>
              </a:rPr>
            </a:br>
            <a:r>
              <a:rPr lang="el-GR" sz="2000" dirty="0" smtClean="0">
                <a:latin typeface="Cambria" pitchFamily="18" charset="0"/>
              </a:rPr>
              <a:t>στ. </a:t>
            </a:r>
            <a:r>
              <a:rPr lang="el-GR" sz="2000" dirty="0" err="1" smtClean="0">
                <a:latin typeface="Cambria" pitchFamily="18" charset="0"/>
              </a:rPr>
              <a:t>Ενσυναίσθηση</a:t>
            </a:r>
            <a:r>
              <a:rPr lang="el-GR" sz="2000" dirty="0" smtClean="0">
                <a:latin typeface="Cambria" pitchFamily="18" charset="0"/>
              </a:rPr>
              <a:t> - </a:t>
            </a:r>
            <a:r>
              <a:rPr lang="el-GR" sz="2000" dirty="0" err="1" smtClean="0">
                <a:latin typeface="Cambria" pitchFamily="18" charset="0"/>
              </a:rPr>
              <a:t>Αλληλοαποδοχή</a:t>
            </a:r>
            <a:endParaRPr lang="el-GR" sz="2000" dirty="0">
              <a:latin typeface="Cambria" pitchFamily="18" charset="0"/>
            </a:endParaRPr>
          </a:p>
        </p:txBody>
      </p:sp>
      <p:sp>
        <p:nvSpPr>
          <p:cNvPr id="3" name="2 - Θέση περιεχομένου"/>
          <p:cNvSpPr>
            <a:spLocks noGrp="1"/>
          </p:cNvSpPr>
          <p:nvPr>
            <p:ph sz="half" idx="1"/>
          </p:nvPr>
        </p:nvSpPr>
        <p:spPr>
          <a:xfrm>
            <a:off x="467544" y="1268760"/>
            <a:ext cx="3888432" cy="4641379"/>
          </a:xfrm>
          <a:ln>
            <a:noFill/>
          </a:ln>
        </p:spPr>
        <p:txBody>
          <a:bodyPr>
            <a:normAutofit/>
          </a:bodyPr>
          <a:lstStyle/>
          <a:p>
            <a:pPr marL="0" indent="0">
              <a:buNone/>
            </a:pPr>
            <a:r>
              <a:rPr lang="el-GR" sz="1400" dirty="0" smtClean="0">
                <a:latin typeface="Cambria" pitchFamily="18" charset="0"/>
              </a:rPr>
              <a:t>Στους </a:t>
            </a:r>
            <a:r>
              <a:rPr lang="el-GR" sz="1400" b="1" dirty="0" smtClean="0">
                <a:latin typeface="Cambria" pitchFamily="18" charset="0"/>
              </a:rPr>
              <a:t>αρχικούς  χάρτες</a:t>
            </a:r>
            <a:r>
              <a:rPr lang="el-GR" sz="1400" dirty="0" smtClean="0">
                <a:latin typeface="Cambria" pitchFamily="18" charset="0"/>
              </a:rPr>
              <a:t>  χρησιμοποίησαν φράσεις που δείχνουν ότι συναισθάνονται τους αλλοδαπούς συμμαθητές τους (43%). </a:t>
            </a:r>
          </a:p>
          <a:p>
            <a:r>
              <a:rPr lang="el-GR" sz="1400" i="1" dirty="0" smtClean="0">
                <a:latin typeface="Cambria" pitchFamily="18" charset="0"/>
              </a:rPr>
              <a:t>«Αν τον κοροϊδεύουν δε θα ήθελαν να βρίσκονται στη θέση του», «Προσπαθεί πολύ, άσχετα με την καταγωγή του», «Όλοι είμαστε κατά του ρατσισμού, βοηθάμε τους συνανθρώπους μας που το έχουν ανάγκη»,  «Αν κάποιος από τη χώρα του δεν έχει δουλειά και πάει σε μια άλλη χώρα και έχει χάσει τα πάντα έχει δικαίωμα για μια καλύτερη ζωή».</a:t>
            </a:r>
          </a:p>
        </p:txBody>
      </p:sp>
      <p:sp>
        <p:nvSpPr>
          <p:cNvPr id="5" name="4 - Θέση περιεχομένου"/>
          <p:cNvSpPr>
            <a:spLocks noGrp="1"/>
          </p:cNvSpPr>
          <p:nvPr>
            <p:ph sz="half" idx="2"/>
          </p:nvPr>
        </p:nvSpPr>
        <p:spPr>
          <a:xfrm>
            <a:off x="4572000" y="1268760"/>
            <a:ext cx="4114800" cy="4641379"/>
          </a:xfrm>
          <a:ln>
            <a:noFill/>
          </a:ln>
        </p:spPr>
        <p:txBody>
          <a:bodyPr>
            <a:normAutofit/>
          </a:bodyPr>
          <a:lstStyle/>
          <a:p>
            <a:pPr marL="0" indent="0">
              <a:buNone/>
              <a:tabLst>
                <a:tab pos="0" algn="l"/>
              </a:tabLst>
            </a:pPr>
            <a:r>
              <a:rPr lang="el-GR" sz="1400" dirty="0" smtClean="0">
                <a:latin typeface="Cambria" pitchFamily="18" charset="0"/>
              </a:rPr>
              <a:t>Σχεδόν όλοι οι </a:t>
            </a:r>
            <a:r>
              <a:rPr lang="el-GR" sz="1400" b="1" dirty="0" smtClean="0">
                <a:latin typeface="Cambria" pitchFamily="18" charset="0"/>
              </a:rPr>
              <a:t>τελικοί χάρτες</a:t>
            </a:r>
            <a:r>
              <a:rPr lang="el-GR" sz="1400" dirty="0" smtClean="0">
                <a:latin typeface="Cambria" pitchFamily="18" charset="0"/>
              </a:rPr>
              <a:t> περιλαμβάνουν φράσεις που δείχνουν </a:t>
            </a:r>
            <a:r>
              <a:rPr lang="el-GR" sz="1400" dirty="0" err="1" smtClean="0">
                <a:latin typeface="Cambria" pitchFamily="18" charset="0"/>
              </a:rPr>
              <a:t>ετεροσυναίσθηση</a:t>
            </a:r>
            <a:r>
              <a:rPr lang="el-GR" sz="1400" dirty="0" smtClean="0">
                <a:latin typeface="Cambria" pitchFamily="18" charset="0"/>
              </a:rPr>
              <a:t> (91%). </a:t>
            </a:r>
          </a:p>
          <a:p>
            <a:pPr marL="0" indent="0">
              <a:tabLst>
                <a:tab pos="0" algn="l"/>
              </a:tabLst>
            </a:pPr>
            <a:r>
              <a:rPr lang="el-GR" sz="1400" dirty="0" smtClean="0">
                <a:latin typeface="Cambria" pitchFamily="18" charset="0"/>
              </a:rPr>
              <a:t>αξίζει η ηθική ανταμοιβή του αλλοδαπού μαθητή για την προσπάθειά του που τόσο κόπο και δουλειά προϋποθέτει </a:t>
            </a:r>
          </a:p>
          <a:p>
            <a:pPr marL="0" indent="0">
              <a:tabLst>
                <a:tab pos="0" algn="l"/>
              </a:tabLst>
            </a:pPr>
            <a:r>
              <a:rPr lang="el-GR" sz="1400" dirty="0" smtClean="0">
                <a:latin typeface="Cambria" pitchFamily="18" charset="0"/>
              </a:rPr>
              <a:t>δεν πρέπει να του στερήσουν τη σημαία γιατί «</a:t>
            </a:r>
            <a:r>
              <a:rPr lang="el-GR" sz="1400" i="1" dirty="0" smtClean="0">
                <a:latin typeface="Cambria" pitchFamily="18" charset="0"/>
              </a:rPr>
              <a:t>το αξίζει!» </a:t>
            </a:r>
            <a:r>
              <a:rPr lang="el-GR" sz="1400" dirty="0" smtClean="0">
                <a:latin typeface="Cambria" pitchFamily="18" charset="0"/>
              </a:rPr>
              <a:t>και θα ματαιωθεί</a:t>
            </a:r>
          </a:p>
          <a:p>
            <a:pPr marL="0" indent="0">
              <a:tabLst>
                <a:tab pos="0" algn="l"/>
              </a:tabLst>
            </a:pPr>
            <a:r>
              <a:rPr lang="el-GR" sz="1400" dirty="0" smtClean="0">
                <a:latin typeface="Cambria" pitchFamily="18" charset="0"/>
              </a:rPr>
              <a:t>όταν την κρατά  «</a:t>
            </a:r>
            <a:r>
              <a:rPr lang="el-GR" sz="1400" i="1" dirty="0" smtClean="0">
                <a:latin typeface="Cambria" pitchFamily="18" charset="0"/>
              </a:rPr>
              <a:t>νιώθει περήφανος ο ίδιος και η οικογένειά του</a:t>
            </a:r>
            <a:r>
              <a:rPr lang="el-GR" sz="1400" dirty="0" smtClean="0">
                <a:latin typeface="Cambria" pitchFamily="18" charset="0"/>
              </a:rPr>
              <a:t>», ενώ όταν τον προπηλακίζουν «</a:t>
            </a:r>
            <a:r>
              <a:rPr lang="el-GR" sz="1400" i="1" dirty="0" smtClean="0">
                <a:latin typeface="Cambria" pitchFamily="18" charset="0"/>
              </a:rPr>
              <a:t>δεν θα θέλαμε να βρισκόμασταν στη θέση του</a:t>
            </a:r>
            <a:r>
              <a:rPr lang="el-GR" sz="1400" dirty="0" smtClean="0">
                <a:latin typeface="Cambria" pitchFamily="18" charset="0"/>
              </a:rPr>
              <a:t>». </a:t>
            </a:r>
          </a:p>
          <a:p>
            <a:pPr marL="0" indent="0">
              <a:buNone/>
              <a:tabLst>
                <a:tab pos="0" algn="l"/>
              </a:tabLst>
            </a:pPr>
            <a:r>
              <a:rPr lang="el-GR" sz="1400" dirty="0" smtClean="0">
                <a:latin typeface="Cambria" pitchFamily="18" charset="0"/>
              </a:rPr>
              <a:t>         Από τους μαθητές που είναι Κατά: </a:t>
            </a:r>
            <a:r>
              <a:rPr lang="el-GR" sz="1400" i="1" dirty="0" smtClean="0">
                <a:latin typeface="Cambria" pitchFamily="18" charset="0"/>
              </a:rPr>
              <a:t>«Αν εγώ σπούδαζα στο εξωτερικό δεν θα ήθελα να με λένε Άγγλο και δεν θα ήθελα να κρατάω τη σημαία της χώρας τους</a:t>
            </a:r>
            <a:r>
              <a:rPr lang="el-GR" sz="1400" dirty="0" smtClean="0">
                <a:latin typeface="Cambria" pitchFamily="18" charset="0"/>
              </a:rPr>
              <a:t>».</a:t>
            </a:r>
          </a:p>
          <a:p>
            <a:endParaRPr lang="el-GR" dirty="0" smtClean="0"/>
          </a:p>
          <a:p>
            <a:endParaRPr lang="el-GR" dirty="0"/>
          </a:p>
        </p:txBody>
      </p:sp>
    </p:spTree>
  </p:cSld>
  <p:clrMapOvr>
    <a:masterClrMapping/>
  </p:clrMapOvr>
  <p:transition spd="slow">
    <p:wipe dir="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79712" y="260648"/>
            <a:ext cx="5112568" cy="850106"/>
          </a:xfr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el-GR" sz="2000" dirty="0" smtClean="0"/>
              <a:t>Μετασχηματισμός εννοιών </a:t>
            </a:r>
            <a:br>
              <a:rPr lang="el-GR" sz="2000" dirty="0" smtClean="0"/>
            </a:br>
            <a:r>
              <a:rPr lang="el-GR" sz="2000" dirty="0" smtClean="0"/>
              <a:t>ζ. Στερεότυπα- Προκαταλήψεις</a:t>
            </a:r>
            <a:endParaRPr lang="el-GR" sz="2000" dirty="0"/>
          </a:p>
        </p:txBody>
      </p:sp>
      <p:sp>
        <p:nvSpPr>
          <p:cNvPr id="3" name="2 - Θέση περιεχομένου"/>
          <p:cNvSpPr>
            <a:spLocks noGrp="1"/>
          </p:cNvSpPr>
          <p:nvPr>
            <p:ph idx="1"/>
          </p:nvPr>
        </p:nvSpPr>
        <p:spPr>
          <a:xfrm>
            <a:off x="611560" y="1484784"/>
            <a:ext cx="3240360" cy="1296144"/>
          </a:xfrm>
          <a:solidFill>
            <a:schemeClr val="accent3">
              <a:lumMod val="20000"/>
              <a:lumOff val="80000"/>
            </a:schemeClr>
          </a:solidFill>
        </p:spPr>
        <p:txBody>
          <a:bodyPr>
            <a:noAutofit/>
          </a:bodyPr>
          <a:lstStyle/>
          <a:p>
            <a:pPr marL="0" indent="0">
              <a:buNone/>
            </a:pPr>
            <a:r>
              <a:rPr lang="el-GR" sz="1600" dirty="0" smtClean="0">
                <a:latin typeface="Cambria" pitchFamily="18" charset="0"/>
              </a:rPr>
              <a:t>Στις </a:t>
            </a:r>
            <a:r>
              <a:rPr lang="el-GR" sz="1600" b="1" dirty="0" smtClean="0">
                <a:latin typeface="Cambria" pitchFamily="18" charset="0"/>
              </a:rPr>
              <a:t>προϋπάρχουσες αντιλήψεις</a:t>
            </a:r>
            <a:r>
              <a:rPr lang="el-GR" sz="1600" dirty="0" smtClean="0">
                <a:latin typeface="Cambria" pitchFamily="18" charset="0"/>
              </a:rPr>
              <a:t> των μαθητών διαφαίνεται η προσκόλλησή τους σε </a:t>
            </a:r>
          </a:p>
          <a:p>
            <a:pPr marL="0" indent="0">
              <a:buNone/>
            </a:pPr>
            <a:r>
              <a:rPr lang="el-GR" sz="1600" b="1" i="1" dirty="0" smtClean="0">
                <a:latin typeface="Cambria" pitchFamily="18" charset="0"/>
              </a:rPr>
              <a:t>στερεοτυπικές απόψεις</a:t>
            </a:r>
            <a:endParaRPr lang="el-GR" sz="1600" dirty="0" smtClean="0">
              <a:latin typeface="Cambria" pitchFamily="18" charset="0"/>
            </a:endParaRPr>
          </a:p>
          <a:p>
            <a:pPr>
              <a:buNone/>
            </a:pPr>
            <a:endParaRPr lang="el-GR" sz="1100" dirty="0" smtClean="0"/>
          </a:p>
          <a:p>
            <a:endParaRPr lang="el-GR" sz="1200" dirty="0"/>
          </a:p>
        </p:txBody>
      </p:sp>
      <p:pic>
        <p:nvPicPr>
          <p:cNvPr id="4" name="3 - Θέση περιεχομένου" descr="C:\Users\user\Desktop\2ος ΕΧ Αλλοδαπός\1os\ΝΚ.gif"/>
          <p:cNvPicPr>
            <a:picLocks/>
          </p:cNvPicPr>
          <p:nvPr/>
        </p:nvPicPr>
        <p:blipFill>
          <a:blip r:embed="rId2" cstate="print"/>
          <a:srcRect/>
          <a:stretch>
            <a:fillRect/>
          </a:stretch>
        </p:blipFill>
        <p:spPr bwMode="auto">
          <a:xfrm>
            <a:off x="2555776" y="1412776"/>
            <a:ext cx="5472608" cy="4968552"/>
          </a:xfrm>
          <a:prstGeom prst="rect">
            <a:avLst/>
          </a:prstGeom>
          <a:noFill/>
          <a:ln w="9525">
            <a:noFill/>
            <a:miter lim="800000"/>
            <a:headEnd/>
            <a:tailEnd/>
          </a:ln>
        </p:spPr>
      </p:pic>
    </p:spTree>
  </p:cSld>
  <p:clrMapOvr>
    <a:masterClrMapping/>
  </p:clrMapOvr>
  <p:transition spd="slow">
    <p:wipe di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Θέση περιεχομένου"/>
          <p:cNvSpPr>
            <a:spLocks noGrp="1"/>
          </p:cNvSpPr>
          <p:nvPr>
            <p:ph sz="half" idx="1"/>
          </p:nvPr>
        </p:nvSpPr>
        <p:spPr>
          <a:xfrm>
            <a:off x="467544" y="764704"/>
            <a:ext cx="3528392" cy="5832648"/>
          </a:xfrm>
        </p:spPr>
        <p:txBody>
          <a:bodyPr>
            <a:normAutofit fontScale="70000" lnSpcReduction="20000"/>
          </a:bodyPr>
          <a:lstStyle/>
          <a:p>
            <a:pPr>
              <a:buNone/>
            </a:pPr>
            <a:r>
              <a:rPr lang="el-GR" sz="2300" dirty="0" smtClean="0">
                <a:latin typeface="Cambria" pitchFamily="18" charset="0"/>
              </a:rPr>
              <a:t>Στους </a:t>
            </a:r>
            <a:r>
              <a:rPr lang="el-GR" sz="2300" b="1" dirty="0" smtClean="0">
                <a:latin typeface="Cambria" pitchFamily="18" charset="0"/>
              </a:rPr>
              <a:t>τελικούς χάρτες</a:t>
            </a:r>
            <a:r>
              <a:rPr lang="el-GR" sz="2300" dirty="0" smtClean="0">
                <a:latin typeface="Cambria" pitchFamily="18" charset="0"/>
              </a:rPr>
              <a:t> </a:t>
            </a:r>
          </a:p>
          <a:p>
            <a:r>
              <a:rPr lang="el-GR" sz="2300" dirty="0" smtClean="0">
                <a:latin typeface="Cambria" pitchFamily="18" charset="0"/>
              </a:rPr>
              <a:t>αμβλύνεται η απολυτότητα </a:t>
            </a:r>
          </a:p>
          <a:p>
            <a:r>
              <a:rPr lang="el-GR" sz="2300" dirty="0" smtClean="0">
                <a:latin typeface="Cambria" pitchFamily="18" charset="0"/>
              </a:rPr>
              <a:t>θέτουν προϋποθέσεις για την αποδοχή τους ως σημαιοφόρων στην παρέλαση</a:t>
            </a:r>
          </a:p>
          <a:p>
            <a:r>
              <a:rPr lang="el-GR" sz="2300" dirty="0" smtClean="0">
                <a:latin typeface="Cambria" pitchFamily="18" charset="0"/>
              </a:rPr>
              <a:t>αφήνουν κάποιους διαύλους </a:t>
            </a:r>
          </a:p>
          <a:p>
            <a:r>
              <a:rPr lang="el-GR" sz="2300" dirty="0" smtClean="0">
                <a:latin typeface="Cambria" pitchFamily="18" charset="0"/>
              </a:rPr>
              <a:t>αποδέχονται ανθρωπιστικές αρχές (που κάνουν τη συμβίωσή τους αρμονική, πολυπολιτισμική και ειρηνική).</a:t>
            </a:r>
          </a:p>
          <a:p>
            <a:pPr marL="0" indent="0">
              <a:buNone/>
            </a:pPr>
            <a:r>
              <a:rPr lang="el-GR" dirty="0" smtClean="0"/>
              <a:t>    </a:t>
            </a:r>
          </a:p>
          <a:p>
            <a:pPr marL="0" indent="0">
              <a:buNone/>
            </a:pPr>
            <a:r>
              <a:rPr lang="el-GR" sz="2200" dirty="0" smtClean="0"/>
              <a:t>    «</a:t>
            </a:r>
            <a:r>
              <a:rPr lang="el-GR" sz="2200" i="1" dirty="0" smtClean="0"/>
              <a:t>Ο αλλοδαπός έχει άλλη ιστορία, άλλη θρησκεία, άλλες υποχρεώσεις, διαφέρει στα  ήθη και έθιμα, έχει διαφορετικές συνήθειες παραδόσεις, άλλο πολιτισμό, αν όμως σέβεται και αγαπά τη χώρα που τον φιλοξενεί και τη νιώθει ως δεύτερη πατρίδα του, τότε μπορεί να κρατά τη σημαία</a:t>
            </a:r>
            <a:r>
              <a:rPr lang="el-GR" sz="2200" dirty="0" smtClean="0"/>
              <a:t>».</a:t>
            </a:r>
          </a:p>
          <a:p>
            <a:pPr marL="0" indent="0">
              <a:buNone/>
            </a:pPr>
            <a:r>
              <a:rPr lang="el-GR" sz="2200" dirty="0" smtClean="0"/>
              <a:t>    </a:t>
            </a:r>
          </a:p>
          <a:p>
            <a:pPr marL="0" indent="0">
              <a:buNone/>
              <a:tabLst>
                <a:tab pos="177800" algn="l"/>
              </a:tabLst>
            </a:pPr>
            <a:r>
              <a:rPr lang="el-GR" sz="2200" dirty="0" smtClean="0"/>
              <a:t>    «</a:t>
            </a:r>
            <a:r>
              <a:rPr lang="el-GR" sz="2200" i="1" dirty="0" smtClean="0"/>
              <a:t>Όταν επιτρέπουμε στον αλλοδαπό μαθητή  να κρατά τη σημαία, δεν συντηρούμε το μίσος μεταξύ των λαών για πράγματα του παρελθόντος, σταματά η έχθρα των λαών</a:t>
            </a:r>
            <a:r>
              <a:rPr lang="el-GR" sz="2200" dirty="0" smtClean="0"/>
              <a:t>»,  «</a:t>
            </a:r>
            <a:r>
              <a:rPr lang="el-GR" sz="2200" i="1" dirty="0" smtClean="0"/>
              <a:t>να προφυλάσσουμε από τέτοια ψυχολογικά τραύματα σε μικρά παιδιά που δημιουργούν οι διακρίσεις».</a:t>
            </a:r>
          </a:p>
          <a:p>
            <a:endParaRPr lang="el-GR" dirty="0"/>
          </a:p>
        </p:txBody>
      </p:sp>
      <p:pic>
        <p:nvPicPr>
          <p:cNvPr id="6" name="5 - Θέση περιεχομένου" descr="C:\Users\user\Desktop\5 ΔΓ-ΤΕΛ.gif"/>
          <p:cNvPicPr>
            <a:picLocks noGrp="1"/>
          </p:cNvPicPr>
          <p:nvPr>
            <p:ph sz="half" idx="2"/>
          </p:nvPr>
        </p:nvPicPr>
        <p:blipFill>
          <a:blip r:embed="rId2" cstate="print"/>
          <a:srcRect/>
          <a:stretch>
            <a:fillRect/>
          </a:stretch>
        </p:blipFill>
        <p:spPr bwMode="auto">
          <a:xfrm>
            <a:off x="3779912" y="620688"/>
            <a:ext cx="5040560" cy="4824536"/>
          </a:xfrm>
          <a:prstGeom prst="rect">
            <a:avLst/>
          </a:prstGeom>
          <a:noFill/>
          <a:ln w="9525">
            <a:noFill/>
            <a:miter lim="800000"/>
            <a:headEnd/>
            <a:tailEnd/>
          </a:ln>
        </p:spPr>
      </p:pic>
    </p:spTree>
  </p:cSld>
  <p:clrMapOvr>
    <a:masterClrMapping/>
  </p:clrMapOvr>
  <p:transition spd="slow">
    <p:wipe dir="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1412776"/>
            <a:ext cx="3394720" cy="652934"/>
          </a:xfrm>
        </p:spPr>
        <p:txBody>
          <a:bodyPr>
            <a:noAutofit/>
          </a:bodyPr>
          <a:lstStyle/>
          <a:p>
            <a:pPr lvl="0" algn="l"/>
            <a:r>
              <a:rPr lang="el-GR" sz="1400" b="1" u="sng" dirty="0" smtClean="0"/>
              <a:t/>
            </a:r>
            <a:br>
              <a:rPr lang="el-GR" sz="1400" b="1" u="sng" dirty="0" smtClean="0"/>
            </a:br>
            <a:r>
              <a:rPr lang="el-GR" sz="1400" b="1" u="sng" dirty="0" smtClean="0"/>
              <a:t>Πρώτος άξονας </a:t>
            </a:r>
            <a:r>
              <a:rPr lang="el-GR" sz="1400" dirty="0" smtClean="0"/>
              <a:t>: ως προς τα δομικά στοιχεία της Επιχειρηματολογίας (οριζόντια δόμηση)</a:t>
            </a:r>
          </a:p>
        </p:txBody>
      </p:sp>
      <p:sp>
        <p:nvSpPr>
          <p:cNvPr id="3" name="2 - Θέση περιεχομένου"/>
          <p:cNvSpPr>
            <a:spLocks noGrp="1"/>
          </p:cNvSpPr>
          <p:nvPr>
            <p:ph sz="half" idx="1"/>
          </p:nvPr>
        </p:nvSpPr>
        <p:spPr>
          <a:xfrm>
            <a:off x="323528" y="2204864"/>
            <a:ext cx="3816424" cy="2448272"/>
          </a:xfrm>
        </p:spPr>
        <p:txBody>
          <a:bodyPr>
            <a:normAutofit fontScale="70000" lnSpcReduction="20000"/>
          </a:bodyPr>
          <a:lstStyle/>
          <a:p>
            <a:pPr marL="266700" indent="-266700"/>
            <a:r>
              <a:rPr lang="el-GR" sz="2200" b="1" i="1" dirty="0" smtClean="0"/>
              <a:t>Προσωπικής Θέσης -Αναφορά στην αντίθετη άποψη</a:t>
            </a:r>
          </a:p>
          <a:p>
            <a:pPr marL="266700" lvl="0" indent="-266700"/>
            <a:r>
              <a:rPr lang="el-GR" sz="2200" b="1" i="1" dirty="0" smtClean="0"/>
              <a:t>Επιχειρήματα- Αντεπιχειρήματα</a:t>
            </a:r>
          </a:p>
          <a:p>
            <a:pPr marL="266700" indent="-266700"/>
            <a:r>
              <a:rPr lang="el-GR" sz="2200" b="1" i="1" dirty="0" smtClean="0"/>
              <a:t>Πληροφορίες</a:t>
            </a:r>
            <a:r>
              <a:rPr lang="el-GR" sz="2200" dirty="0" smtClean="0"/>
              <a:t> για τη στήριξη των επιχειρημάτων -</a:t>
            </a:r>
            <a:r>
              <a:rPr lang="el-GR" sz="2200" b="1" i="1" dirty="0" smtClean="0"/>
              <a:t>Χρήση πληροφοριών και παραδειγμάτων </a:t>
            </a:r>
            <a:r>
              <a:rPr lang="el-GR" sz="2200" dirty="0" smtClean="0"/>
              <a:t>ανασκευής </a:t>
            </a:r>
          </a:p>
          <a:p>
            <a:pPr marL="266700" lvl="0" indent="-266700"/>
            <a:r>
              <a:rPr lang="el-GR" sz="2200" b="1" i="1" dirty="0" smtClean="0"/>
              <a:t>Ένσταση</a:t>
            </a:r>
            <a:r>
              <a:rPr lang="el-GR" sz="2200" dirty="0" smtClean="0"/>
              <a:t> στα επιχειρήματα της αντίθετης άποψης </a:t>
            </a:r>
          </a:p>
          <a:p>
            <a:pPr marL="266700" lvl="0" indent="-266700"/>
            <a:r>
              <a:rPr lang="el-GR" sz="2200" b="1" i="1" dirty="0" smtClean="0"/>
              <a:t>Ανασκευή </a:t>
            </a:r>
            <a:r>
              <a:rPr lang="el-GR" sz="2200" dirty="0" smtClean="0"/>
              <a:t>της αντίθετης άποψης</a:t>
            </a:r>
          </a:p>
          <a:p>
            <a:pPr marL="266700" lvl="0" indent="-266700"/>
            <a:r>
              <a:rPr lang="el-GR" sz="2200" b="1" i="1" dirty="0" smtClean="0"/>
              <a:t>Σύνθεση νέας θέσης- Συμπεράσματος </a:t>
            </a:r>
          </a:p>
          <a:p>
            <a:endParaRPr lang="el-GR" dirty="0"/>
          </a:p>
        </p:txBody>
      </p:sp>
      <p:sp>
        <p:nvSpPr>
          <p:cNvPr id="5" name="4 - Θέση περιεχομένου"/>
          <p:cNvSpPr>
            <a:spLocks noGrp="1"/>
          </p:cNvSpPr>
          <p:nvPr>
            <p:ph sz="half" idx="2"/>
          </p:nvPr>
        </p:nvSpPr>
        <p:spPr>
          <a:xfrm>
            <a:off x="251520" y="5301208"/>
            <a:ext cx="3935288" cy="1108720"/>
          </a:xfrm>
        </p:spPr>
        <p:txBody>
          <a:bodyPr>
            <a:normAutofit fontScale="70000" lnSpcReduction="20000"/>
          </a:bodyPr>
          <a:lstStyle/>
          <a:p>
            <a:pPr lvl="0" indent="-257175"/>
            <a:r>
              <a:rPr lang="el-GR" sz="2200" b="1" i="1" dirty="0" smtClean="0"/>
              <a:t>Δόμηση των εννοιών </a:t>
            </a:r>
            <a:r>
              <a:rPr lang="el-GR" sz="2200" i="1" dirty="0" smtClean="0"/>
              <a:t>σε ιεραρχική δομή</a:t>
            </a:r>
          </a:p>
          <a:p>
            <a:pPr lvl="0" indent="-257175"/>
            <a:r>
              <a:rPr lang="el-GR" sz="2200" i="1" dirty="0" smtClean="0"/>
              <a:t>Παρουσίαση των σχέσεων των εννοιών με </a:t>
            </a:r>
            <a:r>
              <a:rPr lang="el-GR" sz="2200" b="1" i="1" dirty="0" smtClean="0"/>
              <a:t>σωστές συνδέσεις</a:t>
            </a:r>
          </a:p>
          <a:p>
            <a:pPr indent="-257175"/>
            <a:r>
              <a:rPr lang="el-GR" sz="2200" i="1" dirty="0" smtClean="0"/>
              <a:t>Απόδοση των εννοιών με </a:t>
            </a:r>
            <a:r>
              <a:rPr lang="el-GR" sz="2200" b="1" i="1" dirty="0" smtClean="0"/>
              <a:t>σαφήνεια.</a:t>
            </a:r>
          </a:p>
          <a:p>
            <a:endParaRPr lang="el-GR" dirty="0"/>
          </a:p>
        </p:txBody>
      </p:sp>
      <p:sp>
        <p:nvSpPr>
          <p:cNvPr id="6" name="5 - TextBox"/>
          <p:cNvSpPr txBox="1"/>
          <p:nvPr/>
        </p:nvSpPr>
        <p:spPr>
          <a:xfrm>
            <a:off x="395536" y="4581128"/>
            <a:ext cx="3312368" cy="738664"/>
          </a:xfrm>
          <a:prstGeom prst="rect">
            <a:avLst/>
          </a:prstGeom>
          <a:noFill/>
        </p:spPr>
        <p:txBody>
          <a:bodyPr wrap="square" rtlCol="0">
            <a:spAutoFit/>
          </a:bodyPr>
          <a:lstStyle/>
          <a:p>
            <a:r>
              <a:rPr lang="el-GR" sz="1400" b="1" u="sng" dirty="0" smtClean="0"/>
              <a:t>Δεύτερος άξονας</a:t>
            </a:r>
            <a:r>
              <a:rPr lang="el-GR" sz="1400" b="1" dirty="0" smtClean="0"/>
              <a:t>: </a:t>
            </a:r>
            <a:r>
              <a:rPr lang="el-GR" sz="1400" dirty="0" smtClean="0"/>
              <a:t>ως προς την ιεράρχηση και διατύπωση ιδεών στο χάρτη (κάθετη δόμηση).</a:t>
            </a:r>
            <a:endParaRPr lang="el-GR" sz="1400" dirty="0"/>
          </a:p>
        </p:txBody>
      </p:sp>
      <p:pic>
        <p:nvPicPr>
          <p:cNvPr id="7" name="3 - Θέση περιεχομένου" descr="C:\Users\user\Desktop\ΑΛΛΟΔΑΠΟΣ 4- ΚΩΝ ΒΤΣ-ΤΕΛ.gif"/>
          <p:cNvPicPr>
            <a:picLocks/>
          </p:cNvPicPr>
          <p:nvPr/>
        </p:nvPicPr>
        <p:blipFill>
          <a:blip r:embed="rId2" cstate="print"/>
          <a:srcRect/>
          <a:stretch>
            <a:fillRect/>
          </a:stretch>
        </p:blipFill>
        <p:spPr bwMode="auto">
          <a:xfrm>
            <a:off x="4067944" y="1268760"/>
            <a:ext cx="4680520" cy="4680520"/>
          </a:xfrm>
          <a:prstGeom prst="rect">
            <a:avLst/>
          </a:prstGeom>
          <a:noFill/>
          <a:ln w="9525">
            <a:noFill/>
            <a:miter lim="800000"/>
            <a:headEnd/>
            <a:tailEnd/>
          </a:ln>
        </p:spPr>
      </p:pic>
      <p:sp>
        <p:nvSpPr>
          <p:cNvPr id="8" name="7 - TextBox"/>
          <p:cNvSpPr txBox="1"/>
          <p:nvPr/>
        </p:nvSpPr>
        <p:spPr>
          <a:xfrm>
            <a:off x="1187624" y="332656"/>
            <a:ext cx="6480720" cy="830997"/>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r>
              <a:rPr lang="en-US" sz="2400" b="1" dirty="0" smtClean="0">
                <a:solidFill>
                  <a:schemeClr val="tx2">
                    <a:lumMod val="50000"/>
                  </a:schemeClr>
                </a:solidFill>
                <a:latin typeface="Cambria" pitchFamily="18" charset="0"/>
              </a:rPr>
              <a:t>II</a:t>
            </a:r>
            <a:r>
              <a:rPr lang="el-GR" sz="2400" b="1" dirty="0" smtClean="0">
                <a:solidFill>
                  <a:schemeClr val="tx2">
                    <a:lumMod val="50000"/>
                  </a:schemeClr>
                </a:solidFill>
                <a:latin typeface="Cambria" pitchFamily="18" charset="0"/>
              </a:rPr>
              <a:t>. Οικοδόμηση επιχειρηματολογίας – </a:t>
            </a:r>
          </a:p>
          <a:p>
            <a:pPr algn="ctr"/>
            <a:r>
              <a:rPr lang="el-GR" sz="2400" b="1" dirty="0" smtClean="0">
                <a:solidFill>
                  <a:schemeClr val="tx2">
                    <a:lumMod val="50000"/>
                  </a:schemeClr>
                </a:solidFill>
                <a:latin typeface="Cambria" pitchFamily="18" charset="0"/>
              </a:rPr>
              <a:t>Οικοδόμηση εννοιών και λογικών σχέσεων</a:t>
            </a:r>
            <a:endParaRPr lang="el-GR" sz="2400" dirty="0">
              <a:latin typeface="Cambria" pitchFamily="18" charset="0"/>
            </a:endParaRPr>
          </a:p>
        </p:txBody>
      </p:sp>
    </p:spTree>
  </p:cSld>
  <p:clrMapOvr>
    <a:masterClrMapping/>
  </p:clrMapOvr>
  <p:transition spd="slow">
    <p:wipe dir="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652120" y="980728"/>
            <a:ext cx="2756992" cy="422920"/>
          </a:xfrm>
        </p:spPr>
        <p:txBody>
          <a:bodyPr>
            <a:normAutofit/>
          </a:bodyPr>
          <a:lstStyle/>
          <a:p>
            <a:r>
              <a:rPr lang="el-GR" sz="1800" dirty="0" err="1" smtClean="0"/>
              <a:t>Μετέλεγχος</a:t>
            </a:r>
            <a:endParaRPr lang="el-GR" sz="1800" dirty="0"/>
          </a:p>
        </p:txBody>
      </p:sp>
      <p:graphicFrame>
        <p:nvGraphicFramePr>
          <p:cNvPr id="4" name="3 - Θέση περιεχομένου"/>
          <p:cNvGraphicFramePr>
            <a:graphicFrameLocks noGrp="1"/>
          </p:cNvGraphicFramePr>
          <p:nvPr>
            <p:ph idx="1"/>
          </p:nvPr>
        </p:nvGraphicFramePr>
        <p:xfrm>
          <a:off x="5148064" y="1484784"/>
          <a:ext cx="3816424" cy="489654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5 - Γράφημα"/>
          <p:cNvGraphicFramePr/>
          <p:nvPr/>
        </p:nvGraphicFramePr>
        <p:xfrm>
          <a:off x="179512" y="1484784"/>
          <a:ext cx="4968552" cy="4896544"/>
        </p:xfrm>
        <a:graphic>
          <a:graphicData uri="http://schemas.openxmlformats.org/drawingml/2006/chart">
            <c:chart xmlns:c="http://schemas.openxmlformats.org/drawingml/2006/chart" xmlns:r="http://schemas.openxmlformats.org/officeDocument/2006/relationships" r:id="rId3"/>
          </a:graphicData>
        </a:graphic>
      </p:graphicFrame>
      <p:sp>
        <p:nvSpPr>
          <p:cNvPr id="7" name="6 - TextBox"/>
          <p:cNvSpPr txBox="1"/>
          <p:nvPr/>
        </p:nvSpPr>
        <p:spPr>
          <a:xfrm>
            <a:off x="755576" y="1052736"/>
            <a:ext cx="3168352" cy="369332"/>
          </a:xfrm>
          <a:prstGeom prst="rect">
            <a:avLst/>
          </a:prstGeom>
          <a:noFill/>
        </p:spPr>
        <p:txBody>
          <a:bodyPr wrap="square" rtlCol="0">
            <a:spAutoFit/>
          </a:bodyPr>
          <a:lstStyle/>
          <a:p>
            <a:pPr algn="ctr"/>
            <a:r>
              <a:rPr lang="el-GR" dirty="0" smtClean="0"/>
              <a:t>Προέλεγχος</a:t>
            </a:r>
            <a:endParaRPr lang="el-GR" dirty="0"/>
          </a:p>
        </p:txBody>
      </p:sp>
      <p:sp>
        <p:nvSpPr>
          <p:cNvPr id="8" name="7 - TextBox"/>
          <p:cNvSpPr txBox="1"/>
          <p:nvPr/>
        </p:nvSpPr>
        <p:spPr>
          <a:xfrm>
            <a:off x="1907704" y="332656"/>
            <a:ext cx="5544616" cy="461665"/>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r>
              <a:rPr lang="el-GR" sz="2400" dirty="0" smtClean="0"/>
              <a:t>α. Δομικά Στοιχεία της Επιχειρηματολογίας</a:t>
            </a:r>
            <a:endParaRPr lang="el-GR" sz="2400" dirty="0"/>
          </a:p>
        </p:txBody>
      </p:sp>
    </p:spTree>
  </p:cSld>
  <p:clrMapOvr>
    <a:masterClrMapping/>
  </p:clrMapOvr>
  <p:transition spd="slow">
    <p:wipe di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043608" y="260648"/>
            <a:ext cx="6984776" cy="576064"/>
          </a:xfr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r>
              <a:rPr lang="el-GR" sz="2200" b="1" dirty="0" smtClean="0">
                <a:solidFill>
                  <a:schemeClr val="tx2"/>
                </a:solidFill>
                <a:latin typeface="Cambria" pitchFamily="18" charset="0"/>
              </a:rPr>
              <a:t/>
            </a:r>
            <a:br>
              <a:rPr lang="el-GR" sz="2200" b="1" dirty="0" smtClean="0">
                <a:solidFill>
                  <a:schemeClr val="tx2"/>
                </a:solidFill>
                <a:latin typeface="Cambria" pitchFamily="18" charset="0"/>
              </a:rPr>
            </a:br>
            <a:r>
              <a:rPr lang="el-GR" sz="2200" b="1" dirty="0" smtClean="0">
                <a:latin typeface="Cambria" pitchFamily="18" charset="0"/>
              </a:rPr>
              <a:t>β. Ιεραρχική δόμηση των επιχειρηματολογικών χαρτών</a:t>
            </a:r>
            <a:r>
              <a:rPr lang="el-GR" sz="2000" b="1" dirty="0" smtClean="0">
                <a:latin typeface="Cambria" pitchFamily="18" charset="0"/>
              </a:rPr>
              <a:t/>
            </a:r>
            <a:br>
              <a:rPr lang="el-GR" sz="2000" b="1" dirty="0" smtClean="0">
                <a:latin typeface="Cambria" pitchFamily="18" charset="0"/>
              </a:rPr>
            </a:br>
            <a:endParaRPr lang="el-GR" sz="2000" dirty="0">
              <a:latin typeface="Cambria" pitchFamily="18" charset="0"/>
            </a:endParaRPr>
          </a:p>
        </p:txBody>
      </p:sp>
      <p:graphicFrame>
        <p:nvGraphicFramePr>
          <p:cNvPr id="4" name="3 - Θέση περιεχομένου"/>
          <p:cNvGraphicFramePr>
            <a:graphicFrameLocks noGrp="1"/>
          </p:cNvGraphicFramePr>
          <p:nvPr>
            <p:ph sz="half" idx="1"/>
          </p:nvPr>
        </p:nvGraphicFramePr>
        <p:xfrm>
          <a:off x="179512" y="2204864"/>
          <a:ext cx="4032448" cy="2088231"/>
        </p:xfrm>
        <a:graphic>
          <a:graphicData uri="http://schemas.openxmlformats.org/drawingml/2006/table">
            <a:tbl>
              <a:tblPr firstRow="1" bandRow="1">
                <a:effectLst>
                  <a:innerShdw blurRad="63500" dist="50800">
                    <a:prstClr val="black">
                      <a:alpha val="50000"/>
                    </a:prstClr>
                  </a:innerShdw>
                </a:effectLst>
                <a:tableStyleId>{21E4AEA4-8DFA-4A89-87EB-49C32662AFE0}</a:tableStyleId>
              </a:tblPr>
              <a:tblGrid>
                <a:gridCol w="834182"/>
                <a:gridCol w="590449"/>
                <a:gridCol w="147612"/>
                <a:gridCol w="738062"/>
                <a:gridCol w="688858"/>
                <a:gridCol w="131210"/>
                <a:gridCol w="902075"/>
              </a:tblGrid>
              <a:tr h="403683">
                <a:tc rowSpan="2">
                  <a:txBody>
                    <a:bodyPr/>
                    <a:lstStyle/>
                    <a:p>
                      <a:pPr algn="ctr">
                        <a:lnSpc>
                          <a:spcPct val="115000"/>
                        </a:lnSpc>
                        <a:spcAft>
                          <a:spcPts val="1200"/>
                        </a:spcAft>
                      </a:pPr>
                      <a:endParaRPr lang="el-GR" sz="1400" dirty="0">
                        <a:latin typeface="Cambria" pitchFamily="18" charset="0"/>
                        <a:ea typeface="Calibri"/>
                        <a:cs typeface="Times New Roman"/>
                      </a:endParaRPr>
                    </a:p>
                  </a:txBody>
                  <a:tcPr marL="33655" marR="33655" marT="0" marB="0"/>
                </a:tc>
                <a:tc gridSpan="2">
                  <a:txBody>
                    <a:bodyPr/>
                    <a:lstStyle/>
                    <a:p>
                      <a:pPr algn="ctr">
                        <a:lnSpc>
                          <a:spcPct val="115000"/>
                        </a:lnSpc>
                        <a:spcAft>
                          <a:spcPts val="1000"/>
                        </a:spcAft>
                      </a:pPr>
                      <a:r>
                        <a:rPr lang="el-GR" sz="1400" dirty="0"/>
                        <a:t>ΑΡΧΙΚΟΙ</a:t>
                      </a:r>
                      <a:endParaRPr lang="el-GR" sz="1400" dirty="0">
                        <a:latin typeface="Cambria" pitchFamily="18" charset="0"/>
                        <a:ea typeface="Calibri"/>
                        <a:cs typeface="Times New Roman"/>
                      </a:endParaRPr>
                    </a:p>
                  </a:txBody>
                  <a:tcPr marL="33655" marR="33655" marT="0" marB="0"/>
                </a:tc>
                <a:tc hMerge="1">
                  <a:txBody>
                    <a:bodyPr/>
                    <a:lstStyle/>
                    <a:p>
                      <a:pPr algn="ctr">
                        <a:lnSpc>
                          <a:spcPct val="115000"/>
                        </a:lnSpc>
                        <a:spcAft>
                          <a:spcPts val="1000"/>
                        </a:spcAft>
                      </a:pPr>
                      <a:endParaRPr lang="el-GR" sz="1100">
                        <a:latin typeface="Calibri"/>
                        <a:ea typeface="Calibri"/>
                        <a:cs typeface="Times New Roman"/>
                      </a:endParaRPr>
                    </a:p>
                  </a:txBody>
                  <a:tcPr marL="33655" marR="33655" marT="0" marB="0"/>
                </a:tc>
                <a:tc>
                  <a:txBody>
                    <a:bodyPr/>
                    <a:lstStyle/>
                    <a:p>
                      <a:pPr algn="ctr">
                        <a:lnSpc>
                          <a:spcPct val="115000"/>
                        </a:lnSpc>
                        <a:spcAft>
                          <a:spcPts val="1000"/>
                        </a:spcAft>
                      </a:pPr>
                      <a:r>
                        <a:rPr lang="el-GR" sz="1400" dirty="0"/>
                        <a:t>ΤΕΛΙΚΟΙ</a:t>
                      </a:r>
                      <a:endParaRPr lang="el-GR" sz="1400" dirty="0">
                        <a:latin typeface="Cambria" pitchFamily="18" charset="0"/>
                        <a:ea typeface="Calibri"/>
                        <a:cs typeface="Times New Roman"/>
                      </a:endParaRPr>
                    </a:p>
                  </a:txBody>
                  <a:tcPr marL="33655" marR="33655" marT="0" marB="0"/>
                </a:tc>
                <a:tc gridSpan="2">
                  <a:txBody>
                    <a:bodyPr/>
                    <a:lstStyle/>
                    <a:p>
                      <a:pPr algn="ctr">
                        <a:lnSpc>
                          <a:spcPct val="115000"/>
                        </a:lnSpc>
                        <a:spcAft>
                          <a:spcPts val="1000"/>
                        </a:spcAft>
                      </a:pPr>
                      <a:r>
                        <a:rPr lang="el-GR" sz="1400" dirty="0"/>
                        <a:t>ΑΡΧΙΚΟΙ</a:t>
                      </a:r>
                      <a:endParaRPr lang="el-GR" sz="1400" dirty="0">
                        <a:latin typeface="Cambria" pitchFamily="18" charset="0"/>
                        <a:ea typeface="Calibri"/>
                        <a:cs typeface="Times New Roman"/>
                      </a:endParaRPr>
                    </a:p>
                  </a:txBody>
                  <a:tcPr marL="33655" marR="33655" marT="0" marB="0"/>
                </a:tc>
                <a:tc hMerge="1">
                  <a:txBody>
                    <a:bodyPr/>
                    <a:lstStyle/>
                    <a:p>
                      <a:pPr algn="ctr">
                        <a:lnSpc>
                          <a:spcPct val="115000"/>
                        </a:lnSpc>
                        <a:spcAft>
                          <a:spcPts val="1000"/>
                        </a:spcAft>
                      </a:pPr>
                      <a:endParaRPr lang="el-GR" sz="1100">
                        <a:latin typeface="Calibri"/>
                        <a:ea typeface="Calibri"/>
                        <a:cs typeface="Times New Roman"/>
                      </a:endParaRPr>
                    </a:p>
                  </a:txBody>
                  <a:tcPr marL="33655" marR="33655" marT="0" marB="0"/>
                </a:tc>
                <a:tc>
                  <a:txBody>
                    <a:bodyPr/>
                    <a:lstStyle/>
                    <a:p>
                      <a:pPr algn="ctr">
                        <a:lnSpc>
                          <a:spcPct val="115000"/>
                        </a:lnSpc>
                        <a:spcAft>
                          <a:spcPts val="1000"/>
                        </a:spcAft>
                      </a:pPr>
                      <a:r>
                        <a:rPr lang="el-GR" sz="1400"/>
                        <a:t>ΤΕΛΙΚΟΙ</a:t>
                      </a:r>
                      <a:endParaRPr lang="el-GR" sz="1400">
                        <a:latin typeface="Cambria" pitchFamily="18" charset="0"/>
                        <a:ea typeface="Calibri"/>
                        <a:cs typeface="Times New Roman"/>
                      </a:endParaRPr>
                    </a:p>
                  </a:txBody>
                  <a:tcPr marL="33655" marR="33655" marT="0" marB="0"/>
                </a:tc>
              </a:tr>
              <a:tr h="387891">
                <a:tc vMerge="1">
                  <a:txBody>
                    <a:bodyPr/>
                    <a:lstStyle/>
                    <a:p>
                      <a:endParaRPr lang="el-GR"/>
                    </a:p>
                  </a:txBody>
                  <a:tcPr/>
                </a:tc>
                <a:tc gridSpan="3">
                  <a:txBody>
                    <a:bodyPr/>
                    <a:lstStyle/>
                    <a:p>
                      <a:pPr algn="ctr">
                        <a:lnSpc>
                          <a:spcPct val="115000"/>
                        </a:lnSpc>
                        <a:spcAft>
                          <a:spcPts val="1000"/>
                        </a:spcAft>
                      </a:pPr>
                      <a:r>
                        <a:rPr lang="el-GR" sz="1400" dirty="0"/>
                        <a:t>Μ.Ο</a:t>
                      </a:r>
                      <a:endParaRPr lang="el-GR" sz="1400" dirty="0">
                        <a:solidFill>
                          <a:schemeClr val="accent2">
                            <a:lumMod val="50000"/>
                          </a:schemeClr>
                        </a:solidFill>
                        <a:latin typeface="Cambria" pitchFamily="18" charset="0"/>
                        <a:ea typeface="Calibri"/>
                        <a:cs typeface="Times New Roman"/>
                      </a:endParaRPr>
                    </a:p>
                  </a:txBody>
                  <a:tcPr marL="33655" marR="33655" marT="0" marB="0"/>
                </a:tc>
                <a:tc hMerge="1">
                  <a:txBody>
                    <a:bodyPr/>
                    <a:lstStyle/>
                    <a:p>
                      <a:endParaRPr lang="el-GR"/>
                    </a:p>
                  </a:txBody>
                  <a:tcPr/>
                </a:tc>
                <a:tc hMerge="1">
                  <a:txBody>
                    <a:bodyPr/>
                    <a:lstStyle/>
                    <a:p>
                      <a:endParaRPr lang="el-GR"/>
                    </a:p>
                  </a:txBody>
                  <a:tcPr/>
                </a:tc>
                <a:tc gridSpan="3">
                  <a:txBody>
                    <a:bodyPr/>
                    <a:lstStyle/>
                    <a:p>
                      <a:pPr algn="ctr">
                        <a:lnSpc>
                          <a:spcPct val="115000"/>
                        </a:lnSpc>
                        <a:spcAft>
                          <a:spcPts val="1000"/>
                        </a:spcAft>
                      </a:pPr>
                      <a:r>
                        <a:rPr lang="el-GR" sz="1400" dirty="0"/>
                        <a:t>ΣΥΝΟΛΟ</a:t>
                      </a:r>
                      <a:endParaRPr lang="el-GR" sz="1400" dirty="0">
                        <a:solidFill>
                          <a:schemeClr val="accent2">
                            <a:lumMod val="50000"/>
                          </a:schemeClr>
                        </a:solidFill>
                        <a:latin typeface="Cambria" pitchFamily="18" charset="0"/>
                        <a:ea typeface="Calibri"/>
                        <a:cs typeface="Times New Roman"/>
                      </a:endParaRPr>
                    </a:p>
                  </a:txBody>
                  <a:tcPr marL="33655" marR="33655" marT="0" marB="0"/>
                </a:tc>
                <a:tc hMerge="1">
                  <a:txBody>
                    <a:bodyPr/>
                    <a:lstStyle/>
                    <a:p>
                      <a:endParaRPr lang="el-GR"/>
                    </a:p>
                  </a:txBody>
                  <a:tcPr/>
                </a:tc>
                <a:tc hMerge="1">
                  <a:txBody>
                    <a:bodyPr/>
                    <a:lstStyle/>
                    <a:p>
                      <a:endParaRPr lang="el-GR"/>
                    </a:p>
                  </a:txBody>
                  <a:tcPr/>
                </a:tc>
              </a:tr>
              <a:tr h="387891">
                <a:tc>
                  <a:txBody>
                    <a:bodyPr/>
                    <a:lstStyle/>
                    <a:p>
                      <a:pPr algn="ctr">
                        <a:lnSpc>
                          <a:spcPct val="115000"/>
                        </a:lnSpc>
                        <a:spcAft>
                          <a:spcPts val="1000"/>
                        </a:spcAft>
                      </a:pPr>
                      <a:r>
                        <a:rPr lang="el-GR" sz="1400" dirty="0"/>
                        <a:t>ΚΟΜΒΟΙ</a:t>
                      </a:r>
                      <a:endParaRPr lang="el-GR" sz="1400" b="1" dirty="0">
                        <a:solidFill>
                          <a:schemeClr val="accent2">
                            <a:lumMod val="50000"/>
                          </a:schemeClr>
                        </a:solidFill>
                        <a:latin typeface="Cambria" pitchFamily="18" charset="0"/>
                        <a:ea typeface="Calibri"/>
                        <a:cs typeface="Times New Roman"/>
                      </a:endParaRPr>
                    </a:p>
                  </a:txBody>
                  <a:tcPr marL="33655" marR="33655" marT="0" marB="0"/>
                </a:tc>
                <a:tc>
                  <a:txBody>
                    <a:bodyPr/>
                    <a:lstStyle/>
                    <a:p>
                      <a:pPr algn="ctr">
                        <a:lnSpc>
                          <a:spcPct val="115000"/>
                        </a:lnSpc>
                        <a:spcAft>
                          <a:spcPts val="1000"/>
                        </a:spcAft>
                      </a:pPr>
                      <a:r>
                        <a:rPr lang="el-GR" sz="1400" dirty="0"/>
                        <a:t>6,8</a:t>
                      </a:r>
                      <a:endParaRPr lang="el-GR" sz="1400" dirty="0">
                        <a:solidFill>
                          <a:schemeClr val="accent2">
                            <a:lumMod val="50000"/>
                          </a:schemeClr>
                        </a:solidFill>
                        <a:latin typeface="Cambria" pitchFamily="18" charset="0"/>
                        <a:ea typeface="Calibri"/>
                        <a:cs typeface="Times New Roman"/>
                      </a:endParaRPr>
                    </a:p>
                  </a:txBody>
                  <a:tcPr marL="33655" marR="33655" marT="0" marB="0"/>
                </a:tc>
                <a:tc gridSpan="2">
                  <a:txBody>
                    <a:bodyPr/>
                    <a:lstStyle/>
                    <a:p>
                      <a:pPr algn="ctr">
                        <a:lnSpc>
                          <a:spcPct val="115000"/>
                        </a:lnSpc>
                        <a:spcAft>
                          <a:spcPts val="1000"/>
                        </a:spcAft>
                      </a:pPr>
                      <a:r>
                        <a:rPr lang="el-GR" sz="1400" dirty="0"/>
                        <a:t>13,5</a:t>
                      </a:r>
                      <a:endParaRPr lang="el-GR" sz="1400" dirty="0">
                        <a:solidFill>
                          <a:schemeClr val="accent2">
                            <a:lumMod val="50000"/>
                          </a:schemeClr>
                        </a:solidFill>
                        <a:latin typeface="Cambria" pitchFamily="18" charset="0"/>
                        <a:ea typeface="Calibri"/>
                        <a:cs typeface="Times New Roman"/>
                      </a:endParaRPr>
                    </a:p>
                  </a:txBody>
                  <a:tcPr marL="33655" marR="33655" marT="0" marB="0"/>
                </a:tc>
                <a:tc hMerge="1">
                  <a:txBody>
                    <a:bodyPr/>
                    <a:lstStyle/>
                    <a:p>
                      <a:endParaRPr lang="el-GR"/>
                    </a:p>
                  </a:txBody>
                  <a:tcPr/>
                </a:tc>
                <a:tc>
                  <a:txBody>
                    <a:bodyPr/>
                    <a:lstStyle/>
                    <a:p>
                      <a:pPr algn="ctr">
                        <a:lnSpc>
                          <a:spcPct val="115000"/>
                        </a:lnSpc>
                        <a:spcAft>
                          <a:spcPts val="1000"/>
                        </a:spcAft>
                      </a:pPr>
                      <a:r>
                        <a:rPr lang="el-GR" sz="1400" dirty="0"/>
                        <a:t>143</a:t>
                      </a:r>
                      <a:endParaRPr lang="el-GR" sz="1400" dirty="0">
                        <a:solidFill>
                          <a:schemeClr val="accent2">
                            <a:lumMod val="50000"/>
                          </a:schemeClr>
                        </a:solidFill>
                        <a:latin typeface="Cambria" pitchFamily="18" charset="0"/>
                        <a:ea typeface="Calibri"/>
                        <a:cs typeface="Times New Roman"/>
                      </a:endParaRPr>
                    </a:p>
                  </a:txBody>
                  <a:tcPr marL="33655" marR="33655" marT="0" marB="0"/>
                </a:tc>
                <a:tc gridSpan="2">
                  <a:txBody>
                    <a:bodyPr/>
                    <a:lstStyle/>
                    <a:p>
                      <a:pPr algn="ctr">
                        <a:lnSpc>
                          <a:spcPct val="115000"/>
                        </a:lnSpc>
                        <a:spcAft>
                          <a:spcPts val="1000"/>
                        </a:spcAft>
                      </a:pPr>
                      <a:r>
                        <a:rPr lang="el-GR" sz="1400" dirty="0"/>
                        <a:t>284</a:t>
                      </a:r>
                      <a:endParaRPr lang="el-GR" sz="1400" dirty="0">
                        <a:solidFill>
                          <a:schemeClr val="accent2">
                            <a:lumMod val="50000"/>
                          </a:schemeClr>
                        </a:solidFill>
                        <a:latin typeface="Cambria" pitchFamily="18" charset="0"/>
                        <a:ea typeface="Calibri"/>
                        <a:cs typeface="Times New Roman"/>
                      </a:endParaRPr>
                    </a:p>
                  </a:txBody>
                  <a:tcPr marL="33655" marR="33655" marT="0" marB="0"/>
                </a:tc>
                <a:tc hMerge="1">
                  <a:txBody>
                    <a:bodyPr/>
                    <a:lstStyle/>
                    <a:p>
                      <a:endParaRPr lang="el-GR"/>
                    </a:p>
                  </a:txBody>
                  <a:tcPr/>
                </a:tc>
              </a:tr>
              <a:tr h="520875">
                <a:tc>
                  <a:txBody>
                    <a:bodyPr/>
                    <a:lstStyle/>
                    <a:p>
                      <a:pPr algn="ctr">
                        <a:lnSpc>
                          <a:spcPct val="115000"/>
                        </a:lnSpc>
                        <a:spcAft>
                          <a:spcPts val="1000"/>
                        </a:spcAft>
                      </a:pPr>
                      <a:r>
                        <a:rPr lang="el-GR" sz="1400" dirty="0"/>
                        <a:t>ΣΥΝΔΕΣΕΙΣ</a:t>
                      </a:r>
                      <a:endParaRPr lang="el-GR" sz="1400" b="1" dirty="0">
                        <a:solidFill>
                          <a:schemeClr val="accent2">
                            <a:lumMod val="50000"/>
                          </a:schemeClr>
                        </a:solidFill>
                        <a:latin typeface="Cambria" pitchFamily="18" charset="0"/>
                        <a:ea typeface="Calibri"/>
                        <a:cs typeface="Times New Roman"/>
                      </a:endParaRPr>
                    </a:p>
                  </a:txBody>
                  <a:tcPr marL="33655" marR="33655" marT="0" marB="0"/>
                </a:tc>
                <a:tc>
                  <a:txBody>
                    <a:bodyPr/>
                    <a:lstStyle/>
                    <a:p>
                      <a:pPr algn="ctr">
                        <a:lnSpc>
                          <a:spcPct val="115000"/>
                        </a:lnSpc>
                        <a:spcAft>
                          <a:spcPts val="1000"/>
                        </a:spcAft>
                      </a:pPr>
                      <a:r>
                        <a:rPr lang="el-GR" sz="1400" dirty="0"/>
                        <a:t>6,23</a:t>
                      </a:r>
                      <a:endParaRPr lang="el-GR" sz="1400" dirty="0">
                        <a:solidFill>
                          <a:schemeClr val="accent2">
                            <a:lumMod val="50000"/>
                          </a:schemeClr>
                        </a:solidFill>
                        <a:latin typeface="Cambria" pitchFamily="18" charset="0"/>
                        <a:ea typeface="Calibri"/>
                        <a:cs typeface="Times New Roman"/>
                      </a:endParaRPr>
                    </a:p>
                  </a:txBody>
                  <a:tcPr marL="33655" marR="33655" marT="0" marB="0"/>
                </a:tc>
                <a:tc gridSpan="2">
                  <a:txBody>
                    <a:bodyPr/>
                    <a:lstStyle/>
                    <a:p>
                      <a:pPr algn="ctr">
                        <a:lnSpc>
                          <a:spcPct val="115000"/>
                        </a:lnSpc>
                        <a:spcAft>
                          <a:spcPts val="1000"/>
                        </a:spcAft>
                      </a:pPr>
                      <a:r>
                        <a:rPr lang="el-GR" sz="1400" dirty="0"/>
                        <a:t>12,3</a:t>
                      </a:r>
                      <a:endParaRPr lang="el-GR" sz="1400" dirty="0">
                        <a:solidFill>
                          <a:schemeClr val="accent2">
                            <a:lumMod val="50000"/>
                          </a:schemeClr>
                        </a:solidFill>
                        <a:latin typeface="Cambria" pitchFamily="18" charset="0"/>
                        <a:ea typeface="Calibri"/>
                        <a:cs typeface="Times New Roman"/>
                      </a:endParaRPr>
                    </a:p>
                  </a:txBody>
                  <a:tcPr marL="33655" marR="33655" marT="0" marB="0"/>
                </a:tc>
                <a:tc hMerge="1">
                  <a:txBody>
                    <a:bodyPr/>
                    <a:lstStyle/>
                    <a:p>
                      <a:endParaRPr lang="el-GR"/>
                    </a:p>
                  </a:txBody>
                  <a:tcPr/>
                </a:tc>
                <a:tc>
                  <a:txBody>
                    <a:bodyPr/>
                    <a:lstStyle/>
                    <a:p>
                      <a:pPr algn="ctr">
                        <a:lnSpc>
                          <a:spcPct val="115000"/>
                        </a:lnSpc>
                        <a:spcAft>
                          <a:spcPts val="1000"/>
                        </a:spcAft>
                      </a:pPr>
                      <a:r>
                        <a:rPr lang="el-GR" sz="1400" dirty="0"/>
                        <a:t>131</a:t>
                      </a:r>
                      <a:endParaRPr lang="el-GR" sz="1400" dirty="0">
                        <a:solidFill>
                          <a:schemeClr val="accent2">
                            <a:lumMod val="50000"/>
                          </a:schemeClr>
                        </a:solidFill>
                        <a:latin typeface="Cambria" pitchFamily="18" charset="0"/>
                        <a:ea typeface="Calibri"/>
                        <a:cs typeface="Times New Roman"/>
                      </a:endParaRPr>
                    </a:p>
                  </a:txBody>
                  <a:tcPr marL="33655" marR="33655" marT="0" marB="0"/>
                </a:tc>
                <a:tc gridSpan="2">
                  <a:txBody>
                    <a:bodyPr/>
                    <a:lstStyle/>
                    <a:p>
                      <a:pPr algn="ctr">
                        <a:lnSpc>
                          <a:spcPct val="115000"/>
                        </a:lnSpc>
                        <a:spcAft>
                          <a:spcPts val="1000"/>
                        </a:spcAft>
                      </a:pPr>
                      <a:r>
                        <a:rPr lang="el-GR" sz="1400" dirty="0"/>
                        <a:t>259</a:t>
                      </a:r>
                      <a:endParaRPr lang="el-GR" sz="1400" dirty="0">
                        <a:solidFill>
                          <a:schemeClr val="accent2">
                            <a:lumMod val="50000"/>
                          </a:schemeClr>
                        </a:solidFill>
                        <a:latin typeface="Cambria" pitchFamily="18" charset="0"/>
                        <a:ea typeface="Calibri"/>
                        <a:cs typeface="Times New Roman"/>
                      </a:endParaRPr>
                    </a:p>
                  </a:txBody>
                  <a:tcPr marL="33655" marR="33655" marT="0" marB="0"/>
                </a:tc>
                <a:tc hMerge="1">
                  <a:txBody>
                    <a:bodyPr/>
                    <a:lstStyle/>
                    <a:p>
                      <a:endParaRPr lang="el-GR"/>
                    </a:p>
                  </a:txBody>
                  <a:tcPr/>
                </a:tc>
              </a:tr>
              <a:tr h="387891">
                <a:tc>
                  <a:txBody>
                    <a:bodyPr/>
                    <a:lstStyle/>
                    <a:p>
                      <a:pPr algn="ctr">
                        <a:lnSpc>
                          <a:spcPct val="115000"/>
                        </a:lnSpc>
                        <a:spcAft>
                          <a:spcPts val="1000"/>
                        </a:spcAft>
                      </a:pPr>
                      <a:r>
                        <a:rPr lang="el-GR" sz="1400" dirty="0"/>
                        <a:t>ΒΑΘΟΣ</a:t>
                      </a:r>
                      <a:endParaRPr lang="el-GR" sz="1400" b="1" dirty="0">
                        <a:solidFill>
                          <a:schemeClr val="accent2">
                            <a:lumMod val="50000"/>
                          </a:schemeClr>
                        </a:solidFill>
                        <a:latin typeface="Cambria" pitchFamily="18" charset="0"/>
                        <a:ea typeface="Calibri"/>
                        <a:cs typeface="Times New Roman"/>
                      </a:endParaRPr>
                    </a:p>
                  </a:txBody>
                  <a:tcPr marL="33655" marR="33655" marT="0" marB="0"/>
                </a:tc>
                <a:tc>
                  <a:txBody>
                    <a:bodyPr/>
                    <a:lstStyle/>
                    <a:p>
                      <a:pPr algn="ctr">
                        <a:lnSpc>
                          <a:spcPct val="115000"/>
                        </a:lnSpc>
                        <a:spcAft>
                          <a:spcPts val="1000"/>
                        </a:spcAft>
                      </a:pPr>
                      <a:r>
                        <a:rPr lang="el-GR" sz="1400" dirty="0"/>
                        <a:t>1,95</a:t>
                      </a:r>
                      <a:endParaRPr lang="el-GR" sz="1400" dirty="0">
                        <a:solidFill>
                          <a:schemeClr val="accent2">
                            <a:lumMod val="50000"/>
                          </a:schemeClr>
                        </a:solidFill>
                        <a:latin typeface="Cambria" pitchFamily="18" charset="0"/>
                        <a:ea typeface="Calibri"/>
                        <a:cs typeface="Times New Roman"/>
                      </a:endParaRPr>
                    </a:p>
                  </a:txBody>
                  <a:tcPr marL="33655" marR="33655" marT="0" marB="0"/>
                </a:tc>
                <a:tc gridSpan="2">
                  <a:txBody>
                    <a:bodyPr/>
                    <a:lstStyle/>
                    <a:p>
                      <a:pPr algn="ctr">
                        <a:lnSpc>
                          <a:spcPct val="115000"/>
                        </a:lnSpc>
                        <a:spcAft>
                          <a:spcPts val="1000"/>
                        </a:spcAft>
                      </a:pPr>
                      <a:r>
                        <a:rPr lang="el-GR" sz="1400" dirty="0"/>
                        <a:t>4,9</a:t>
                      </a:r>
                      <a:endParaRPr lang="el-GR" sz="1400" dirty="0">
                        <a:solidFill>
                          <a:schemeClr val="accent2">
                            <a:lumMod val="50000"/>
                          </a:schemeClr>
                        </a:solidFill>
                        <a:latin typeface="Cambria" pitchFamily="18" charset="0"/>
                        <a:ea typeface="Calibri"/>
                        <a:cs typeface="Times New Roman"/>
                      </a:endParaRPr>
                    </a:p>
                  </a:txBody>
                  <a:tcPr marL="33655" marR="33655" marT="0" marB="0"/>
                </a:tc>
                <a:tc hMerge="1">
                  <a:txBody>
                    <a:bodyPr/>
                    <a:lstStyle/>
                    <a:p>
                      <a:endParaRPr lang="el-GR"/>
                    </a:p>
                  </a:txBody>
                  <a:tcPr/>
                </a:tc>
                <a:tc>
                  <a:txBody>
                    <a:bodyPr/>
                    <a:lstStyle/>
                    <a:p>
                      <a:pPr algn="ctr">
                        <a:lnSpc>
                          <a:spcPct val="115000"/>
                        </a:lnSpc>
                        <a:spcAft>
                          <a:spcPts val="1000"/>
                        </a:spcAft>
                      </a:pPr>
                      <a:endParaRPr lang="el-GR" sz="1400" dirty="0">
                        <a:solidFill>
                          <a:schemeClr val="accent2">
                            <a:lumMod val="50000"/>
                          </a:schemeClr>
                        </a:solidFill>
                        <a:latin typeface="Cambria" pitchFamily="18" charset="0"/>
                        <a:ea typeface="Calibri"/>
                        <a:cs typeface="Times New Roman"/>
                      </a:endParaRPr>
                    </a:p>
                  </a:txBody>
                  <a:tcPr marL="33655" marR="33655" marT="0" marB="0"/>
                </a:tc>
                <a:tc gridSpan="2">
                  <a:txBody>
                    <a:bodyPr/>
                    <a:lstStyle/>
                    <a:p>
                      <a:pPr algn="ctr">
                        <a:lnSpc>
                          <a:spcPct val="115000"/>
                        </a:lnSpc>
                        <a:spcAft>
                          <a:spcPts val="1000"/>
                        </a:spcAft>
                      </a:pPr>
                      <a:endParaRPr lang="el-GR" sz="1400" dirty="0">
                        <a:solidFill>
                          <a:schemeClr val="accent2">
                            <a:lumMod val="50000"/>
                          </a:schemeClr>
                        </a:solidFill>
                        <a:latin typeface="Cambria" pitchFamily="18" charset="0"/>
                        <a:ea typeface="Calibri"/>
                        <a:cs typeface="Times New Roman"/>
                      </a:endParaRPr>
                    </a:p>
                  </a:txBody>
                  <a:tcPr marL="33655" marR="33655" marT="0" marB="0"/>
                </a:tc>
                <a:tc hMerge="1">
                  <a:txBody>
                    <a:bodyPr/>
                    <a:lstStyle/>
                    <a:p>
                      <a:endParaRPr lang="el-GR"/>
                    </a:p>
                  </a:txBody>
                  <a:tcPr/>
                </a:tc>
              </a:tr>
            </a:tbl>
          </a:graphicData>
        </a:graphic>
      </p:graphicFrame>
      <p:pic>
        <p:nvPicPr>
          <p:cNvPr id="5" name="3 - Θέση περιεχομένου" descr="C:\Users\user\Desktop\2ος ΕΧ Αλλοδαπός\2os\ΑΛΛΟΔΑΠΟΣ 4-ΕΧ.gif"/>
          <p:cNvPicPr>
            <a:picLocks/>
          </p:cNvPicPr>
          <p:nvPr/>
        </p:nvPicPr>
        <p:blipFill>
          <a:blip r:embed="rId2" cstate="print"/>
          <a:srcRect/>
          <a:stretch>
            <a:fillRect/>
          </a:stretch>
        </p:blipFill>
        <p:spPr bwMode="auto">
          <a:xfrm>
            <a:off x="4211960" y="1340768"/>
            <a:ext cx="4752528" cy="5040560"/>
          </a:xfrm>
          <a:prstGeom prst="rect">
            <a:avLst/>
          </a:prstGeom>
          <a:solidFill>
            <a:schemeClr val="accent3">
              <a:lumMod val="20000"/>
              <a:lumOff val="80000"/>
            </a:schemeClr>
          </a:solidFill>
          <a:ln w="19050">
            <a:noFill/>
            <a:miter lim="800000"/>
            <a:headEnd/>
            <a:tailEnd/>
          </a:ln>
        </p:spPr>
      </p:pic>
      <p:sp>
        <p:nvSpPr>
          <p:cNvPr id="6" name="5 - Ορθογώνιο"/>
          <p:cNvSpPr/>
          <p:nvPr/>
        </p:nvSpPr>
        <p:spPr>
          <a:xfrm>
            <a:off x="899592" y="4437112"/>
            <a:ext cx="2251129" cy="276999"/>
          </a:xfrm>
          <a:prstGeom prst="rect">
            <a:avLst/>
          </a:prstGeom>
        </p:spPr>
        <p:txBody>
          <a:bodyPr wrap="none">
            <a:spAutoFit/>
          </a:bodyPr>
          <a:lstStyle/>
          <a:p>
            <a:r>
              <a:rPr lang="el-GR" sz="1200" i="1" dirty="0" err="1" smtClean="0">
                <a:solidFill>
                  <a:schemeClr val="accent2">
                    <a:lumMod val="50000"/>
                  </a:schemeClr>
                </a:solidFill>
                <a:latin typeface="Cambria" pitchFamily="18" charset="0"/>
              </a:rPr>
              <a:t>Novak</a:t>
            </a:r>
            <a:r>
              <a:rPr lang="el-GR" sz="1200" i="1" dirty="0" smtClean="0">
                <a:solidFill>
                  <a:schemeClr val="accent2">
                    <a:lumMod val="50000"/>
                  </a:schemeClr>
                </a:solidFill>
                <a:latin typeface="Cambria" pitchFamily="18" charset="0"/>
              </a:rPr>
              <a:t>, J.D., &amp; D.B. </a:t>
            </a:r>
            <a:r>
              <a:rPr lang="el-GR" sz="1200" i="1" dirty="0" err="1" smtClean="0">
                <a:solidFill>
                  <a:schemeClr val="accent2">
                    <a:lumMod val="50000"/>
                  </a:schemeClr>
                </a:solidFill>
                <a:latin typeface="Cambria" pitchFamily="18" charset="0"/>
              </a:rPr>
              <a:t>Gowin</a:t>
            </a:r>
            <a:r>
              <a:rPr lang="el-GR" sz="1200" i="1" dirty="0" smtClean="0">
                <a:solidFill>
                  <a:schemeClr val="accent2">
                    <a:lumMod val="50000"/>
                  </a:schemeClr>
                </a:solidFill>
                <a:latin typeface="Cambria" pitchFamily="18" charset="0"/>
              </a:rPr>
              <a:t> (1984) </a:t>
            </a:r>
            <a:endParaRPr lang="el-GR" sz="1200" i="1" dirty="0">
              <a:solidFill>
                <a:schemeClr val="accent2">
                  <a:lumMod val="50000"/>
                </a:schemeClr>
              </a:solidFill>
              <a:latin typeface="Cambria" pitchFamily="18" charset="0"/>
            </a:endParaRPr>
          </a:p>
        </p:txBody>
      </p:sp>
    </p:spTree>
  </p:cSld>
  <p:clrMapOvr>
    <a:masterClrMapping/>
  </p:clrMapOvr>
  <p:transition spd="slow">
    <p:wipe di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 Θέση περιεχομένου"/>
          <p:cNvPicPr>
            <a:picLocks/>
          </p:cNvPicPr>
          <p:nvPr/>
        </p:nvPicPr>
        <p:blipFill>
          <a:blip r:embed="rId2" cstate="print"/>
          <a:srcRect/>
          <a:stretch>
            <a:fillRect/>
          </a:stretch>
        </p:blipFill>
        <p:spPr bwMode="auto">
          <a:xfrm>
            <a:off x="7092280" y="980728"/>
            <a:ext cx="1800200" cy="1412776"/>
          </a:xfrm>
          <a:prstGeom prst="rect">
            <a:avLst/>
          </a:prstGeom>
          <a:blipFill>
            <a:blip r:embed="rId3" cstate="print"/>
            <a:tile tx="0" ty="0" sx="100000" sy="100000" flip="none" algn="tl"/>
          </a:blipFill>
          <a:ln w="9525">
            <a:noFill/>
            <a:miter lim="800000"/>
            <a:headEnd/>
            <a:tailEnd/>
          </a:ln>
        </p:spPr>
      </p:pic>
      <p:sp>
        <p:nvSpPr>
          <p:cNvPr id="2" name="1 - Τίτλος"/>
          <p:cNvSpPr>
            <a:spLocks noGrp="1"/>
          </p:cNvSpPr>
          <p:nvPr>
            <p:ph type="title"/>
          </p:nvPr>
        </p:nvSpPr>
        <p:spPr>
          <a:xfrm>
            <a:off x="467544" y="1484784"/>
            <a:ext cx="8229600" cy="706090"/>
          </a:xfrm>
        </p:spPr>
        <p:txBody>
          <a:bodyPr>
            <a:normAutofit fontScale="90000"/>
          </a:bodyPr>
          <a:lstStyle/>
          <a:p>
            <a:r>
              <a:rPr lang="el-GR" sz="2700" dirty="0" smtClean="0"/>
              <a:t/>
            </a:r>
            <a:br>
              <a:rPr lang="el-GR" sz="2700" dirty="0" smtClean="0"/>
            </a:br>
            <a:endParaRPr lang="el-GR" dirty="0"/>
          </a:p>
        </p:txBody>
      </p:sp>
      <p:pic>
        <p:nvPicPr>
          <p:cNvPr id="4" name="3 - Θέση περιεχομένου" descr="C:\Users\user\Desktop\Κριτική σκέψη με Επιχειρηματολογικούς Χάρτες.gif"/>
          <p:cNvPicPr>
            <a:picLocks noGrp="1"/>
          </p:cNvPicPr>
          <p:nvPr>
            <p:ph idx="1"/>
          </p:nvPr>
        </p:nvPicPr>
        <p:blipFill>
          <a:blip r:embed="rId4" cstate="print"/>
          <a:srcRect/>
          <a:stretch>
            <a:fillRect/>
          </a:stretch>
        </p:blipFill>
        <p:spPr bwMode="auto">
          <a:xfrm>
            <a:off x="539552" y="980728"/>
            <a:ext cx="8280920" cy="5328592"/>
          </a:xfrm>
          <a:prstGeom prst="rect">
            <a:avLst/>
          </a:prstGeom>
          <a:noFill/>
          <a:ln w="9525">
            <a:noFill/>
            <a:miter lim="800000"/>
            <a:headEnd/>
            <a:tailEnd/>
          </a:ln>
        </p:spPr>
      </p:pic>
      <p:sp>
        <p:nvSpPr>
          <p:cNvPr id="5" name="4 - Ορθογώνιο"/>
          <p:cNvSpPr/>
          <p:nvPr/>
        </p:nvSpPr>
        <p:spPr>
          <a:xfrm>
            <a:off x="251520" y="332656"/>
            <a:ext cx="8496944" cy="430887"/>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en-US" sz="2200" b="1" dirty="0" smtClean="0">
                <a:latin typeface="Cambria" pitchFamily="18" charset="0"/>
              </a:rPr>
              <a:t>III</a:t>
            </a:r>
            <a:r>
              <a:rPr lang="el-GR" sz="2200" b="1" dirty="0" smtClean="0">
                <a:latin typeface="Cambria" pitchFamily="18" charset="0"/>
              </a:rPr>
              <a:t>. Η αλληλεπίδραση κριτικής σκέψης και επιχειρηματολογίας</a:t>
            </a:r>
            <a:endParaRPr lang="el-GR" sz="2200" dirty="0">
              <a:latin typeface="Cambria" pitchFamily="18" charset="0"/>
            </a:endParaRPr>
          </a:p>
        </p:txBody>
      </p:sp>
    </p:spTree>
  </p:cSld>
  <p:clrMapOvr>
    <a:masterClrMapping/>
  </p:clrMapOvr>
  <p:transition spd="slow">
    <p:wipe dir="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 Θέση περιεχομένου"/>
          <p:cNvPicPr>
            <a:picLocks/>
          </p:cNvPicPr>
          <p:nvPr/>
        </p:nvPicPr>
        <p:blipFill>
          <a:blip r:embed="rId3" cstate="print"/>
          <a:srcRect/>
          <a:stretch>
            <a:fillRect/>
          </a:stretch>
        </p:blipFill>
        <p:spPr bwMode="auto">
          <a:xfrm>
            <a:off x="7596336" y="4509120"/>
            <a:ext cx="1547664" cy="1440160"/>
          </a:xfrm>
          <a:prstGeom prst="rect">
            <a:avLst/>
          </a:prstGeom>
          <a:noFill/>
          <a:ln w="9525">
            <a:noFill/>
            <a:miter lim="800000"/>
            <a:headEnd/>
            <a:tailEnd/>
          </a:ln>
        </p:spPr>
      </p:pic>
      <p:sp>
        <p:nvSpPr>
          <p:cNvPr id="2" name="1 - Τίτλος"/>
          <p:cNvSpPr>
            <a:spLocks noGrp="1"/>
          </p:cNvSpPr>
          <p:nvPr>
            <p:ph type="title"/>
          </p:nvPr>
        </p:nvSpPr>
        <p:spPr>
          <a:xfrm>
            <a:off x="395536" y="188640"/>
            <a:ext cx="8229600" cy="562074"/>
          </a:xfr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r>
              <a:rPr lang="el-GR" sz="2000" dirty="0" smtClean="0">
                <a:latin typeface="Cambria" pitchFamily="18" charset="0"/>
              </a:rPr>
              <a:t/>
            </a:r>
            <a:br>
              <a:rPr lang="el-GR" sz="2000" dirty="0" smtClean="0">
                <a:latin typeface="Cambria" pitchFamily="18" charset="0"/>
              </a:rPr>
            </a:br>
            <a:r>
              <a:rPr lang="el-GR" sz="2000" b="1" dirty="0" smtClean="0">
                <a:latin typeface="Cambria" pitchFamily="18" charset="0"/>
              </a:rPr>
              <a:t>Σύγκριση Δεικτών Κριτικής Σκέψης των Επιχειρηματολογικών Χαρτών</a:t>
            </a:r>
            <a:r>
              <a:rPr lang="el-GR" sz="2000" dirty="0" smtClean="0"/>
              <a:t/>
            </a:r>
            <a:br>
              <a:rPr lang="el-GR" sz="2000" dirty="0" smtClean="0"/>
            </a:br>
            <a:endParaRPr lang="el-GR" sz="2000" dirty="0"/>
          </a:p>
        </p:txBody>
      </p:sp>
      <p:graphicFrame>
        <p:nvGraphicFramePr>
          <p:cNvPr id="4" name="3 - Θέση περιεχομένου"/>
          <p:cNvGraphicFramePr>
            <a:graphicFrameLocks noGrp="1"/>
          </p:cNvGraphicFramePr>
          <p:nvPr>
            <p:ph idx="1"/>
          </p:nvPr>
        </p:nvGraphicFramePr>
        <p:xfrm>
          <a:off x="971600" y="2204864"/>
          <a:ext cx="6336703" cy="3363468"/>
        </p:xfrm>
        <a:graphic>
          <a:graphicData uri="http://schemas.openxmlformats.org/drawingml/2006/table">
            <a:tbl>
              <a:tblPr firstRow="1" bandRow="1">
                <a:tableStyleId>{F5AB1C69-6EDB-4FF4-983F-18BD219EF322}</a:tableStyleId>
              </a:tblPr>
              <a:tblGrid>
                <a:gridCol w="2689568"/>
                <a:gridCol w="595596"/>
                <a:gridCol w="980851"/>
                <a:gridCol w="1089837"/>
                <a:gridCol w="980851"/>
              </a:tblGrid>
              <a:tr h="480190">
                <a:tc>
                  <a:txBody>
                    <a:bodyPr/>
                    <a:lstStyle/>
                    <a:p>
                      <a:pPr algn="ctr">
                        <a:lnSpc>
                          <a:spcPct val="115000"/>
                        </a:lnSpc>
                        <a:spcAft>
                          <a:spcPts val="1000"/>
                        </a:spcAft>
                      </a:pPr>
                      <a:r>
                        <a:rPr lang="el-GR" sz="1400" dirty="0"/>
                        <a:t>Δείκτες Κριτικής Σκέψης των Επιχειρηματολογικών Χαρτών</a:t>
                      </a:r>
                      <a:endParaRPr lang="el-GR" sz="1400" dirty="0">
                        <a:latin typeface="Calibri"/>
                        <a:ea typeface="Calibri"/>
                        <a:cs typeface="Times New Roman"/>
                      </a:endParaRPr>
                    </a:p>
                  </a:txBody>
                  <a:tcPr marL="19050" marR="19050" marT="19050" marB="19050" anchor="ctr"/>
                </a:tc>
                <a:tc>
                  <a:txBody>
                    <a:bodyPr/>
                    <a:lstStyle/>
                    <a:p>
                      <a:pPr algn="l">
                        <a:lnSpc>
                          <a:spcPct val="115000"/>
                        </a:lnSpc>
                        <a:spcAft>
                          <a:spcPts val="1000"/>
                        </a:spcAft>
                      </a:pPr>
                      <a:r>
                        <a:rPr lang="el-GR" sz="1400" dirty="0" smtClean="0"/>
                        <a:t>       N</a:t>
                      </a:r>
                      <a:endParaRPr lang="el-GR" sz="1400" dirty="0">
                        <a:latin typeface="Calibri"/>
                        <a:ea typeface="Calibri"/>
                        <a:cs typeface="Times New Roman"/>
                      </a:endParaRPr>
                    </a:p>
                  </a:txBody>
                  <a:tcPr marL="19050" marR="19050" marT="19050" marB="19050" anchor="ctr"/>
                </a:tc>
                <a:tc>
                  <a:txBody>
                    <a:bodyPr/>
                    <a:lstStyle/>
                    <a:p>
                      <a:pPr algn="ctr">
                        <a:lnSpc>
                          <a:spcPct val="115000"/>
                        </a:lnSpc>
                        <a:spcAft>
                          <a:spcPts val="1000"/>
                        </a:spcAft>
                      </a:pPr>
                      <a:r>
                        <a:rPr lang="el-GR" sz="1400" dirty="0"/>
                        <a:t>Μέση Τιμή</a:t>
                      </a:r>
                      <a:endParaRPr lang="el-GR" sz="1400" dirty="0">
                        <a:latin typeface="Calibri"/>
                        <a:ea typeface="Calibri"/>
                        <a:cs typeface="Times New Roman"/>
                      </a:endParaRPr>
                    </a:p>
                  </a:txBody>
                  <a:tcPr marL="19050" marR="19050" marT="0" marB="0" anchor="ctr"/>
                </a:tc>
                <a:tc>
                  <a:txBody>
                    <a:bodyPr/>
                    <a:lstStyle/>
                    <a:p>
                      <a:pPr algn="ctr">
                        <a:lnSpc>
                          <a:spcPct val="115000"/>
                        </a:lnSpc>
                        <a:spcAft>
                          <a:spcPts val="1000"/>
                        </a:spcAft>
                      </a:pPr>
                      <a:r>
                        <a:rPr lang="el-GR" sz="1400" dirty="0"/>
                        <a:t>Τυπ. Απόκλιση</a:t>
                      </a:r>
                      <a:endParaRPr lang="el-GR" sz="1400" dirty="0">
                        <a:latin typeface="Calibri"/>
                        <a:ea typeface="Calibri"/>
                        <a:cs typeface="Times New Roman"/>
                      </a:endParaRPr>
                    </a:p>
                  </a:txBody>
                  <a:tcPr marL="19050" marR="19050" marT="19050" marB="19050" anchor="ctr"/>
                </a:tc>
                <a:tc>
                  <a:txBody>
                    <a:bodyPr/>
                    <a:lstStyle/>
                    <a:p>
                      <a:pPr algn="ctr">
                        <a:lnSpc>
                          <a:spcPct val="115000"/>
                        </a:lnSpc>
                        <a:spcAft>
                          <a:spcPts val="1000"/>
                        </a:spcAft>
                      </a:pPr>
                      <a:r>
                        <a:rPr lang="el-GR" sz="1400" dirty="0"/>
                        <a:t>p-value</a:t>
                      </a:r>
                      <a:endParaRPr lang="el-GR" sz="1400" dirty="0">
                        <a:latin typeface="Calibri"/>
                        <a:ea typeface="Calibri"/>
                        <a:cs typeface="Times New Roman"/>
                      </a:endParaRPr>
                    </a:p>
                  </a:txBody>
                  <a:tcPr marL="19050" marR="19050" marT="19050" marB="19050" anchor="ctr"/>
                </a:tc>
              </a:tr>
              <a:tr h="268816">
                <a:tc>
                  <a:txBody>
                    <a:bodyPr/>
                    <a:lstStyle/>
                    <a:p>
                      <a:pPr algn="ctr">
                        <a:lnSpc>
                          <a:spcPct val="115000"/>
                        </a:lnSpc>
                        <a:spcAft>
                          <a:spcPts val="1000"/>
                        </a:spcAft>
                      </a:pPr>
                      <a:r>
                        <a:rPr lang="el-GR" sz="1400" dirty="0"/>
                        <a:t>Ομαδοποίηση (Πριν)</a:t>
                      </a:r>
                      <a:endParaRPr lang="el-GR" sz="1400" dirty="0">
                        <a:latin typeface="Calibri"/>
                        <a:ea typeface="Calibri"/>
                        <a:cs typeface="Times New Roman"/>
                      </a:endParaRPr>
                    </a:p>
                  </a:txBody>
                  <a:tcPr marL="19050" marR="19050" marT="19050" marB="19050"/>
                </a:tc>
                <a:tc>
                  <a:txBody>
                    <a:bodyPr/>
                    <a:lstStyle/>
                    <a:p>
                      <a:pPr algn="ctr">
                        <a:lnSpc>
                          <a:spcPct val="115000"/>
                        </a:lnSpc>
                        <a:spcAft>
                          <a:spcPts val="1000"/>
                        </a:spcAft>
                      </a:pPr>
                      <a:r>
                        <a:rPr lang="el-GR" sz="1400"/>
                        <a:t>21</a:t>
                      </a:r>
                      <a:endParaRPr lang="el-GR" sz="1400">
                        <a:latin typeface="Calibri"/>
                        <a:ea typeface="Calibri"/>
                        <a:cs typeface="Times New Roman"/>
                      </a:endParaRPr>
                    </a:p>
                  </a:txBody>
                  <a:tcPr marL="19050" marR="19050" marT="19050" marB="19050" anchor="ctr"/>
                </a:tc>
                <a:tc>
                  <a:txBody>
                    <a:bodyPr/>
                    <a:lstStyle/>
                    <a:p>
                      <a:pPr algn="ctr">
                        <a:lnSpc>
                          <a:spcPct val="115000"/>
                        </a:lnSpc>
                        <a:spcAft>
                          <a:spcPts val="1000"/>
                        </a:spcAft>
                      </a:pPr>
                      <a:r>
                        <a:rPr lang="el-GR" sz="1400" dirty="0"/>
                        <a:t>1,00</a:t>
                      </a:r>
                      <a:endParaRPr lang="el-GR" sz="1400" dirty="0">
                        <a:latin typeface="Calibri"/>
                        <a:ea typeface="Calibri"/>
                        <a:cs typeface="Times New Roman"/>
                      </a:endParaRPr>
                    </a:p>
                  </a:txBody>
                  <a:tcPr marL="19050" marR="19050" marT="0" marB="0"/>
                </a:tc>
                <a:tc>
                  <a:txBody>
                    <a:bodyPr/>
                    <a:lstStyle/>
                    <a:p>
                      <a:pPr algn="ctr">
                        <a:lnSpc>
                          <a:spcPct val="115000"/>
                        </a:lnSpc>
                        <a:spcAft>
                          <a:spcPts val="1000"/>
                        </a:spcAft>
                      </a:pPr>
                      <a:r>
                        <a:rPr lang="el-GR" sz="1400" dirty="0"/>
                        <a:t>,447</a:t>
                      </a:r>
                      <a:endParaRPr lang="el-GR" sz="1400" dirty="0">
                        <a:latin typeface="Calibri"/>
                        <a:ea typeface="Calibri"/>
                        <a:cs typeface="Times New Roman"/>
                      </a:endParaRPr>
                    </a:p>
                  </a:txBody>
                  <a:tcPr marL="19050" marR="19050" marT="19050" marB="19050"/>
                </a:tc>
                <a:tc rowSpan="2">
                  <a:txBody>
                    <a:bodyPr/>
                    <a:lstStyle/>
                    <a:p>
                      <a:pPr algn="ctr">
                        <a:lnSpc>
                          <a:spcPct val="115000"/>
                        </a:lnSpc>
                        <a:spcAft>
                          <a:spcPts val="1000"/>
                        </a:spcAft>
                      </a:pPr>
                      <a:r>
                        <a:rPr lang="el-GR" sz="1400" dirty="0"/>
                        <a:t>&lt;,0001</a:t>
                      </a:r>
                      <a:endParaRPr lang="el-GR" sz="1400" b="1" dirty="0">
                        <a:latin typeface="Calibri"/>
                        <a:ea typeface="Calibri"/>
                        <a:cs typeface="Times New Roman"/>
                      </a:endParaRPr>
                    </a:p>
                  </a:txBody>
                  <a:tcPr marL="19050" marR="19050" marT="19050" marB="19050" anchor="ctr"/>
                </a:tc>
              </a:tr>
              <a:tr h="268816">
                <a:tc>
                  <a:txBody>
                    <a:bodyPr/>
                    <a:lstStyle/>
                    <a:p>
                      <a:pPr algn="ctr">
                        <a:lnSpc>
                          <a:spcPct val="115000"/>
                        </a:lnSpc>
                        <a:spcAft>
                          <a:spcPts val="1000"/>
                        </a:spcAft>
                      </a:pPr>
                      <a:r>
                        <a:rPr lang="el-GR" sz="1400" dirty="0"/>
                        <a:t>Ομαδοποίηση (Μετά)</a:t>
                      </a:r>
                      <a:endParaRPr lang="el-GR" sz="1400" dirty="0">
                        <a:latin typeface="Calibri"/>
                        <a:ea typeface="Calibri"/>
                        <a:cs typeface="Times New Roman"/>
                      </a:endParaRPr>
                    </a:p>
                  </a:txBody>
                  <a:tcPr marL="19050" marR="19050" marT="19050" marB="19050"/>
                </a:tc>
                <a:tc>
                  <a:txBody>
                    <a:bodyPr/>
                    <a:lstStyle/>
                    <a:p>
                      <a:pPr algn="ctr">
                        <a:lnSpc>
                          <a:spcPct val="115000"/>
                        </a:lnSpc>
                        <a:spcAft>
                          <a:spcPts val="1000"/>
                        </a:spcAft>
                      </a:pPr>
                      <a:r>
                        <a:rPr lang="el-GR" sz="1400"/>
                        <a:t>21</a:t>
                      </a:r>
                      <a:endParaRPr lang="el-GR" sz="1400">
                        <a:latin typeface="Calibri"/>
                        <a:ea typeface="Calibri"/>
                        <a:cs typeface="Times New Roman"/>
                      </a:endParaRPr>
                    </a:p>
                  </a:txBody>
                  <a:tcPr marL="19050" marR="19050" marT="19050" marB="19050"/>
                </a:tc>
                <a:tc>
                  <a:txBody>
                    <a:bodyPr/>
                    <a:lstStyle/>
                    <a:p>
                      <a:pPr algn="ctr">
                        <a:lnSpc>
                          <a:spcPct val="115000"/>
                        </a:lnSpc>
                        <a:spcAft>
                          <a:spcPts val="1000"/>
                        </a:spcAft>
                      </a:pPr>
                      <a:r>
                        <a:rPr lang="el-GR" sz="1400"/>
                        <a:t>2,67</a:t>
                      </a:r>
                      <a:endParaRPr lang="el-GR" sz="1400">
                        <a:latin typeface="Calibri"/>
                        <a:ea typeface="Calibri"/>
                        <a:cs typeface="Times New Roman"/>
                      </a:endParaRPr>
                    </a:p>
                  </a:txBody>
                  <a:tcPr marL="19050" marR="19050" marT="0" marB="0"/>
                </a:tc>
                <a:tc>
                  <a:txBody>
                    <a:bodyPr/>
                    <a:lstStyle/>
                    <a:p>
                      <a:pPr algn="ctr">
                        <a:lnSpc>
                          <a:spcPct val="115000"/>
                        </a:lnSpc>
                        <a:spcAft>
                          <a:spcPts val="1000"/>
                        </a:spcAft>
                      </a:pPr>
                      <a:r>
                        <a:rPr lang="el-GR" sz="1400" dirty="0"/>
                        <a:t>,730</a:t>
                      </a:r>
                      <a:endParaRPr lang="el-GR" sz="1400" dirty="0">
                        <a:latin typeface="Calibri"/>
                        <a:ea typeface="Calibri"/>
                        <a:cs typeface="Times New Roman"/>
                      </a:endParaRPr>
                    </a:p>
                  </a:txBody>
                  <a:tcPr marL="19050" marR="19050" marT="19050" marB="19050"/>
                </a:tc>
                <a:tc vMerge="1">
                  <a:txBody>
                    <a:bodyPr/>
                    <a:lstStyle/>
                    <a:p>
                      <a:endParaRPr lang="el-GR"/>
                    </a:p>
                  </a:txBody>
                  <a:tcPr/>
                </a:tc>
              </a:tr>
              <a:tr h="268816">
                <a:tc>
                  <a:txBody>
                    <a:bodyPr/>
                    <a:lstStyle/>
                    <a:p>
                      <a:pPr algn="ctr">
                        <a:lnSpc>
                          <a:spcPct val="115000"/>
                        </a:lnSpc>
                        <a:spcAft>
                          <a:spcPts val="1000"/>
                        </a:spcAft>
                      </a:pPr>
                      <a:r>
                        <a:rPr lang="el-GR" sz="1400"/>
                        <a:t>Αιτιολόγηση (Πριν)</a:t>
                      </a:r>
                      <a:endParaRPr lang="el-GR" sz="1400">
                        <a:latin typeface="Calibri"/>
                        <a:ea typeface="Calibri"/>
                        <a:cs typeface="Times New Roman"/>
                      </a:endParaRPr>
                    </a:p>
                  </a:txBody>
                  <a:tcPr marL="19050" marR="19050" marT="19050" marB="19050"/>
                </a:tc>
                <a:tc>
                  <a:txBody>
                    <a:bodyPr/>
                    <a:lstStyle/>
                    <a:p>
                      <a:pPr algn="ctr">
                        <a:lnSpc>
                          <a:spcPct val="115000"/>
                        </a:lnSpc>
                        <a:spcAft>
                          <a:spcPts val="1000"/>
                        </a:spcAft>
                      </a:pPr>
                      <a:r>
                        <a:rPr lang="el-GR" sz="1400"/>
                        <a:t>21</a:t>
                      </a:r>
                      <a:endParaRPr lang="el-GR" sz="1400">
                        <a:latin typeface="Calibri"/>
                        <a:ea typeface="Calibri"/>
                        <a:cs typeface="Times New Roman"/>
                      </a:endParaRPr>
                    </a:p>
                  </a:txBody>
                  <a:tcPr marL="19050" marR="19050" marT="19050" marB="19050"/>
                </a:tc>
                <a:tc>
                  <a:txBody>
                    <a:bodyPr/>
                    <a:lstStyle/>
                    <a:p>
                      <a:pPr algn="ctr">
                        <a:lnSpc>
                          <a:spcPct val="115000"/>
                        </a:lnSpc>
                        <a:spcAft>
                          <a:spcPts val="1000"/>
                        </a:spcAft>
                      </a:pPr>
                      <a:r>
                        <a:rPr lang="el-GR" sz="1400" dirty="0"/>
                        <a:t>,86</a:t>
                      </a:r>
                      <a:endParaRPr lang="el-GR" sz="1400" dirty="0">
                        <a:latin typeface="Calibri"/>
                        <a:ea typeface="Calibri"/>
                        <a:cs typeface="Times New Roman"/>
                      </a:endParaRPr>
                    </a:p>
                  </a:txBody>
                  <a:tcPr marL="19050" marR="19050" marT="0" marB="0"/>
                </a:tc>
                <a:tc>
                  <a:txBody>
                    <a:bodyPr/>
                    <a:lstStyle/>
                    <a:p>
                      <a:pPr algn="ctr">
                        <a:lnSpc>
                          <a:spcPct val="115000"/>
                        </a:lnSpc>
                        <a:spcAft>
                          <a:spcPts val="1000"/>
                        </a:spcAft>
                      </a:pPr>
                      <a:r>
                        <a:rPr lang="el-GR" sz="1400" dirty="0"/>
                        <a:t>,964</a:t>
                      </a:r>
                      <a:endParaRPr lang="el-GR" sz="1400" dirty="0">
                        <a:latin typeface="Calibri"/>
                        <a:ea typeface="Calibri"/>
                        <a:cs typeface="Times New Roman"/>
                      </a:endParaRPr>
                    </a:p>
                  </a:txBody>
                  <a:tcPr marL="19050" marR="19050" marT="19050" marB="19050"/>
                </a:tc>
                <a:tc rowSpan="2">
                  <a:txBody>
                    <a:bodyPr/>
                    <a:lstStyle/>
                    <a:p>
                      <a:pPr algn="ctr">
                        <a:lnSpc>
                          <a:spcPct val="115000"/>
                        </a:lnSpc>
                        <a:spcAft>
                          <a:spcPts val="1000"/>
                        </a:spcAft>
                      </a:pPr>
                      <a:r>
                        <a:rPr lang="el-GR" sz="1400" dirty="0"/>
                        <a:t>&lt;,0001</a:t>
                      </a:r>
                      <a:endParaRPr lang="el-GR" sz="1400" b="1" dirty="0">
                        <a:latin typeface="Calibri"/>
                        <a:ea typeface="Calibri"/>
                        <a:cs typeface="Times New Roman"/>
                      </a:endParaRPr>
                    </a:p>
                  </a:txBody>
                  <a:tcPr marL="19050" marR="19050" marT="19050" marB="19050" anchor="ctr"/>
                </a:tc>
              </a:tr>
              <a:tr h="268816">
                <a:tc>
                  <a:txBody>
                    <a:bodyPr/>
                    <a:lstStyle/>
                    <a:p>
                      <a:pPr algn="ctr">
                        <a:lnSpc>
                          <a:spcPct val="115000"/>
                        </a:lnSpc>
                        <a:spcAft>
                          <a:spcPts val="1000"/>
                        </a:spcAft>
                      </a:pPr>
                      <a:r>
                        <a:rPr lang="el-GR" sz="1400" dirty="0"/>
                        <a:t>Αιτιολόγηση (Μετά)</a:t>
                      </a:r>
                      <a:endParaRPr lang="el-GR" sz="1400" dirty="0">
                        <a:latin typeface="Calibri"/>
                        <a:ea typeface="Calibri"/>
                        <a:cs typeface="Times New Roman"/>
                      </a:endParaRPr>
                    </a:p>
                  </a:txBody>
                  <a:tcPr marL="19050" marR="19050" marT="19050" marB="19050"/>
                </a:tc>
                <a:tc>
                  <a:txBody>
                    <a:bodyPr/>
                    <a:lstStyle/>
                    <a:p>
                      <a:pPr algn="ctr">
                        <a:lnSpc>
                          <a:spcPct val="115000"/>
                        </a:lnSpc>
                        <a:spcAft>
                          <a:spcPts val="1000"/>
                        </a:spcAft>
                      </a:pPr>
                      <a:r>
                        <a:rPr lang="el-GR" sz="1400"/>
                        <a:t>21</a:t>
                      </a:r>
                      <a:endParaRPr lang="el-GR" sz="1400">
                        <a:latin typeface="Calibri"/>
                        <a:ea typeface="Calibri"/>
                        <a:cs typeface="Times New Roman"/>
                      </a:endParaRPr>
                    </a:p>
                  </a:txBody>
                  <a:tcPr marL="19050" marR="19050" marT="19050" marB="19050"/>
                </a:tc>
                <a:tc>
                  <a:txBody>
                    <a:bodyPr/>
                    <a:lstStyle/>
                    <a:p>
                      <a:pPr algn="ctr">
                        <a:lnSpc>
                          <a:spcPct val="115000"/>
                        </a:lnSpc>
                        <a:spcAft>
                          <a:spcPts val="1000"/>
                        </a:spcAft>
                      </a:pPr>
                      <a:r>
                        <a:rPr lang="el-GR" sz="1400" dirty="0"/>
                        <a:t>2,33</a:t>
                      </a:r>
                      <a:endParaRPr lang="el-GR" sz="1400" dirty="0">
                        <a:latin typeface="Calibri"/>
                        <a:ea typeface="Calibri"/>
                        <a:cs typeface="Times New Roman"/>
                      </a:endParaRPr>
                    </a:p>
                  </a:txBody>
                  <a:tcPr marL="19050" marR="19050" marT="0" marB="0"/>
                </a:tc>
                <a:tc>
                  <a:txBody>
                    <a:bodyPr/>
                    <a:lstStyle/>
                    <a:p>
                      <a:pPr algn="ctr">
                        <a:lnSpc>
                          <a:spcPct val="115000"/>
                        </a:lnSpc>
                        <a:spcAft>
                          <a:spcPts val="1000"/>
                        </a:spcAft>
                      </a:pPr>
                      <a:r>
                        <a:rPr lang="el-GR" sz="1400" dirty="0"/>
                        <a:t>,796</a:t>
                      </a:r>
                      <a:endParaRPr lang="el-GR" sz="1400" dirty="0">
                        <a:latin typeface="Calibri"/>
                        <a:ea typeface="Calibri"/>
                        <a:cs typeface="Times New Roman"/>
                      </a:endParaRPr>
                    </a:p>
                  </a:txBody>
                  <a:tcPr marL="19050" marR="19050" marT="19050" marB="19050"/>
                </a:tc>
                <a:tc vMerge="1">
                  <a:txBody>
                    <a:bodyPr/>
                    <a:lstStyle/>
                    <a:p>
                      <a:endParaRPr lang="el-GR"/>
                    </a:p>
                  </a:txBody>
                  <a:tcPr/>
                </a:tc>
              </a:tr>
              <a:tr h="268816">
                <a:tc>
                  <a:txBody>
                    <a:bodyPr/>
                    <a:lstStyle/>
                    <a:p>
                      <a:pPr algn="ctr">
                        <a:lnSpc>
                          <a:spcPct val="115000"/>
                        </a:lnSpc>
                        <a:spcAft>
                          <a:spcPts val="1000"/>
                        </a:spcAft>
                      </a:pPr>
                      <a:r>
                        <a:rPr lang="el-GR" sz="1400"/>
                        <a:t>Δόμηση (Πριν)</a:t>
                      </a:r>
                      <a:endParaRPr lang="el-GR" sz="1400">
                        <a:latin typeface="Calibri"/>
                        <a:ea typeface="Calibri"/>
                        <a:cs typeface="Times New Roman"/>
                      </a:endParaRPr>
                    </a:p>
                  </a:txBody>
                  <a:tcPr marL="19050" marR="19050" marT="19050" marB="19050"/>
                </a:tc>
                <a:tc>
                  <a:txBody>
                    <a:bodyPr/>
                    <a:lstStyle/>
                    <a:p>
                      <a:pPr algn="ctr">
                        <a:lnSpc>
                          <a:spcPct val="115000"/>
                        </a:lnSpc>
                        <a:spcAft>
                          <a:spcPts val="1000"/>
                        </a:spcAft>
                      </a:pPr>
                      <a:r>
                        <a:rPr lang="el-GR" sz="1400" dirty="0"/>
                        <a:t>21</a:t>
                      </a:r>
                      <a:endParaRPr lang="el-GR" sz="1400" dirty="0">
                        <a:latin typeface="Calibri"/>
                        <a:ea typeface="Calibri"/>
                        <a:cs typeface="Times New Roman"/>
                      </a:endParaRPr>
                    </a:p>
                  </a:txBody>
                  <a:tcPr marL="19050" marR="19050" marT="19050" marB="19050"/>
                </a:tc>
                <a:tc>
                  <a:txBody>
                    <a:bodyPr/>
                    <a:lstStyle/>
                    <a:p>
                      <a:pPr algn="ctr">
                        <a:lnSpc>
                          <a:spcPct val="115000"/>
                        </a:lnSpc>
                        <a:spcAft>
                          <a:spcPts val="1000"/>
                        </a:spcAft>
                      </a:pPr>
                      <a:r>
                        <a:rPr lang="el-GR" sz="1400"/>
                        <a:t>1,05</a:t>
                      </a:r>
                      <a:endParaRPr lang="el-GR" sz="1400">
                        <a:latin typeface="Calibri"/>
                        <a:ea typeface="Calibri"/>
                        <a:cs typeface="Times New Roman"/>
                      </a:endParaRPr>
                    </a:p>
                  </a:txBody>
                  <a:tcPr marL="19050" marR="19050" marT="0" marB="0"/>
                </a:tc>
                <a:tc>
                  <a:txBody>
                    <a:bodyPr/>
                    <a:lstStyle/>
                    <a:p>
                      <a:pPr algn="ctr">
                        <a:lnSpc>
                          <a:spcPct val="115000"/>
                        </a:lnSpc>
                        <a:spcAft>
                          <a:spcPts val="1000"/>
                        </a:spcAft>
                      </a:pPr>
                      <a:r>
                        <a:rPr lang="el-GR" sz="1400" dirty="0"/>
                        <a:t>,669</a:t>
                      </a:r>
                      <a:endParaRPr lang="el-GR" sz="1400" dirty="0">
                        <a:latin typeface="Calibri"/>
                        <a:ea typeface="Calibri"/>
                        <a:cs typeface="Times New Roman"/>
                      </a:endParaRPr>
                    </a:p>
                  </a:txBody>
                  <a:tcPr marL="19050" marR="19050" marT="19050" marB="19050"/>
                </a:tc>
                <a:tc rowSpan="2">
                  <a:txBody>
                    <a:bodyPr/>
                    <a:lstStyle/>
                    <a:p>
                      <a:pPr algn="ctr">
                        <a:lnSpc>
                          <a:spcPct val="115000"/>
                        </a:lnSpc>
                        <a:spcAft>
                          <a:spcPts val="1000"/>
                        </a:spcAft>
                      </a:pPr>
                      <a:r>
                        <a:rPr lang="el-GR" sz="1400" dirty="0"/>
                        <a:t>&lt;,0001</a:t>
                      </a:r>
                      <a:endParaRPr lang="el-GR" sz="1400" b="1" dirty="0">
                        <a:latin typeface="Calibri"/>
                        <a:ea typeface="Calibri"/>
                        <a:cs typeface="Times New Roman"/>
                      </a:endParaRPr>
                    </a:p>
                  </a:txBody>
                  <a:tcPr marL="19050" marR="19050" marT="19050" marB="19050" anchor="ctr"/>
                </a:tc>
              </a:tr>
              <a:tr h="268816">
                <a:tc>
                  <a:txBody>
                    <a:bodyPr/>
                    <a:lstStyle/>
                    <a:p>
                      <a:pPr algn="ctr">
                        <a:lnSpc>
                          <a:spcPct val="115000"/>
                        </a:lnSpc>
                        <a:spcAft>
                          <a:spcPts val="1000"/>
                        </a:spcAft>
                      </a:pPr>
                      <a:r>
                        <a:rPr lang="el-GR" sz="1400" dirty="0"/>
                        <a:t>Δόμηση (Μετά)</a:t>
                      </a:r>
                      <a:endParaRPr lang="el-GR" sz="1400" dirty="0">
                        <a:latin typeface="Calibri"/>
                        <a:ea typeface="Calibri"/>
                        <a:cs typeface="Times New Roman"/>
                      </a:endParaRPr>
                    </a:p>
                  </a:txBody>
                  <a:tcPr marL="19050" marR="19050" marT="19050" marB="19050"/>
                </a:tc>
                <a:tc>
                  <a:txBody>
                    <a:bodyPr/>
                    <a:lstStyle/>
                    <a:p>
                      <a:pPr algn="ctr">
                        <a:lnSpc>
                          <a:spcPct val="115000"/>
                        </a:lnSpc>
                        <a:spcAft>
                          <a:spcPts val="1000"/>
                        </a:spcAft>
                      </a:pPr>
                      <a:r>
                        <a:rPr lang="el-GR" sz="1400"/>
                        <a:t>21</a:t>
                      </a:r>
                      <a:endParaRPr lang="el-GR" sz="1400">
                        <a:latin typeface="Calibri"/>
                        <a:ea typeface="Calibri"/>
                        <a:cs typeface="Times New Roman"/>
                      </a:endParaRPr>
                    </a:p>
                  </a:txBody>
                  <a:tcPr marL="19050" marR="19050" marT="19050" marB="19050"/>
                </a:tc>
                <a:tc>
                  <a:txBody>
                    <a:bodyPr/>
                    <a:lstStyle/>
                    <a:p>
                      <a:pPr algn="ctr">
                        <a:lnSpc>
                          <a:spcPct val="115000"/>
                        </a:lnSpc>
                        <a:spcAft>
                          <a:spcPts val="1000"/>
                        </a:spcAft>
                      </a:pPr>
                      <a:r>
                        <a:rPr lang="el-GR" sz="1400"/>
                        <a:t>2,24</a:t>
                      </a:r>
                      <a:endParaRPr lang="el-GR" sz="1400">
                        <a:latin typeface="Calibri"/>
                        <a:ea typeface="Calibri"/>
                        <a:cs typeface="Times New Roman"/>
                      </a:endParaRPr>
                    </a:p>
                  </a:txBody>
                  <a:tcPr marL="19050" marR="19050" marT="0" marB="0"/>
                </a:tc>
                <a:tc>
                  <a:txBody>
                    <a:bodyPr/>
                    <a:lstStyle/>
                    <a:p>
                      <a:pPr algn="ctr">
                        <a:lnSpc>
                          <a:spcPct val="115000"/>
                        </a:lnSpc>
                        <a:spcAft>
                          <a:spcPts val="1000"/>
                        </a:spcAft>
                      </a:pPr>
                      <a:r>
                        <a:rPr lang="el-GR" sz="1400" dirty="0"/>
                        <a:t>,768</a:t>
                      </a:r>
                      <a:endParaRPr lang="el-GR" sz="1400" dirty="0">
                        <a:latin typeface="Calibri"/>
                        <a:ea typeface="Calibri"/>
                        <a:cs typeface="Times New Roman"/>
                      </a:endParaRPr>
                    </a:p>
                  </a:txBody>
                  <a:tcPr marL="19050" marR="19050" marT="19050" marB="19050"/>
                </a:tc>
                <a:tc vMerge="1">
                  <a:txBody>
                    <a:bodyPr/>
                    <a:lstStyle/>
                    <a:p>
                      <a:endParaRPr lang="el-GR"/>
                    </a:p>
                  </a:txBody>
                  <a:tcPr/>
                </a:tc>
              </a:tr>
              <a:tr h="268816">
                <a:tc>
                  <a:txBody>
                    <a:bodyPr/>
                    <a:lstStyle/>
                    <a:p>
                      <a:pPr algn="ctr">
                        <a:lnSpc>
                          <a:spcPct val="115000"/>
                        </a:lnSpc>
                        <a:spcAft>
                          <a:spcPts val="1000"/>
                        </a:spcAft>
                      </a:pPr>
                      <a:r>
                        <a:rPr lang="el-GR" sz="1400"/>
                        <a:t>Ανάλυση (Πριν)</a:t>
                      </a:r>
                      <a:endParaRPr lang="el-GR" sz="1400">
                        <a:latin typeface="Calibri"/>
                        <a:ea typeface="Calibri"/>
                        <a:cs typeface="Times New Roman"/>
                      </a:endParaRPr>
                    </a:p>
                  </a:txBody>
                  <a:tcPr marL="19050" marR="19050" marT="19050" marB="19050"/>
                </a:tc>
                <a:tc>
                  <a:txBody>
                    <a:bodyPr/>
                    <a:lstStyle/>
                    <a:p>
                      <a:pPr algn="ctr">
                        <a:lnSpc>
                          <a:spcPct val="115000"/>
                        </a:lnSpc>
                        <a:spcAft>
                          <a:spcPts val="1000"/>
                        </a:spcAft>
                      </a:pPr>
                      <a:r>
                        <a:rPr lang="el-GR" sz="1400"/>
                        <a:t>21</a:t>
                      </a:r>
                      <a:endParaRPr lang="el-GR" sz="1400">
                        <a:latin typeface="Calibri"/>
                        <a:ea typeface="Calibri"/>
                        <a:cs typeface="Times New Roman"/>
                      </a:endParaRPr>
                    </a:p>
                  </a:txBody>
                  <a:tcPr marL="19050" marR="19050" marT="19050" marB="19050"/>
                </a:tc>
                <a:tc>
                  <a:txBody>
                    <a:bodyPr/>
                    <a:lstStyle/>
                    <a:p>
                      <a:pPr algn="ctr">
                        <a:lnSpc>
                          <a:spcPct val="115000"/>
                        </a:lnSpc>
                        <a:spcAft>
                          <a:spcPts val="1000"/>
                        </a:spcAft>
                      </a:pPr>
                      <a:r>
                        <a:rPr lang="el-GR" sz="1400" dirty="0"/>
                        <a:t>,57</a:t>
                      </a:r>
                      <a:endParaRPr lang="el-GR" sz="1400" dirty="0">
                        <a:latin typeface="Calibri"/>
                        <a:ea typeface="Calibri"/>
                        <a:cs typeface="Times New Roman"/>
                      </a:endParaRPr>
                    </a:p>
                  </a:txBody>
                  <a:tcPr marL="19050" marR="19050" marT="0" marB="0"/>
                </a:tc>
                <a:tc>
                  <a:txBody>
                    <a:bodyPr/>
                    <a:lstStyle/>
                    <a:p>
                      <a:pPr algn="ctr">
                        <a:lnSpc>
                          <a:spcPct val="115000"/>
                        </a:lnSpc>
                        <a:spcAft>
                          <a:spcPts val="1000"/>
                        </a:spcAft>
                      </a:pPr>
                      <a:r>
                        <a:rPr lang="el-GR" sz="1400"/>
                        <a:t>,746</a:t>
                      </a:r>
                      <a:endParaRPr lang="el-GR" sz="1400">
                        <a:latin typeface="Calibri"/>
                        <a:ea typeface="Calibri"/>
                        <a:cs typeface="Times New Roman"/>
                      </a:endParaRPr>
                    </a:p>
                  </a:txBody>
                  <a:tcPr marL="19050" marR="19050" marT="19050" marB="19050"/>
                </a:tc>
                <a:tc rowSpan="2">
                  <a:txBody>
                    <a:bodyPr/>
                    <a:lstStyle/>
                    <a:p>
                      <a:pPr algn="ctr">
                        <a:lnSpc>
                          <a:spcPct val="115000"/>
                        </a:lnSpc>
                        <a:spcAft>
                          <a:spcPts val="1000"/>
                        </a:spcAft>
                      </a:pPr>
                      <a:r>
                        <a:rPr lang="el-GR" sz="1400" dirty="0"/>
                        <a:t>,001</a:t>
                      </a:r>
                      <a:endParaRPr lang="el-GR" sz="1400" b="1" dirty="0">
                        <a:latin typeface="Calibri"/>
                        <a:ea typeface="Calibri"/>
                        <a:cs typeface="Times New Roman"/>
                      </a:endParaRPr>
                    </a:p>
                  </a:txBody>
                  <a:tcPr marL="19050" marR="19050" marT="19050" marB="19050" anchor="ctr"/>
                </a:tc>
              </a:tr>
              <a:tr h="268816">
                <a:tc>
                  <a:txBody>
                    <a:bodyPr/>
                    <a:lstStyle/>
                    <a:p>
                      <a:pPr algn="ctr">
                        <a:lnSpc>
                          <a:spcPct val="115000"/>
                        </a:lnSpc>
                        <a:spcAft>
                          <a:spcPts val="1000"/>
                        </a:spcAft>
                      </a:pPr>
                      <a:r>
                        <a:rPr lang="el-GR" sz="1400"/>
                        <a:t>Ανάλυση (Μετά)</a:t>
                      </a:r>
                      <a:endParaRPr lang="el-GR" sz="1400">
                        <a:latin typeface="Calibri"/>
                        <a:ea typeface="Calibri"/>
                        <a:cs typeface="Times New Roman"/>
                      </a:endParaRPr>
                    </a:p>
                  </a:txBody>
                  <a:tcPr marL="19050" marR="19050" marT="19050" marB="19050"/>
                </a:tc>
                <a:tc>
                  <a:txBody>
                    <a:bodyPr/>
                    <a:lstStyle/>
                    <a:p>
                      <a:pPr algn="ctr">
                        <a:lnSpc>
                          <a:spcPct val="115000"/>
                        </a:lnSpc>
                        <a:spcAft>
                          <a:spcPts val="1000"/>
                        </a:spcAft>
                      </a:pPr>
                      <a:r>
                        <a:rPr lang="el-GR" sz="1400"/>
                        <a:t>21</a:t>
                      </a:r>
                      <a:endParaRPr lang="el-GR" sz="1400">
                        <a:latin typeface="Calibri"/>
                        <a:ea typeface="Calibri"/>
                        <a:cs typeface="Times New Roman"/>
                      </a:endParaRPr>
                    </a:p>
                  </a:txBody>
                  <a:tcPr marL="19050" marR="19050" marT="19050" marB="19050"/>
                </a:tc>
                <a:tc>
                  <a:txBody>
                    <a:bodyPr/>
                    <a:lstStyle/>
                    <a:p>
                      <a:pPr algn="ctr">
                        <a:lnSpc>
                          <a:spcPct val="115000"/>
                        </a:lnSpc>
                        <a:spcAft>
                          <a:spcPts val="1000"/>
                        </a:spcAft>
                      </a:pPr>
                      <a:r>
                        <a:rPr lang="el-GR" sz="1400"/>
                        <a:t>2,05</a:t>
                      </a:r>
                      <a:endParaRPr lang="el-GR" sz="1400">
                        <a:latin typeface="Calibri"/>
                        <a:ea typeface="Calibri"/>
                        <a:cs typeface="Times New Roman"/>
                      </a:endParaRPr>
                    </a:p>
                  </a:txBody>
                  <a:tcPr marL="19050" marR="19050" marT="0" marB="0"/>
                </a:tc>
                <a:tc>
                  <a:txBody>
                    <a:bodyPr/>
                    <a:lstStyle/>
                    <a:p>
                      <a:pPr algn="ctr">
                        <a:lnSpc>
                          <a:spcPct val="115000"/>
                        </a:lnSpc>
                        <a:spcAft>
                          <a:spcPts val="1000"/>
                        </a:spcAft>
                      </a:pPr>
                      <a:r>
                        <a:rPr lang="el-GR" sz="1400" dirty="0"/>
                        <a:t>,974</a:t>
                      </a:r>
                      <a:endParaRPr lang="el-GR" sz="1400" dirty="0">
                        <a:latin typeface="Calibri"/>
                        <a:ea typeface="Calibri"/>
                        <a:cs typeface="Times New Roman"/>
                      </a:endParaRPr>
                    </a:p>
                  </a:txBody>
                  <a:tcPr marL="19050" marR="19050" marT="19050" marB="19050"/>
                </a:tc>
                <a:tc vMerge="1">
                  <a:txBody>
                    <a:bodyPr/>
                    <a:lstStyle/>
                    <a:p>
                      <a:endParaRPr lang="el-GR"/>
                    </a:p>
                  </a:txBody>
                  <a:tcPr/>
                </a:tc>
              </a:tr>
              <a:tr h="268816">
                <a:tc>
                  <a:txBody>
                    <a:bodyPr/>
                    <a:lstStyle/>
                    <a:p>
                      <a:pPr algn="ctr">
                        <a:lnSpc>
                          <a:spcPct val="115000"/>
                        </a:lnSpc>
                        <a:spcAft>
                          <a:spcPts val="1000"/>
                        </a:spcAft>
                      </a:pPr>
                      <a:r>
                        <a:rPr lang="el-GR" sz="1400"/>
                        <a:t>Αξιολόγηση (Πριν)</a:t>
                      </a:r>
                      <a:endParaRPr lang="el-GR" sz="1400">
                        <a:latin typeface="Calibri"/>
                        <a:ea typeface="Calibri"/>
                        <a:cs typeface="Times New Roman"/>
                      </a:endParaRPr>
                    </a:p>
                  </a:txBody>
                  <a:tcPr marL="19050" marR="19050" marT="19050" marB="19050"/>
                </a:tc>
                <a:tc>
                  <a:txBody>
                    <a:bodyPr/>
                    <a:lstStyle/>
                    <a:p>
                      <a:pPr algn="ctr">
                        <a:lnSpc>
                          <a:spcPct val="115000"/>
                        </a:lnSpc>
                        <a:spcAft>
                          <a:spcPts val="1000"/>
                        </a:spcAft>
                      </a:pPr>
                      <a:r>
                        <a:rPr lang="el-GR" sz="1400"/>
                        <a:t>21</a:t>
                      </a:r>
                      <a:endParaRPr lang="el-GR" sz="1400">
                        <a:latin typeface="Calibri"/>
                        <a:ea typeface="Calibri"/>
                        <a:cs typeface="Times New Roman"/>
                      </a:endParaRPr>
                    </a:p>
                  </a:txBody>
                  <a:tcPr marL="19050" marR="19050" marT="19050" marB="19050"/>
                </a:tc>
                <a:tc>
                  <a:txBody>
                    <a:bodyPr/>
                    <a:lstStyle/>
                    <a:p>
                      <a:pPr algn="ctr">
                        <a:lnSpc>
                          <a:spcPct val="115000"/>
                        </a:lnSpc>
                        <a:spcAft>
                          <a:spcPts val="1000"/>
                        </a:spcAft>
                      </a:pPr>
                      <a:r>
                        <a:rPr lang="el-GR" sz="1400"/>
                        <a:t>,67</a:t>
                      </a:r>
                      <a:endParaRPr lang="el-GR" sz="1400">
                        <a:latin typeface="Calibri"/>
                        <a:ea typeface="Calibri"/>
                        <a:cs typeface="Times New Roman"/>
                      </a:endParaRPr>
                    </a:p>
                  </a:txBody>
                  <a:tcPr marL="19050" marR="19050" marT="0" marB="0"/>
                </a:tc>
                <a:tc>
                  <a:txBody>
                    <a:bodyPr/>
                    <a:lstStyle/>
                    <a:p>
                      <a:pPr algn="ctr">
                        <a:lnSpc>
                          <a:spcPct val="115000"/>
                        </a:lnSpc>
                        <a:spcAft>
                          <a:spcPts val="1000"/>
                        </a:spcAft>
                      </a:pPr>
                      <a:r>
                        <a:rPr lang="el-GR" sz="1400"/>
                        <a:t>,730</a:t>
                      </a:r>
                      <a:endParaRPr lang="el-GR" sz="1400">
                        <a:latin typeface="Calibri"/>
                        <a:ea typeface="Calibri"/>
                        <a:cs typeface="Times New Roman"/>
                      </a:endParaRPr>
                    </a:p>
                  </a:txBody>
                  <a:tcPr marL="19050" marR="19050" marT="19050" marB="19050"/>
                </a:tc>
                <a:tc rowSpan="2">
                  <a:txBody>
                    <a:bodyPr/>
                    <a:lstStyle/>
                    <a:p>
                      <a:pPr algn="ctr">
                        <a:lnSpc>
                          <a:spcPct val="115000"/>
                        </a:lnSpc>
                        <a:spcAft>
                          <a:spcPts val="1000"/>
                        </a:spcAft>
                      </a:pPr>
                      <a:r>
                        <a:rPr lang="el-GR" sz="1400" dirty="0"/>
                        <a:t>,003</a:t>
                      </a:r>
                      <a:endParaRPr lang="el-GR" sz="1400" b="1" dirty="0">
                        <a:latin typeface="Calibri"/>
                        <a:ea typeface="Calibri"/>
                        <a:cs typeface="Times New Roman"/>
                      </a:endParaRPr>
                    </a:p>
                  </a:txBody>
                  <a:tcPr marL="19050" marR="19050" marT="19050" marB="19050" anchor="ctr"/>
                </a:tc>
              </a:tr>
              <a:tr h="268816">
                <a:tc>
                  <a:txBody>
                    <a:bodyPr/>
                    <a:lstStyle/>
                    <a:p>
                      <a:pPr algn="ctr">
                        <a:lnSpc>
                          <a:spcPct val="115000"/>
                        </a:lnSpc>
                        <a:spcAft>
                          <a:spcPts val="1000"/>
                        </a:spcAft>
                      </a:pPr>
                      <a:r>
                        <a:rPr lang="el-GR" sz="1400"/>
                        <a:t>Αξιολόγηση (Μετά)</a:t>
                      </a:r>
                      <a:endParaRPr lang="el-GR" sz="1400">
                        <a:latin typeface="Calibri"/>
                        <a:ea typeface="Calibri"/>
                        <a:cs typeface="Times New Roman"/>
                      </a:endParaRPr>
                    </a:p>
                  </a:txBody>
                  <a:tcPr marL="19050" marR="19050" marT="19050" marB="19050"/>
                </a:tc>
                <a:tc>
                  <a:txBody>
                    <a:bodyPr/>
                    <a:lstStyle/>
                    <a:p>
                      <a:pPr algn="ctr">
                        <a:lnSpc>
                          <a:spcPct val="115000"/>
                        </a:lnSpc>
                        <a:spcAft>
                          <a:spcPts val="1000"/>
                        </a:spcAft>
                      </a:pPr>
                      <a:r>
                        <a:rPr lang="el-GR" sz="1400" dirty="0"/>
                        <a:t>21</a:t>
                      </a:r>
                      <a:endParaRPr lang="el-GR" sz="1400" dirty="0">
                        <a:latin typeface="Calibri"/>
                        <a:ea typeface="Calibri"/>
                        <a:cs typeface="Times New Roman"/>
                      </a:endParaRPr>
                    </a:p>
                  </a:txBody>
                  <a:tcPr marL="19050" marR="19050" marT="19050" marB="19050"/>
                </a:tc>
                <a:tc>
                  <a:txBody>
                    <a:bodyPr/>
                    <a:lstStyle/>
                    <a:p>
                      <a:pPr algn="ctr">
                        <a:lnSpc>
                          <a:spcPct val="115000"/>
                        </a:lnSpc>
                        <a:spcAft>
                          <a:spcPts val="1000"/>
                        </a:spcAft>
                      </a:pPr>
                      <a:r>
                        <a:rPr lang="el-GR" sz="1400" dirty="0"/>
                        <a:t>1,76</a:t>
                      </a:r>
                      <a:endParaRPr lang="el-GR" sz="1400" dirty="0">
                        <a:latin typeface="Calibri"/>
                        <a:ea typeface="Calibri"/>
                        <a:cs typeface="Times New Roman"/>
                      </a:endParaRPr>
                    </a:p>
                  </a:txBody>
                  <a:tcPr marL="19050" marR="19050" marT="0" marB="0"/>
                </a:tc>
                <a:tc>
                  <a:txBody>
                    <a:bodyPr/>
                    <a:lstStyle/>
                    <a:p>
                      <a:pPr algn="ctr">
                        <a:lnSpc>
                          <a:spcPct val="115000"/>
                        </a:lnSpc>
                        <a:spcAft>
                          <a:spcPts val="1000"/>
                        </a:spcAft>
                      </a:pPr>
                      <a:r>
                        <a:rPr lang="el-GR" sz="1400" dirty="0"/>
                        <a:t>1,044</a:t>
                      </a:r>
                      <a:endParaRPr lang="el-GR" sz="1400" dirty="0">
                        <a:latin typeface="Calibri"/>
                        <a:ea typeface="Calibri"/>
                        <a:cs typeface="Times New Roman"/>
                      </a:endParaRPr>
                    </a:p>
                  </a:txBody>
                  <a:tcPr marL="19050" marR="19050" marT="19050" marB="19050"/>
                </a:tc>
                <a:tc vMerge="1">
                  <a:txBody>
                    <a:bodyPr/>
                    <a:lstStyle/>
                    <a:p>
                      <a:endParaRPr lang="el-GR"/>
                    </a:p>
                  </a:txBody>
                  <a:tcPr/>
                </a:tc>
              </a:tr>
            </a:tbl>
          </a:graphicData>
        </a:graphic>
      </p:graphicFrame>
      <p:sp>
        <p:nvSpPr>
          <p:cNvPr id="37889" name="Rectangle 1"/>
          <p:cNvSpPr>
            <a:spLocks noChangeArrowheads="1"/>
          </p:cNvSpPr>
          <p:nvPr/>
        </p:nvSpPr>
        <p:spPr bwMode="auto">
          <a:xfrm>
            <a:off x="395536" y="5674460"/>
            <a:ext cx="8208912"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lang="el-GR" sz="1400" dirty="0" smtClean="0">
                <a:latin typeface="Cambria" pitchFamily="18" charset="0"/>
                <a:ea typeface="Calibri" pitchFamily="34" charset="0"/>
                <a:cs typeface="Arial" pitchFamily="34" charset="0"/>
              </a:rPr>
              <a:t>Η </a:t>
            </a:r>
            <a:r>
              <a:rPr kumimoji="0" lang="el-GR" sz="1400" b="0" i="0" u="none" strike="noStrike" cap="none" normalizeH="0" baseline="0" dirty="0" smtClean="0">
                <a:ln>
                  <a:noFill/>
                </a:ln>
                <a:solidFill>
                  <a:schemeClr val="tx1"/>
                </a:solidFill>
                <a:effectLst/>
                <a:latin typeface="Cambria" pitchFamily="18" charset="0"/>
                <a:ea typeface="Calibri" pitchFamily="34" charset="0"/>
                <a:cs typeface="Arial" pitchFamily="34" charset="0"/>
              </a:rPr>
              <a:t>συγκριτική παρουσίαση και ανάλυση των αποτελεσμάτων δείχνει </a:t>
            </a:r>
            <a:r>
              <a:rPr kumimoji="0" lang="el-GR" sz="1400" b="1" i="0" u="none" strike="noStrike" cap="none" normalizeH="0" baseline="0" dirty="0" smtClean="0">
                <a:ln>
                  <a:noFill/>
                </a:ln>
                <a:solidFill>
                  <a:schemeClr val="tx1"/>
                </a:solidFill>
                <a:effectLst/>
                <a:latin typeface="Cambria" pitchFamily="18" charset="0"/>
                <a:ea typeface="Calibri" pitchFamily="34" charset="0"/>
                <a:cs typeface="Arial" pitchFamily="34" charset="0"/>
              </a:rPr>
              <a:t>στατιστικά σημαντική δ</a:t>
            </a:r>
            <a:r>
              <a:rPr kumimoji="0" lang="el-GR" sz="1400" b="0" i="0" u="none" strike="noStrike" cap="none" normalizeH="0" baseline="0" dirty="0" smtClean="0">
                <a:ln>
                  <a:noFill/>
                </a:ln>
                <a:solidFill>
                  <a:schemeClr val="tx1"/>
                </a:solidFill>
                <a:effectLst/>
                <a:latin typeface="Cambria" pitchFamily="18" charset="0"/>
                <a:ea typeface="Calibri" pitchFamily="34" charset="0"/>
                <a:cs typeface="Arial" pitchFamily="34" charset="0"/>
              </a:rPr>
              <a:t>ιαφορά στα αποτελέσματα πριν και μετά την παρέμβαση για όλους τους δείκτες που αφορούν στην Κριτική Σκέψη των Επιχειρηματολογικών Χαρτών (p&lt;0,05). Μάλιστα, σε όλες τις περιπτώσεις, τα αποτελέσματα μετά την παρέμβαση είναι </a:t>
            </a:r>
            <a:r>
              <a:rPr kumimoji="0" lang="el-GR" sz="1400" b="1" i="0" u="none" strike="noStrike" cap="none" normalizeH="0" baseline="0" dirty="0" smtClean="0">
                <a:ln>
                  <a:noFill/>
                </a:ln>
                <a:solidFill>
                  <a:schemeClr val="tx1"/>
                </a:solidFill>
                <a:effectLst/>
                <a:latin typeface="Cambria" pitchFamily="18" charset="0"/>
                <a:ea typeface="Calibri" pitchFamily="34" charset="0"/>
                <a:cs typeface="Arial" pitchFamily="34" charset="0"/>
              </a:rPr>
              <a:t>εμφανώς υψηλότερα </a:t>
            </a:r>
            <a:r>
              <a:rPr kumimoji="0" lang="el-GR" sz="1400" b="0" i="0" u="none" strike="noStrike" cap="none" normalizeH="0" baseline="0" dirty="0" smtClean="0">
                <a:ln>
                  <a:noFill/>
                </a:ln>
                <a:solidFill>
                  <a:schemeClr val="tx1"/>
                </a:solidFill>
                <a:effectLst/>
                <a:latin typeface="Cambria" pitchFamily="18" charset="0"/>
                <a:ea typeface="Calibri" pitchFamily="34" charset="0"/>
                <a:cs typeface="Arial" pitchFamily="34" charset="0"/>
              </a:rPr>
              <a:t>έναντι των αντίστοιχων πριν την παρέμβαση.</a:t>
            </a:r>
            <a:endParaRPr kumimoji="0" lang="el-GR"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6 - Ορθογώνιο"/>
          <p:cNvSpPr/>
          <p:nvPr/>
        </p:nvSpPr>
        <p:spPr>
          <a:xfrm>
            <a:off x="395536" y="980728"/>
            <a:ext cx="8424936" cy="954107"/>
          </a:xfrm>
          <a:prstGeom prst="rect">
            <a:avLst/>
          </a:prstGeom>
        </p:spPr>
        <p:txBody>
          <a:bodyPr wrap="square">
            <a:spAutoFit/>
          </a:bodyPr>
          <a:lstStyle/>
          <a:p>
            <a:pPr>
              <a:buNone/>
            </a:pPr>
            <a:r>
              <a:rPr lang="el-GR" sz="1400" dirty="0" smtClean="0">
                <a:latin typeface="Cambria" pitchFamily="18" charset="0"/>
              </a:rPr>
              <a:t>Χρησιμοποιήθηκαν στατιστικοί έλεγχοι για Εξαρτημένα Δείγματα (Έλεγχοι κατά ζεύγη) με μη παραμετρικό Έλεγχο </a:t>
            </a:r>
            <a:r>
              <a:rPr lang="el-GR" sz="1400" dirty="0" err="1" smtClean="0">
                <a:latin typeface="Cambria" pitchFamily="18" charset="0"/>
              </a:rPr>
              <a:t>Wilcoxon</a:t>
            </a:r>
            <a:r>
              <a:rPr lang="el-GR" sz="1400" dirty="0" smtClean="0">
                <a:latin typeface="Cambria" pitchFamily="18" charset="0"/>
              </a:rPr>
              <a:t> (</a:t>
            </a:r>
            <a:r>
              <a:rPr lang="el-GR" sz="1400" dirty="0" err="1" smtClean="0">
                <a:latin typeface="Cambria" pitchFamily="18" charset="0"/>
              </a:rPr>
              <a:t>Paired</a:t>
            </a:r>
            <a:r>
              <a:rPr lang="el-GR" sz="1400" dirty="0" smtClean="0">
                <a:latin typeface="Cambria" pitchFamily="18" charset="0"/>
              </a:rPr>
              <a:t> </a:t>
            </a:r>
            <a:r>
              <a:rPr lang="el-GR" sz="1400" dirty="0" err="1" smtClean="0">
                <a:latin typeface="Cambria" pitchFamily="18" charset="0"/>
              </a:rPr>
              <a:t>Samples</a:t>
            </a:r>
            <a:r>
              <a:rPr lang="el-GR" sz="1400" dirty="0" smtClean="0">
                <a:latin typeface="Cambria" pitchFamily="18" charset="0"/>
              </a:rPr>
              <a:t> </a:t>
            </a:r>
            <a:r>
              <a:rPr lang="el-GR" sz="1400" dirty="0" err="1" smtClean="0">
                <a:latin typeface="Cambria" pitchFamily="18" charset="0"/>
              </a:rPr>
              <a:t>Wilcoxon</a:t>
            </a:r>
            <a:r>
              <a:rPr lang="el-GR" sz="1400" dirty="0" smtClean="0">
                <a:latin typeface="Cambria" pitchFamily="18" charset="0"/>
              </a:rPr>
              <a:t> </a:t>
            </a:r>
            <a:r>
              <a:rPr lang="el-GR" sz="1400" dirty="0" err="1" smtClean="0">
                <a:latin typeface="Cambria" pitchFamily="18" charset="0"/>
              </a:rPr>
              <a:t>test</a:t>
            </a:r>
            <a:r>
              <a:rPr lang="el-GR" sz="1400" dirty="0" smtClean="0">
                <a:latin typeface="Cambria" pitchFamily="18" charset="0"/>
              </a:rPr>
              <a:t>) και επίπεδο στατιστικής σημαντικότητας για όλους τους ελέγχους ορίστηκε σε 5% (0,05). </a:t>
            </a:r>
          </a:p>
          <a:p>
            <a:r>
              <a:rPr lang="el-GR" sz="1400" dirty="0" smtClean="0">
                <a:latin typeface="Cambria" pitchFamily="18" charset="0"/>
              </a:rPr>
              <a:t>Όλοι οι δείκτες βαθμολογήθηκαν σε </a:t>
            </a:r>
            <a:r>
              <a:rPr lang="el-GR" sz="1400" dirty="0" err="1" smtClean="0">
                <a:latin typeface="Cambria" pitchFamily="18" charset="0"/>
              </a:rPr>
              <a:t>τετραβάθμια</a:t>
            </a:r>
            <a:r>
              <a:rPr lang="el-GR" sz="1400" dirty="0" smtClean="0">
                <a:latin typeface="Cambria" pitchFamily="18" charset="0"/>
              </a:rPr>
              <a:t> κλίμακα : 0-Καθόλου, 1-Ελάχιστα, 2-Μέτρια, 3-Επαρκώς</a:t>
            </a:r>
            <a:endParaRPr lang="el-GR" sz="1400" dirty="0">
              <a:latin typeface="Cambria" pitchFamily="18" charset="0"/>
            </a:endParaRPr>
          </a:p>
        </p:txBody>
      </p:sp>
    </p:spTree>
  </p:cSld>
  <p:clrMapOvr>
    <a:masterClrMapping/>
  </p:clrMapOvr>
  <p:transition spd="slow">
    <p:wipe dir="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267744" y="274638"/>
            <a:ext cx="4968552" cy="634082"/>
          </a:xfr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r>
              <a:rPr lang="el-GR" sz="2200" dirty="0" smtClean="0">
                <a:latin typeface="Cambria" pitchFamily="18" charset="0"/>
              </a:rPr>
              <a:t/>
            </a:r>
            <a:br>
              <a:rPr lang="el-GR" sz="2200" dirty="0" smtClean="0">
                <a:latin typeface="Cambria" pitchFamily="18" charset="0"/>
              </a:rPr>
            </a:br>
            <a:r>
              <a:rPr lang="el-GR" sz="2200" dirty="0" smtClean="0">
                <a:latin typeface="Cambria" pitchFamily="18" charset="0"/>
              </a:rPr>
              <a:t/>
            </a:r>
            <a:br>
              <a:rPr lang="el-GR" sz="2200" dirty="0" smtClean="0">
                <a:latin typeface="Cambria" pitchFamily="18" charset="0"/>
              </a:rPr>
            </a:br>
            <a:r>
              <a:rPr lang="el-GR" sz="2400" b="1" dirty="0" err="1" smtClean="0">
                <a:latin typeface="Cambria" pitchFamily="18" charset="0"/>
              </a:rPr>
              <a:t>Επιχειρηματολογικοί</a:t>
            </a:r>
            <a:r>
              <a:rPr lang="el-GR" sz="2400" b="1" dirty="0" smtClean="0">
                <a:latin typeface="Cambria" pitchFamily="18" charset="0"/>
              </a:rPr>
              <a:t> Χάρτες</a:t>
            </a:r>
            <a:br>
              <a:rPr lang="el-GR" sz="2400" b="1" dirty="0" smtClean="0">
                <a:latin typeface="Cambria" pitchFamily="18" charset="0"/>
              </a:rPr>
            </a:br>
            <a:r>
              <a:rPr lang="el-GR" sz="2000" dirty="0" smtClean="0">
                <a:latin typeface="Cambria" pitchFamily="18" charset="0"/>
              </a:rPr>
              <a:t/>
            </a:r>
            <a:br>
              <a:rPr lang="el-GR" sz="2000" dirty="0" smtClean="0">
                <a:latin typeface="Cambria" pitchFamily="18" charset="0"/>
              </a:rPr>
            </a:br>
            <a:endParaRPr lang="el-GR" sz="2000" dirty="0">
              <a:latin typeface="Cambria" pitchFamily="18" charset="0"/>
            </a:endParaRPr>
          </a:p>
        </p:txBody>
      </p:sp>
      <p:pic>
        <p:nvPicPr>
          <p:cNvPr id="4" name="3 - Θέση περιεχομένου" descr="C:\Users\user\Desktop\2ος ΕΧ Αλλοδαπός\1os\ΑΝ.gif"/>
          <p:cNvPicPr>
            <a:picLocks noGrp="1"/>
          </p:cNvPicPr>
          <p:nvPr>
            <p:ph idx="1"/>
          </p:nvPr>
        </p:nvPicPr>
        <p:blipFill>
          <a:blip r:embed="rId2" cstate="print"/>
          <a:srcRect/>
          <a:stretch>
            <a:fillRect/>
          </a:stretch>
        </p:blipFill>
        <p:spPr bwMode="auto">
          <a:xfrm>
            <a:off x="323528" y="1196752"/>
            <a:ext cx="4104456" cy="4896544"/>
          </a:xfrm>
          <a:prstGeom prst="rect">
            <a:avLst/>
          </a:prstGeom>
          <a:solidFill>
            <a:schemeClr val="accent3">
              <a:lumMod val="20000"/>
              <a:lumOff val="80000"/>
            </a:schemeClr>
          </a:solidFill>
          <a:ln w="9525">
            <a:noFill/>
            <a:miter lim="800000"/>
            <a:headEnd/>
            <a:tailEnd/>
          </a:ln>
        </p:spPr>
      </p:pic>
      <p:pic>
        <p:nvPicPr>
          <p:cNvPr id="5" name="4 - Θέση περιεχομένου" descr="C:\Users\user\Desktop\5ΔΘ-ΡΣ-ΤΕΛ.gif"/>
          <p:cNvPicPr>
            <a:picLocks/>
          </p:cNvPicPr>
          <p:nvPr/>
        </p:nvPicPr>
        <p:blipFill>
          <a:blip r:embed="rId3" cstate="print"/>
          <a:srcRect/>
          <a:stretch>
            <a:fillRect/>
          </a:stretch>
        </p:blipFill>
        <p:spPr bwMode="auto">
          <a:xfrm>
            <a:off x="4499992" y="1196752"/>
            <a:ext cx="4398640" cy="4896544"/>
          </a:xfrm>
          <a:prstGeom prst="rect">
            <a:avLst/>
          </a:prstGeom>
          <a:solidFill>
            <a:schemeClr val="accent3">
              <a:lumMod val="20000"/>
              <a:lumOff val="80000"/>
            </a:schemeClr>
          </a:solidFill>
          <a:ln w="9525">
            <a:noFill/>
            <a:miter lim="800000"/>
            <a:headEnd/>
            <a:tailEnd/>
          </a:ln>
        </p:spPr>
      </p:pic>
      <p:sp>
        <p:nvSpPr>
          <p:cNvPr id="6" name="5 - TextBox"/>
          <p:cNvSpPr txBox="1"/>
          <p:nvPr/>
        </p:nvSpPr>
        <p:spPr>
          <a:xfrm>
            <a:off x="3347864" y="1268760"/>
            <a:ext cx="1224136" cy="369332"/>
          </a:xfrm>
          <a:prstGeom prst="rect">
            <a:avLst/>
          </a:prstGeom>
          <a:noFill/>
        </p:spPr>
        <p:txBody>
          <a:bodyPr wrap="square" rtlCol="0">
            <a:spAutoFit/>
          </a:bodyPr>
          <a:lstStyle/>
          <a:p>
            <a:r>
              <a:rPr lang="el-GR" b="1" dirty="0" smtClean="0"/>
              <a:t>Αρχικός</a:t>
            </a:r>
            <a:endParaRPr lang="el-GR" b="1" dirty="0"/>
          </a:p>
        </p:txBody>
      </p:sp>
      <p:sp>
        <p:nvSpPr>
          <p:cNvPr id="7" name="6 - TextBox"/>
          <p:cNvSpPr txBox="1"/>
          <p:nvPr/>
        </p:nvSpPr>
        <p:spPr>
          <a:xfrm>
            <a:off x="7020272" y="1268760"/>
            <a:ext cx="1368152" cy="369332"/>
          </a:xfrm>
          <a:prstGeom prst="rect">
            <a:avLst/>
          </a:prstGeom>
          <a:noFill/>
        </p:spPr>
        <p:txBody>
          <a:bodyPr wrap="square" rtlCol="0">
            <a:spAutoFit/>
          </a:bodyPr>
          <a:lstStyle/>
          <a:p>
            <a:r>
              <a:rPr lang="el-GR" b="1" dirty="0" smtClean="0"/>
              <a:t>Τελικός</a:t>
            </a:r>
            <a:endParaRPr lang="el-GR" b="1" dirty="0"/>
          </a:p>
        </p:txBody>
      </p:sp>
    </p:spTree>
  </p:cSld>
  <p:clrMapOvr>
    <a:masterClrMapping/>
  </p:clrMapOvr>
  <p:transition spd="slow">
    <p:wipe dir="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rot="16200000">
            <a:off x="-2979204" y="2979204"/>
            <a:ext cx="6858000" cy="899592"/>
          </a:xfrm>
          <a:solidFill>
            <a:srgbClr val="92D050"/>
          </a:solidFill>
          <a:ln>
            <a:noFill/>
          </a:ln>
          <a:effectLst>
            <a:outerShdw blurRad="107950" dist="12700" dir="5400000" algn="ctr">
              <a:srgbClr val="000000"/>
            </a:outerShdw>
          </a:effectLst>
        </p:spPr>
        <p:txBody>
          <a:bodyPr>
            <a:noAutofit/>
          </a:bodyPr>
          <a:lstStyle/>
          <a:p>
            <a:pPr lvl="2" algn="ctr" rtl="0">
              <a:spcBef>
                <a:spcPct val="0"/>
              </a:spcBef>
            </a:pPr>
            <a:r>
              <a:rPr lang="el-GR" sz="2000" b="1" dirty="0" smtClean="0">
                <a:latin typeface="Cambria" pitchFamily="18" charset="0"/>
              </a:rPr>
              <a:t/>
            </a:r>
            <a:br>
              <a:rPr lang="el-GR" sz="2000" b="1" dirty="0" smtClean="0">
                <a:latin typeface="Cambria" pitchFamily="18" charset="0"/>
              </a:rPr>
            </a:br>
            <a:r>
              <a:rPr lang="el-GR" sz="2000" b="1" dirty="0" smtClean="0">
                <a:latin typeface="Cambria" pitchFamily="18" charset="0"/>
              </a:rPr>
              <a:t>2</a:t>
            </a:r>
            <a:r>
              <a:rPr lang="el-GR" sz="2000" b="1" baseline="30000" dirty="0" smtClean="0">
                <a:latin typeface="Cambria" pitchFamily="18" charset="0"/>
              </a:rPr>
              <a:t>ο</a:t>
            </a:r>
            <a:r>
              <a:rPr lang="el-GR" sz="2000" b="1" dirty="0" smtClean="0">
                <a:latin typeface="Cambria" pitchFamily="18" charset="0"/>
              </a:rPr>
              <a:t> Ερώτημα - Συμπεράσματα</a:t>
            </a:r>
            <a:r>
              <a:rPr lang="el-GR" sz="2000" b="1" dirty="0" smtClean="0"/>
              <a:t/>
            </a:r>
            <a:br>
              <a:rPr lang="el-GR" sz="2000" b="1" dirty="0" smtClean="0"/>
            </a:br>
            <a:endParaRPr lang="el-GR" sz="2000" dirty="0"/>
          </a:p>
        </p:txBody>
      </p:sp>
      <p:sp>
        <p:nvSpPr>
          <p:cNvPr id="4" name="3 - Θέση περιεχομένου"/>
          <p:cNvSpPr>
            <a:spLocks noGrp="1"/>
          </p:cNvSpPr>
          <p:nvPr>
            <p:ph idx="1"/>
          </p:nvPr>
        </p:nvSpPr>
        <p:spPr>
          <a:xfrm>
            <a:off x="1115616" y="404664"/>
            <a:ext cx="7704856" cy="6453336"/>
          </a:xfrm>
          <a:noFill/>
        </p:spPr>
        <p:txBody>
          <a:bodyPr>
            <a:normAutofit fontScale="40000" lnSpcReduction="20000"/>
          </a:bodyPr>
          <a:lstStyle/>
          <a:p>
            <a:pPr>
              <a:buNone/>
              <a:tabLst>
                <a:tab pos="5022850" algn="l"/>
              </a:tabLst>
            </a:pPr>
            <a:r>
              <a:rPr lang="el-GR" sz="3800" dirty="0" smtClean="0">
                <a:latin typeface="Cambria" pitchFamily="18" charset="0"/>
              </a:rPr>
              <a:t>Από την ανάλυση των επιχειρηματολογικών χαρτών των μαθητών προκύπτουν:</a:t>
            </a:r>
            <a:endParaRPr lang="en-US" sz="3800" dirty="0" smtClean="0">
              <a:latin typeface="Cambria" pitchFamily="18" charset="0"/>
            </a:endParaRPr>
          </a:p>
          <a:p>
            <a:endParaRPr lang="en-US" b="1" i="1" dirty="0" smtClean="0">
              <a:noFill/>
            </a:endParaRPr>
          </a:p>
          <a:p>
            <a:pPr marL="177800" indent="-177800">
              <a:buAutoNum type="arabicPeriod"/>
            </a:pPr>
            <a:r>
              <a:rPr lang="el-GR" sz="3500" b="1" i="1" dirty="0" smtClean="0"/>
              <a:t>Στο μετασχηματισμό εννοιών: </a:t>
            </a:r>
          </a:p>
          <a:p>
            <a:pPr marL="712788" lvl="1" indent="-312738"/>
            <a:r>
              <a:rPr lang="el-GR" sz="3500" dirty="0" err="1" smtClean="0"/>
              <a:t>αναστοχασμός</a:t>
            </a:r>
            <a:r>
              <a:rPr lang="el-GR" sz="3500" dirty="0" smtClean="0"/>
              <a:t>, αναδόμηση, μετασχηματισμός και λειτουργική ενσωμάτωση στο λόγο ιδεών και αναπαραστάσεων στο διαπολιτισμικό θέμα για τις έννοιες (Εθνική-Πολιτική-</a:t>
            </a:r>
            <a:r>
              <a:rPr lang="el-GR" sz="3500" dirty="0" err="1" smtClean="0"/>
              <a:t>Κοινωνική</a:t>
            </a:r>
            <a:r>
              <a:rPr lang="el-GR" sz="3500" dirty="0" smtClean="0"/>
              <a:t>- Πολιτιστική Ταυτότητα, </a:t>
            </a:r>
            <a:r>
              <a:rPr lang="el-GR" sz="3500" dirty="0" err="1" smtClean="0"/>
              <a:t>Ενσυναίσθηση</a:t>
            </a:r>
            <a:r>
              <a:rPr lang="el-GR" sz="3500" dirty="0" smtClean="0"/>
              <a:t>, Παγκοσμιοποίηση, Στερεότυπα και Προκαταλήψεις)</a:t>
            </a:r>
          </a:p>
          <a:p>
            <a:pPr lvl="0">
              <a:buNone/>
            </a:pPr>
            <a:r>
              <a:rPr lang="el-GR" sz="3500" b="1" i="1" dirty="0" smtClean="0"/>
              <a:t>2. Στα Στοιχεία Επιχειρηματολογίας: </a:t>
            </a:r>
          </a:p>
          <a:p>
            <a:pPr lvl="1"/>
            <a:r>
              <a:rPr lang="el-GR" sz="3500" dirty="0" smtClean="0"/>
              <a:t>μετάβαση</a:t>
            </a:r>
            <a:r>
              <a:rPr lang="el-GR" sz="3500" b="1" i="1" dirty="0" smtClean="0"/>
              <a:t> </a:t>
            </a:r>
            <a:r>
              <a:rPr lang="el-GR" sz="3500" dirty="0" smtClean="0"/>
              <a:t>από τον «παραθετικό λόγο» σε «λογικά σχήματα </a:t>
            </a:r>
            <a:r>
              <a:rPr lang="el-GR" sz="3500" dirty="0" err="1" smtClean="0"/>
              <a:t>επιχειρηματολογικής</a:t>
            </a:r>
            <a:r>
              <a:rPr lang="el-GR" sz="3500" dirty="0" smtClean="0"/>
              <a:t> Οργάνωσης»</a:t>
            </a:r>
          </a:p>
          <a:p>
            <a:pPr lvl="1"/>
            <a:r>
              <a:rPr lang="el-GR" sz="3500" dirty="0" smtClean="0"/>
              <a:t>εξέλιξη της επιχειρηματολογίας σε επίπεδο περιεχομένου (πληροφορίες, ιδέες, επιχειρήματα) και στο ρητορικό λόγο (αποδέκτες, προσωπικοί στόχοι, θέμα) </a:t>
            </a:r>
          </a:p>
          <a:p>
            <a:pPr lvl="1"/>
            <a:r>
              <a:rPr lang="el-GR" sz="3500" dirty="0" smtClean="0"/>
              <a:t>συνεχής «διαλεκτική διαδικασία» ανάμεσα στο περιεχόμενο και στον επικοινωνιακό στόχο</a:t>
            </a:r>
          </a:p>
          <a:p>
            <a:pPr>
              <a:buNone/>
            </a:pPr>
            <a:r>
              <a:rPr lang="el-GR" sz="3500" b="1" i="1" dirty="0" smtClean="0"/>
              <a:t>3. Στην Κριτική Σκέψη</a:t>
            </a:r>
            <a:r>
              <a:rPr lang="el-GR" sz="3500" dirty="0" smtClean="0"/>
              <a:t>: </a:t>
            </a:r>
          </a:p>
          <a:p>
            <a:pPr lvl="1"/>
            <a:r>
              <a:rPr lang="el-GR" sz="3500" dirty="0" smtClean="0"/>
              <a:t>ομαδοποίηση και ιεράρχηση των εννοιών (με πληρότητα, εσωτερική σαφήνεια, ελάχιστη καταγραφή, </a:t>
            </a:r>
            <a:r>
              <a:rPr lang="el-GR" sz="3500" dirty="0" err="1" smtClean="0"/>
              <a:t>αφαιρετικότητα</a:t>
            </a:r>
            <a:r>
              <a:rPr lang="el-GR" sz="3500" dirty="0" smtClean="0"/>
              <a:t> και αντιστοιχία) </a:t>
            </a:r>
          </a:p>
          <a:p>
            <a:pPr lvl="1"/>
            <a:r>
              <a:rPr lang="el-GR" sz="3500" dirty="0" smtClean="0"/>
              <a:t>αιτιολόγηση (με λογικούς συλλογισμούς, με σωστά δομημένα και ισχυρά επιχειρήματα, με τεκμήρια και βάσεις)</a:t>
            </a:r>
          </a:p>
          <a:p>
            <a:pPr lvl="1"/>
            <a:r>
              <a:rPr lang="el-GR" sz="3500" dirty="0" smtClean="0"/>
              <a:t>δόμηση των επιχειρημάτων (με σαφήνεια και συνέπεια στο στόχο) </a:t>
            </a:r>
          </a:p>
          <a:p>
            <a:pPr lvl="1"/>
            <a:r>
              <a:rPr lang="el-GR" sz="3500" dirty="0" smtClean="0"/>
              <a:t>ανάλυση του επιχειρήματος και αναγνώριση του υπονοούμενου επιχειρήματος </a:t>
            </a:r>
          </a:p>
          <a:p>
            <a:pPr lvl="1"/>
            <a:r>
              <a:rPr lang="el-GR" sz="3500" dirty="0" smtClean="0"/>
              <a:t>αξιολόγηση του επιχειρήματος (ως προς την αλήθεια και την ισχύ του).</a:t>
            </a:r>
          </a:p>
          <a:p>
            <a:pPr lvl="1">
              <a:buNone/>
            </a:pPr>
            <a:endParaRPr lang="el-GR" sz="3500" dirty="0" smtClean="0"/>
          </a:p>
          <a:p>
            <a:pPr lvl="1">
              <a:buNone/>
            </a:pPr>
            <a:r>
              <a:rPr lang="el-GR" sz="3500" dirty="0" smtClean="0"/>
              <a:t>Η αναπαράσταση της πολυπλοκότητας των αιτιωδών σχέσεων που συνδέονται με το θέμα προς διαπραγμάτευση φανερώνει ότι οι μαθητές ανταποκρίθηκαν και κατασκεύασαν ιεραρχικά δομημένους χάρτες με ομάδες εννοιών</a:t>
            </a:r>
          </a:p>
          <a:p>
            <a:pPr>
              <a:buNone/>
            </a:pPr>
            <a:endParaRPr lang="el-GR" sz="3500" dirty="0" smtClean="0"/>
          </a:p>
          <a:p>
            <a:pPr>
              <a:buNone/>
            </a:pPr>
            <a:r>
              <a:rPr lang="el-GR" sz="3500" dirty="0" smtClean="0"/>
              <a:t>Ο </a:t>
            </a:r>
            <a:r>
              <a:rPr lang="el-GR" sz="3500" dirty="0" err="1" smtClean="0"/>
              <a:t>ημιδομημένος</a:t>
            </a:r>
            <a:r>
              <a:rPr lang="el-GR" sz="3500" dirty="0" smtClean="0"/>
              <a:t> χάρτης βοήθησε:</a:t>
            </a:r>
          </a:p>
          <a:p>
            <a:r>
              <a:rPr lang="el-GR" sz="3500" dirty="0" smtClean="0"/>
              <a:t> να αναπτύξουν τα δομικά στοιχεία της επιχειρηματολογίας και του επιχειρήματος</a:t>
            </a:r>
          </a:p>
          <a:p>
            <a:r>
              <a:rPr lang="el-GR" sz="3500" dirty="0" smtClean="0"/>
              <a:t>να εστιάσουν στο περιεχόμενο (να εκφράσουν ιδέες, απόψεις, επιχειρήματα, ενστάσεις, συμπεράσματα) και να επικεντρωθούν σε μεγαλύτερο βαθμό στη σαφή και ολοκληρωμένη γλωσσική έκφραση προσδίδοντας μεγαλύτερη καθαρότητα στο λόγο </a:t>
            </a:r>
            <a:endParaRPr lang="el-GR" sz="3500" i="1" dirty="0" smtClean="0"/>
          </a:p>
          <a:p>
            <a:r>
              <a:rPr lang="el-GR" sz="3500" dirty="0" smtClean="0"/>
              <a:t>να κάνουν λογικούς συλλογισμούς συνδέοντας τους κόμβους με σχέσεις</a:t>
            </a:r>
          </a:p>
        </p:txBody>
      </p:sp>
    </p:spTree>
  </p:cSld>
  <p:clrMapOvr>
    <a:masterClrMapping/>
  </p:clrMapOvr>
  <p:transition spd="slow">
    <p:wipe dir="d"/>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0 - Εικόνα" descr="κατάλογος5.jpg"/>
          <p:cNvPicPr/>
          <p:nvPr/>
        </p:nvPicPr>
        <p:blipFill>
          <a:blip r:embed="rId2" cstate="print">
            <a:lum bright="65000" contrast="34000"/>
          </a:blip>
          <a:stretch>
            <a:fillRect/>
          </a:stretch>
        </p:blipFill>
        <p:spPr>
          <a:xfrm>
            <a:off x="395536" y="332656"/>
            <a:ext cx="8280920" cy="604867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 name="1 - Τίτλος"/>
          <p:cNvSpPr>
            <a:spLocks noGrp="1"/>
          </p:cNvSpPr>
          <p:nvPr>
            <p:ph type="title"/>
          </p:nvPr>
        </p:nvSpPr>
        <p:spPr>
          <a:xfrm>
            <a:off x="2555776" y="548680"/>
            <a:ext cx="3600400" cy="1008112"/>
          </a:xfr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el-GR" sz="2800" b="1" dirty="0" smtClean="0">
                <a:solidFill>
                  <a:schemeClr val="bg2">
                    <a:lumMod val="10000"/>
                  </a:schemeClr>
                </a:solidFill>
                <a:latin typeface="Cambria" pitchFamily="18" charset="0"/>
              </a:rPr>
              <a:t>3</a:t>
            </a:r>
            <a:r>
              <a:rPr lang="el-GR" sz="2800" b="1" baseline="30000" dirty="0" smtClean="0">
                <a:solidFill>
                  <a:schemeClr val="bg2">
                    <a:lumMod val="10000"/>
                  </a:schemeClr>
                </a:solidFill>
                <a:latin typeface="Cambria" pitchFamily="18" charset="0"/>
              </a:rPr>
              <a:t>ο</a:t>
            </a:r>
            <a:r>
              <a:rPr lang="el-GR" sz="2800" b="1" dirty="0" smtClean="0">
                <a:solidFill>
                  <a:schemeClr val="bg2">
                    <a:lumMod val="10000"/>
                  </a:schemeClr>
                </a:solidFill>
                <a:latin typeface="Cambria" pitchFamily="18" charset="0"/>
              </a:rPr>
              <a:t>  Ερώτημα</a:t>
            </a:r>
            <a:endParaRPr lang="el-GR" sz="2800" b="1" dirty="0">
              <a:solidFill>
                <a:schemeClr val="bg2">
                  <a:lumMod val="10000"/>
                </a:schemeClr>
              </a:solidFill>
              <a:latin typeface="Cambria" pitchFamily="18" charset="0"/>
            </a:endParaRPr>
          </a:p>
        </p:txBody>
      </p:sp>
      <p:sp>
        <p:nvSpPr>
          <p:cNvPr id="3" name="2 - Θέση περιεχομένου"/>
          <p:cNvSpPr>
            <a:spLocks noGrp="1"/>
          </p:cNvSpPr>
          <p:nvPr>
            <p:ph sz="half" idx="1"/>
          </p:nvPr>
        </p:nvSpPr>
        <p:spPr>
          <a:xfrm>
            <a:off x="971600" y="1844824"/>
            <a:ext cx="7272808" cy="4464496"/>
          </a:xfrm>
        </p:spPr>
        <p:txBody>
          <a:bodyPr>
            <a:noAutofit/>
          </a:bodyPr>
          <a:lstStyle/>
          <a:p>
            <a:pPr>
              <a:lnSpc>
                <a:spcPct val="150000"/>
              </a:lnSpc>
              <a:buNone/>
            </a:pPr>
            <a:r>
              <a:rPr lang="el-GR" sz="2400" i="1" dirty="0" smtClean="0">
                <a:latin typeface="Cambria" pitchFamily="18" charset="0"/>
              </a:rPr>
              <a:t>    </a:t>
            </a:r>
            <a:r>
              <a:rPr lang="el-GR" sz="2200" dirty="0" smtClean="0">
                <a:solidFill>
                  <a:schemeClr val="bg2">
                    <a:lumMod val="10000"/>
                  </a:schemeClr>
                </a:solidFill>
                <a:latin typeface="Microsoft YaHei" pitchFamily="34" charset="-122"/>
                <a:ea typeface="Microsoft YaHei" pitchFamily="34" charset="-122"/>
              </a:rPr>
              <a:t>«Εάν τα μαθησιακά περιβάλλοντα που σχεδιάζονται και με τη βοήθεια των ΤΠΕ συνεισφέρουν στη συνεργατική εμπλοκή των μαθητών σε μαθησιακές διαδικασίες επιχειρηματολογίας και συμβάλλουν στην προαγωγή του ψυχοκοινωνικού κλίματος της μάθησης, στην ανάπτυξη συνεργατικών και </a:t>
            </a:r>
            <a:r>
              <a:rPr lang="el-GR" sz="2200" dirty="0" err="1" smtClean="0">
                <a:solidFill>
                  <a:schemeClr val="bg2">
                    <a:lumMod val="10000"/>
                  </a:schemeClr>
                </a:solidFill>
                <a:latin typeface="Microsoft YaHei" pitchFamily="34" charset="-122"/>
                <a:ea typeface="Microsoft YaHei" pitchFamily="34" charset="-122"/>
              </a:rPr>
              <a:t>μεταγνωστικών</a:t>
            </a:r>
            <a:r>
              <a:rPr lang="el-GR" sz="2200" dirty="0" smtClean="0">
                <a:solidFill>
                  <a:schemeClr val="bg2">
                    <a:lumMod val="10000"/>
                  </a:schemeClr>
                </a:solidFill>
                <a:latin typeface="Microsoft YaHei" pitchFamily="34" charset="-122"/>
                <a:ea typeface="Microsoft YaHei" pitchFamily="34" charset="-122"/>
              </a:rPr>
              <a:t> δεξιοτήτων των μαθητών»</a:t>
            </a:r>
            <a:endParaRPr lang="el-GR" sz="2200" dirty="0">
              <a:solidFill>
                <a:schemeClr val="bg2">
                  <a:lumMod val="10000"/>
                </a:schemeClr>
              </a:solidFill>
              <a:latin typeface="Microsoft YaHei" pitchFamily="34" charset="-122"/>
              <a:ea typeface="Microsoft YaHei" pitchFamily="34" charset="-122"/>
            </a:endParaRPr>
          </a:p>
        </p:txBody>
      </p:sp>
    </p:spTree>
  </p:cSld>
  <p:clrMapOvr>
    <a:masterClrMapping/>
  </p:clrMapOvr>
  <p:transition spd="slow">
    <p:circl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a:xfrm>
            <a:off x="3779912" y="332656"/>
            <a:ext cx="4752528" cy="792088"/>
          </a:xfr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el-GR" sz="2800" b="1" dirty="0" smtClean="0">
                <a:latin typeface="Cambria" pitchFamily="18" charset="0"/>
              </a:rPr>
              <a:t>Διερευνητικοί Άξονες </a:t>
            </a:r>
            <a:endParaRPr lang="el-GR" sz="2800" b="1" dirty="0">
              <a:latin typeface="Cambria" pitchFamily="18" charset="0"/>
            </a:endParaRPr>
          </a:p>
        </p:txBody>
      </p:sp>
      <p:sp>
        <p:nvSpPr>
          <p:cNvPr id="5" name="4 - Θέση περιεχομένου"/>
          <p:cNvSpPr>
            <a:spLocks noGrp="1"/>
          </p:cNvSpPr>
          <p:nvPr>
            <p:ph sz="half" idx="2"/>
          </p:nvPr>
        </p:nvSpPr>
        <p:spPr>
          <a:xfrm>
            <a:off x="4648200" y="1600200"/>
            <a:ext cx="4038600" cy="4853136"/>
          </a:xfrm>
        </p:spPr>
        <p:txBody>
          <a:bodyPr>
            <a:normAutofit fontScale="62500" lnSpcReduction="20000"/>
          </a:bodyPr>
          <a:lstStyle/>
          <a:p>
            <a:pPr>
              <a:buFont typeface="Wingdings" pitchFamily="2" charset="2"/>
              <a:buChar char="Ø"/>
            </a:pPr>
            <a:r>
              <a:rPr lang="el-GR" sz="3200" b="1" dirty="0" err="1" smtClean="0"/>
              <a:t>Ομαδοσυνεργατική</a:t>
            </a:r>
            <a:r>
              <a:rPr lang="el-GR" sz="3200" b="1" dirty="0" smtClean="0"/>
              <a:t> διδασκαλία </a:t>
            </a:r>
            <a:r>
              <a:rPr lang="el-GR" sz="3200" dirty="0" smtClean="0"/>
              <a:t>και ανάπτυξη ψυχοκοινωνικών δεξιοτήτων</a:t>
            </a:r>
          </a:p>
          <a:p>
            <a:pPr>
              <a:buFont typeface="Wingdings" pitchFamily="2" charset="2"/>
              <a:buChar char="Ø"/>
            </a:pPr>
            <a:r>
              <a:rPr lang="el-GR" sz="3200" dirty="0" smtClean="0"/>
              <a:t>Ο ρόλος της </a:t>
            </a:r>
            <a:r>
              <a:rPr lang="el-GR" sz="3200" b="1" dirty="0" smtClean="0"/>
              <a:t>αντιλογίας</a:t>
            </a:r>
            <a:r>
              <a:rPr lang="el-GR" sz="3200" dirty="0" smtClean="0"/>
              <a:t> στη συνεργασία</a:t>
            </a:r>
          </a:p>
          <a:p>
            <a:pPr>
              <a:buFont typeface="Wingdings" pitchFamily="2" charset="2"/>
              <a:buChar char="Ø"/>
            </a:pPr>
            <a:r>
              <a:rPr lang="el-GR" sz="3200" b="1" dirty="0" smtClean="0"/>
              <a:t>Κειμενοκεντρική προσέγγιση</a:t>
            </a:r>
            <a:r>
              <a:rPr lang="el-GR" sz="3200" dirty="0" smtClean="0"/>
              <a:t> του επιχειρηματικού λόγου στο περιβάλλον του </a:t>
            </a:r>
            <a:r>
              <a:rPr lang="el-GR" sz="3200" dirty="0" err="1" smtClean="0"/>
              <a:t>Διαδραστικού</a:t>
            </a:r>
            <a:r>
              <a:rPr lang="el-GR" sz="3200" dirty="0" smtClean="0"/>
              <a:t> Πίνακα</a:t>
            </a:r>
          </a:p>
          <a:p>
            <a:pPr>
              <a:buFont typeface="Wingdings" pitchFamily="2" charset="2"/>
              <a:buChar char="Ø"/>
            </a:pPr>
            <a:r>
              <a:rPr lang="el-GR" sz="3200" b="1" dirty="0" err="1" smtClean="0"/>
              <a:t>Μεταγνωστικές</a:t>
            </a:r>
            <a:r>
              <a:rPr lang="el-GR" sz="3200" b="1" dirty="0" smtClean="0"/>
              <a:t> δεξιότητες</a:t>
            </a:r>
            <a:r>
              <a:rPr lang="el-GR" sz="3200" dirty="0" smtClean="0"/>
              <a:t> </a:t>
            </a:r>
            <a:r>
              <a:rPr lang="el-GR" sz="3200" dirty="0" err="1" smtClean="0"/>
              <a:t>ετεροδιόρθωσης</a:t>
            </a:r>
            <a:r>
              <a:rPr lang="el-GR" sz="3200" dirty="0" smtClean="0"/>
              <a:t> και </a:t>
            </a:r>
            <a:r>
              <a:rPr lang="el-GR" sz="3200" dirty="0" err="1" smtClean="0"/>
              <a:t>αυτοδιόρθωσης</a:t>
            </a:r>
            <a:r>
              <a:rPr lang="el-GR" sz="3200" dirty="0" smtClean="0"/>
              <a:t> των γραπτών</a:t>
            </a:r>
          </a:p>
          <a:p>
            <a:pPr>
              <a:buFont typeface="Wingdings" pitchFamily="2" charset="2"/>
              <a:buChar char="Ø"/>
            </a:pPr>
            <a:r>
              <a:rPr lang="el-GR" sz="3200" b="1" dirty="0" smtClean="0"/>
              <a:t>Συλλογική συγγραφή </a:t>
            </a:r>
            <a:r>
              <a:rPr lang="el-GR" sz="3200" dirty="0" smtClean="0"/>
              <a:t>κειμένου σε Διαδικτυακό Συνεργατικό Περιβάλλον</a:t>
            </a:r>
          </a:p>
          <a:p>
            <a:pPr>
              <a:buFont typeface="Wingdings" pitchFamily="2" charset="2"/>
              <a:buChar char="Ø"/>
            </a:pPr>
            <a:r>
              <a:rPr lang="el-GR" sz="3200" dirty="0" smtClean="0"/>
              <a:t> </a:t>
            </a:r>
            <a:r>
              <a:rPr lang="el-GR" sz="3200" b="1" dirty="0" smtClean="0"/>
              <a:t>Έκφραση και αποτύπωση </a:t>
            </a:r>
            <a:r>
              <a:rPr lang="el-GR" sz="3200" dirty="0" smtClean="0"/>
              <a:t>εμπειριών και απόψεων των μαθητών για το πρόγραμμα</a:t>
            </a:r>
          </a:p>
          <a:p>
            <a:endParaRPr lang="el-GR" dirty="0"/>
          </a:p>
        </p:txBody>
      </p:sp>
      <p:pic>
        <p:nvPicPr>
          <p:cNvPr id="15362" name="Picture 2" descr="C:\Users\user\Desktop\Σ-2.jpg"/>
          <p:cNvPicPr>
            <a:picLocks noGrp="1" noChangeAspect="1" noChangeArrowheads="1"/>
          </p:cNvPicPr>
          <p:nvPr>
            <p:ph sz="half" idx="1"/>
          </p:nvPr>
        </p:nvPicPr>
        <p:blipFill>
          <a:blip r:embed="rId2" cstate="print"/>
          <a:srcRect/>
          <a:stretch>
            <a:fillRect/>
          </a:stretch>
        </p:blipFill>
        <p:spPr bwMode="auto">
          <a:xfrm>
            <a:off x="899592" y="1556538"/>
            <a:ext cx="3240360" cy="4526217"/>
          </a:xfrm>
          <a:prstGeom prst="rect">
            <a:avLst/>
          </a:prstGeom>
          <a:noFill/>
        </p:spPr>
      </p:pic>
    </p:spTree>
  </p:cSld>
  <p:clrMapOvr>
    <a:masterClrMapping/>
  </p:clrMapOvr>
  <p:transition spd="slow">
    <p:wipe dir="d"/>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187624" y="404664"/>
            <a:ext cx="6840760" cy="1066130"/>
          </a:xfr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el-GR" sz="2400" b="1" dirty="0" smtClean="0">
                <a:latin typeface="Cambria" pitchFamily="18" charset="0"/>
              </a:rPr>
              <a:t>α)  Ο ρόλος της αντιλογίας στη συνεργασία</a:t>
            </a:r>
          </a:p>
        </p:txBody>
      </p:sp>
      <p:sp>
        <p:nvSpPr>
          <p:cNvPr id="3" name="2 - Θέση περιεχομένου"/>
          <p:cNvSpPr>
            <a:spLocks noGrp="1"/>
          </p:cNvSpPr>
          <p:nvPr>
            <p:ph sz="half" idx="1"/>
          </p:nvPr>
        </p:nvSpPr>
        <p:spPr>
          <a:xfrm>
            <a:off x="457200" y="1844824"/>
            <a:ext cx="4038600" cy="4536504"/>
          </a:xfrm>
        </p:spPr>
        <p:txBody>
          <a:bodyPr>
            <a:normAutofit fontScale="92500" lnSpcReduction="10000"/>
          </a:bodyPr>
          <a:lstStyle/>
          <a:p>
            <a:pPr marL="0" indent="0">
              <a:buNone/>
            </a:pPr>
            <a:r>
              <a:rPr lang="el-GR" sz="2200" dirty="0" smtClean="0">
                <a:solidFill>
                  <a:schemeClr val="tx2">
                    <a:lumMod val="50000"/>
                  </a:schemeClr>
                </a:solidFill>
                <a:latin typeface="Cambria" pitchFamily="18" charset="0"/>
              </a:rPr>
              <a:t>Ο προφορικός λόγος των μαθητών στις αντιλογίες που διεξήχθησαν σε πρώιμο και καταληκτικό στάδιο της παρέμβασής μας </a:t>
            </a:r>
            <a:r>
              <a:rPr lang="el-GR" sz="2200" b="1" dirty="0" smtClean="0">
                <a:solidFill>
                  <a:schemeClr val="tx2">
                    <a:lumMod val="50000"/>
                  </a:schemeClr>
                </a:solidFill>
                <a:latin typeface="Cambria" pitchFamily="18" charset="0"/>
              </a:rPr>
              <a:t>κωδικοποιήθηκ</a:t>
            </a:r>
            <a:r>
              <a:rPr lang="el-GR" sz="2200" dirty="0" smtClean="0">
                <a:solidFill>
                  <a:schemeClr val="tx2">
                    <a:lumMod val="50000"/>
                  </a:schemeClr>
                </a:solidFill>
                <a:latin typeface="Cambria" pitchFamily="18" charset="0"/>
              </a:rPr>
              <a:t>ε και </a:t>
            </a:r>
            <a:r>
              <a:rPr lang="el-GR" sz="2200" b="1" dirty="0" smtClean="0">
                <a:solidFill>
                  <a:schemeClr val="tx2">
                    <a:lumMod val="50000"/>
                  </a:schemeClr>
                </a:solidFill>
                <a:latin typeface="Cambria" pitchFamily="18" charset="0"/>
              </a:rPr>
              <a:t>εξετάστηκε</a:t>
            </a:r>
            <a:r>
              <a:rPr lang="el-GR" sz="2200" dirty="0" smtClean="0">
                <a:solidFill>
                  <a:schemeClr val="tx2">
                    <a:lumMod val="50000"/>
                  </a:schemeClr>
                </a:solidFill>
                <a:latin typeface="Cambria" pitchFamily="18" charset="0"/>
              </a:rPr>
              <a:t> συγκριτικά σε: </a:t>
            </a:r>
          </a:p>
          <a:p>
            <a:r>
              <a:rPr lang="el-GR" sz="2200" b="1" dirty="0" smtClean="0">
                <a:solidFill>
                  <a:schemeClr val="tx2">
                    <a:lumMod val="50000"/>
                  </a:schemeClr>
                </a:solidFill>
                <a:latin typeface="Cambria" pitchFamily="18" charset="0"/>
              </a:rPr>
              <a:t>Έξι ποιοτικούς δείκτες </a:t>
            </a:r>
            <a:r>
              <a:rPr lang="el-GR" sz="2200" dirty="0" smtClean="0">
                <a:solidFill>
                  <a:schemeClr val="tx2">
                    <a:lumMod val="50000"/>
                  </a:schemeClr>
                </a:solidFill>
                <a:latin typeface="Cambria" pitchFamily="18" charset="0"/>
              </a:rPr>
              <a:t>συνεργατικής δραστηριότητας κατά το διάλογο</a:t>
            </a:r>
          </a:p>
          <a:p>
            <a:r>
              <a:rPr lang="el-GR" sz="2200" dirty="0" smtClean="0">
                <a:solidFill>
                  <a:schemeClr val="tx2">
                    <a:lumMod val="50000"/>
                  </a:schemeClr>
                </a:solidFill>
                <a:latin typeface="Cambria" pitchFamily="18" charset="0"/>
              </a:rPr>
              <a:t> </a:t>
            </a:r>
            <a:r>
              <a:rPr lang="el-GR" sz="2200" b="1" dirty="0" smtClean="0">
                <a:solidFill>
                  <a:schemeClr val="tx2">
                    <a:lumMod val="50000"/>
                  </a:schemeClr>
                </a:solidFill>
                <a:latin typeface="Cambria" pitchFamily="18" charset="0"/>
              </a:rPr>
              <a:t>Τρεις ποιοτικούς δείκτες</a:t>
            </a:r>
            <a:r>
              <a:rPr lang="el-GR" sz="2200" dirty="0" smtClean="0">
                <a:solidFill>
                  <a:schemeClr val="tx2">
                    <a:lumMod val="50000"/>
                  </a:schemeClr>
                </a:solidFill>
                <a:latin typeface="Cambria" pitchFamily="18" charset="0"/>
              </a:rPr>
              <a:t> που δεν προάγουν τη συνεργασία στο διάλογο</a:t>
            </a:r>
          </a:p>
          <a:p>
            <a:pPr algn="r">
              <a:buNone/>
            </a:pPr>
            <a:r>
              <a:rPr lang="el-GR" sz="2400" dirty="0" smtClean="0">
                <a:solidFill>
                  <a:schemeClr val="tx2">
                    <a:lumMod val="50000"/>
                  </a:schemeClr>
                </a:solidFill>
                <a:latin typeface="Cambria" pitchFamily="18" charset="0"/>
              </a:rPr>
              <a:t>      </a:t>
            </a:r>
            <a:r>
              <a:rPr lang="el-GR" sz="1900" i="1" dirty="0" smtClean="0">
                <a:solidFill>
                  <a:schemeClr val="tx2">
                    <a:lumMod val="50000"/>
                  </a:schemeClr>
                </a:solidFill>
                <a:latin typeface="Cambria" pitchFamily="18" charset="0"/>
              </a:rPr>
              <a:t>(</a:t>
            </a:r>
            <a:r>
              <a:rPr lang="el-GR" sz="1900" i="1" dirty="0" err="1" smtClean="0">
                <a:solidFill>
                  <a:schemeClr val="tx2">
                    <a:lumMod val="50000"/>
                  </a:schemeClr>
                </a:solidFill>
                <a:latin typeface="Cambria" pitchFamily="18" charset="0"/>
              </a:rPr>
              <a:t>Miika</a:t>
            </a:r>
            <a:r>
              <a:rPr lang="el-GR" sz="1900" i="1" dirty="0" smtClean="0">
                <a:solidFill>
                  <a:schemeClr val="tx2">
                    <a:lumMod val="50000"/>
                  </a:schemeClr>
                </a:solidFill>
                <a:latin typeface="Cambria" pitchFamily="18" charset="0"/>
              </a:rPr>
              <a:t> J. </a:t>
            </a:r>
            <a:r>
              <a:rPr lang="el-GR" sz="1900" i="1" dirty="0" err="1" smtClean="0">
                <a:solidFill>
                  <a:schemeClr val="tx2">
                    <a:lumMod val="50000"/>
                  </a:schemeClr>
                </a:solidFill>
                <a:latin typeface="Cambria" pitchFamily="18" charset="0"/>
              </a:rPr>
              <a:t>Marttunen</a:t>
            </a:r>
            <a:r>
              <a:rPr lang="el-GR" sz="1900" i="1" dirty="0" smtClean="0">
                <a:solidFill>
                  <a:schemeClr val="tx2">
                    <a:lumMod val="50000"/>
                  </a:schemeClr>
                </a:solidFill>
                <a:latin typeface="Cambria" pitchFamily="18" charset="0"/>
              </a:rPr>
              <a:t>, </a:t>
            </a:r>
            <a:r>
              <a:rPr lang="el-GR" sz="1900" i="1" dirty="0" err="1" smtClean="0">
                <a:solidFill>
                  <a:schemeClr val="tx2">
                    <a:lumMod val="50000"/>
                  </a:schemeClr>
                </a:solidFill>
                <a:latin typeface="Cambria" pitchFamily="18" charset="0"/>
              </a:rPr>
              <a:t>Leena</a:t>
            </a:r>
            <a:r>
              <a:rPr lang="el-GR" sz="1900" i="1" dirty="0" smtClean="0">
                <a:solidFill>
                  <a:schemeClr val="tx2">
                    <a:lumMod val="50000"/>
                  </a:schemeClr>
                </a:solidFill>
                <a:latin typeface="Cambria" pitchFamily="18" charset="0"/>
              </a:rPr>
              <a:t>   </a:t>
            </a:r>
          </a:p>
          <a:p>
            <a:pPr algn="r">
              <a:buNone/>
            </a:pPr>
            <a:r>
              <a:rPr lang="el-GR" sz="1900" i="1" dirty="0" smtClean="0">
                <a:solidFill>
                  <a:schemeClr val="tx2">
                    <a:lumMod val="50000"/>
                  </a:schemeClr>
                </a:solidFill>
                <a:latin typeface="Cambria" pitchFamily="18" charset="0"/>
              </a:rPr>
              <a:t>        I. </a:t>
            </a:r>
            <a:r>
              <a:rPr lang="el-GR" sz="1900" i="1" dirty="0" err="1" smtClean="0">
                <a:solidFill>
                  <a:schemeClr val="tx2">
                    <a:lumMod val="50000"/>
                  </a:schemeClr>
                </a:solidFill>
                <a:latin typeface="Cambria" pitchFamily="18" charset="0"/>
              </a:rPr>
              <a:t>Laurinen</a:t>
            </a:r>
            <a:r>
              <a:rPr lang="el-GR" sz="1900" i="1" dirty="0" smtClean="0">
                <a:solidFill>
                  <a:schemeClr val="tx2">
                    <a:lumMod val="50000"/>
                  </a:schemeClr>
                </a:solidFill>
                <a:latin typeface="Cambria" pitchFamily="18" charset="0"/>
              </a:rPr>
              <a:t>, 2009</a:t>
            </a:r>
            <a:r>
              <a:rPr lang="el-GR" sz="1900" dirty="0" smtClean="0">
                <a:solidFill>
                  <a:schemeClr val="tx2">
                    <a:lumMod val="50000"/>
                  </a:schemeClr>
                </a:solidFill>
                <a:latin typeface="Cambria" pitchFamily="18" charset="0"/>
              </a:rPr>
              <a:t>) </a:t>
            </a:r>
            <a:endParaRPr lang="el-GR" sz="1900" dirty="0">
              <a:solidFill>
                <a:schemeClr val="tx2">
                  <a:lumMod val="50000"/>
                </a:schemeClr>
              </a:solidFill>
              <a:latin typeface="Cambria" pitchFamily="18" charset="0"/>
            </a:endParaRPr>
          </a:p>
        </p:txBody>
      </p:sp>
      <p:pic>
        <p:nvPicPr>
          <p:cNvPr id="17411" name="Picture 3" descr="C:\Users\user\Desktop\Σ-1.jpg"/>
          <p:cNvPicPr>
            <a:picLocks noGrp="1" noChangeAspect="1" noChangeArrowheads="1"/>
          </p:cNvPicPr>
          <p:nvPr>
            <p:ph sz="half" idx="2"/>
          </p:nvPr>
        </p:nvPicPr>
        <p:blipFill>
          <a:blip r:embed="rId2" cstate="print"/>
          <a:srcRect/>
          <a:stretch>
            <a:fillRect/>
          </a:stretch>
        </p:blipFill>
        <p:spPr bwMode="auto">
          <a:xfrm>
            <a:off x="5292080" y="1988840"/>
            <a:ext cx="3025888" cy="406531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wipe dir="d"/>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835696" y="332656"/>
            <a:ext cx="5184576" cy="936104"/>
          </a:xfr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el-GR" sz="2400" b="1" dirty="0" smtClean="0">
                <a:latin typeface="Cambria" pitchFamily="18" charset="0"/>
              </a:rPr>
              <a:t>Ανάλυση Αντιλογιών</a:t>
            </a:r>
            <a:endParaRPr lang="el-GR" sz="2400" b="1" dirty="0">
              <a:latin typeface="Cambria" pitchFamily="18" charset="0"/>
            </a:endParaRPr>
          </a:p>
        </p:txBody>
      </p:sp>
      <p:sp>
        <p:nvSpPr>
          <p:cNvPr id="3" name="2 - Θέση περιεχομένου"/>
          <p:cNvSpPr>
            <a:spLocks noGrp="1"/>
          </p:cNvSpPr>
          <p:nvPr>
            <p:ph sz="half" idx="1"/>
          </p:nvPr>
        </p:nvSpPr>
        <p:spPr>
          <a:xfrm>
            <a:off x="457200" y="1600200"/>
            <a:ext cx="4038600" cy="4781128"/>
          </a:xfrm>
          <a:solidFill>
            <a:schemeClr val="bg1"/>
          </a:solidFill>
        </p:spPr>
        <p:txBody>
          <a:bodyPr>
            <a:normAutofit/>
          </a:bodyPr>
          <a:lstStyle/>
          <a:p>
            <a:pPr>
              <a:buNone/>
            </a:pPr>
            <a:r>
              <a:rPr lang="el-GR" dirty="0" smtClean="0"/>
              <a:t>	</a:t>
            </a:r>
            <a:r>
              <a:rPr lang="el-GR" sz="1800" dirty="0" smtClean="0">
                <a:latin typeface="Cambria" pitchFamily="18" charset="0"/>
              </a:rPr>
              <a:t>Συνολικά 358 αποσπάσματα λόγου εξετάστηκαν και κατατάχθηκαν στις κατηγορίες  συνεργασίας μέσα από το διάλογο. </a:t>
            </a:r>
          </a:p>
          <a:p>
            <a:pPr>
              <a:buFont typeface="Wingdings" pitchFamily="2" charset="2"/>
              <a:buChar char="q"/>
            </a:pPr>
            <a:r>
              <a:rPr lang="el-GR" sz="1800" dirty="0" smtClean="0">
                <a:latin typeface="Cambria" pitchFamily="18" charset="0"/>
              </a:rPr>
              <a:t>100  αφορούσαν στην πρώτη απόπειρα με θέμα: «</a:t>
            </a:r>
            <a:r>
              <a:rPr lang="el-GR" sz="1800" b="1" i="1" dirty="0" smtClean="0">
                <a:latin typeface="Cambria" pitchFamily="18" charset="0"/>
              </a:rPr>
              <a:t>Μπορούν τα παιδιά του δημοτικού και ίσως των πρώτων τάξεων του Γυμνασίου να έχουν F</a:t>
            </a:r>
            <a:r>
              <a:rPr lang="en-US" sz="1800" b="1" i="1" dirty="0" smtClean="0">
                <a:latin typeface="Cambria" pitchFamily="18" charset="0"/>
              </a:rPr>
              <a:t>ace </a:t>
            </a:r>
            <a:r>
              <a:rPr lang="el-GR" sz="1800" b="1" i="1" dirty="0" smtClean="0">
                <a:latin typeface="Cambria" pitchFamily="18" charset="0"/>
              </a:rPr>
              <a:t>B</a:t>
            </a:r>
            <a:r>
              <a:rPr lang="en-US" sz="1800" b="1" i="1" dirty="0" err="1" smtClean="0">
                <a:latin typeface="Cambria" pitchFamily="18" charset="0"/>
              </a:rPr>
              <a:t>ook</a:t>
            </a:r>
            <a:r>
              <a:rPr lang="el-GR" sz="1800" b="1" i="1" dirty="0" smtClean="0">
                <a:latin typeface="Cambria" pitchFamily="18" charset="0"/>
              </a:rPr>
              <a:t>; Ποια είναι η άποψή σας;» </a:t>
            </a:r>
            <a:endParaRPr lang="el-GR" sz="1800" dirty="0" smtClean="0">
              <a:latin typeface="Cambria" pitchFamily="18" charset="0"/>
            </a:endParaRPr>
          </a:p>
          <a:p>
            <a:pPr>
              <a:buFont typeface="Wingdings" pitchFamily="2" charset="2"/>
              <a:buChar char="q"/>
            </a:pPr>
            <a:r>
              <a:rPr lang="el-GR" sz="1800" dirty="0" smtClean="0">
                <a:latin typeface="Cambria" pitchFamily="18" charset="0"/>
              </a:rPr>
              <a:t>258 αφορούσαν</a:t>
            </a:r>
            <a:r>
              <a:rPr lang="en-US" sz="1800" dirty="0" smtClean="0">
                <a:latin typeface="Cambria" pitchFamily="18" charset="0"/>
              </a:rPr>
              <a:t> </a:t>
            </a:r>
            <a:r>
              <a:rPr lang="el-GR" sz="1800" dirty="0" smtClean="0">
                <a:latin typeface="Cambria" pitchFamily="18" charset="0"/>
              </a:rPr>
              <a:t>στη δεύτερη με θέμα: «</a:t>
            </a:r>
            <a:r>
              <a:rPr lang="el-GR" sz="1800" b="1" i="1" dirty="0" smtClean="0">
                <a:latin typeface="Cambria" pitchFamily="18" charset="0"/>
              </a:rPr>
              <a:t>Αλλοδαπός μαθητής κρατά την ελληνική σημαία στην παρέλαση. Ποια είναι η δική σας άποψη</a:t>
            </a:r>
            <a:r>
              <a:rPr lang="el-GR" sz="1800" dirty="0" smtClean="0">
                <a:latin typeface="Cambria" pitchFamily="18" charset="0"/>
              </a:rPr>
              <a:t>;». </a:t>
            </a:r>
          </a:p>
        </p:txBody>
      </p:sp>
      <p:pic>
        <p:nvPicPr>
          <p:cNvPr id="5" name="Picture 2" descr="C:\Users\user\Desktop\Σ-6.jpg"/>
          <p:cNvPicPr>
            <a:picLocks noGrp="1" noChangeAspect="1" noChangeArrowheads="1"/>
          </p:cNvPicPr>
          <p:nvPr>
            <p:ph sz="half" idx="2"/>
          </p:nvPr>
        </p:nvPicPr>
        <p:blipFill>
          <a:blip r:embed="rId2" cstate="print"/>
          <a:srcRect/>
          <a:stretch>
            <a:fillRect/>
          </a:stretch>
        </p:blipFill>
        <p:spPr bwMode="auto">
          <a:xfrm>
            <a:off x="4995979" y="1600200"/>
            <a:ext cx="3343041" cy="4525963"/>
          </a:xfrm>
          <a:prstGeom prst="rect">
            <a:avLst/>
          </a:prstGeom>
          <a:noFill/>
          <a:effectLst>
            <a:reflection blurRad="6350" stA="52000" endA="300" endPos="35000" dir="5400000" sy="-100000" algn="bl" rotWithShape="0"/>
          </a:effectLst>
        </p:spPr>
      </p:pic>
    </p:spTree>
  </p:cSld>
  <p:clrMapOvr>
    <a:masterClrMapping/>
  </p:clrMapOvr>
  <p:transition spd="slow">
    <p:wipe dir="d"/>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619672" y="332656"/>
            <a:ext cx="5760640" cy="864096"/>
          </a:xfr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r>
              <a:rPr lang="el-GR" sz="3100" b="1" dirty="0" smtClean="0"/>
              <a:t/>
            </a:r>
            <a:br>
              <a:rPr lang="el-GR" sz="3100" b="1" dirty="0" smtClean="0"/>
            </a:br>
            <a:r>
              <a:rPr lang="el-GR" sz="2400" b="1" dirty="0" smtClean="0"/>
              <a:t>Σύγκριση Αρχικής και Τελικής Αντιλογίας </a:t>
            </a:r>
            <a:br>
              <a:rPr lang="el-GR" sz="2400" b="1" dirty="0" smtClean="0"/>
            </a:br>
            <a:r>
              <a:rPr lang="el-GR" sz="2400" b="1" dirty="0" smtClean="0"/>
              <a:t>στις Κατηγορίες Συνεργατικής Συζήτησης</a:t>
            </a:r>
            <a:r>
              <a:rPr lang="el-GR" sz="2400" dirty="0" smtClean="0"/>
              <a:t/>
            </a:r>
            <a:br>
              <a:rPr lang="el-GR" sz="2400" dirty="0" smtClean="0"/>
            </a:br>
            <a:endParaRPr lang="el-GR" sz="2400" dirty="0"/>
          </a:p>
        </p:txBody>
      </p:sp>
      <p:graphicFrame>
        <p:nvGraphicFramePr>
          <p:cNvPr id="4" name="3 - Θέση περιεχομένου"/>
          <p:cNvGraphicFramePr>
            <a:graphicFrameLocks noGrp="1"/>
          </p:cNvGraphicFramePr>
          <p:nvPr>
            <p:ph sz="half" idx="1"/>
          </p:nvPr>
        </p:nvGraphicFramePr>
        <p:xfrm>
          <a:off x="457200" y="1600200"/>
          <a:ext cx="4038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7" name="6 - Θέση περιεχομένου"/>
          <p:cNvSpPr>
            <a:spLocks noGrp="1"/>
          </p:cNvSpPr>
          <p:nvPr>
            <p:ph sz="half" idx="2"/>
          </p:nvPr>
        </p:nvSpPr>
        <p:spPr>
          <a:xfrm>
            <a:off x="4648200" y="1484784"/>
            <a:ext cx="4316288" cy="5373216"/>
          </a:xfrm>
        </p:spPr>
        <p:txBody>
          <a:bodyPr>
            <a:noAutofit/>
          </a:bodyPr>
          <a:lstStyle/>
          <a:p>
            <a:r>
              <a:rPr lang="el-GR" sz="1600" b="1" dirty="0" smtClean="0"/>
              <a:t>Αύξηση των συνεργατικών δραστηριοτήτων </a:t>
            </a:r>
            <a:r>
              <a:rPr lang="el-GR" sz="1600" dirty="0" smtClean="0"/>
              <a:t>στις δύο πρώτες κατηγορίες (Κ1 και Κ2), φανερώνει περισσότερο ενεργό συμμετοχή με υποβολή ερωτήσεων και πρόκληση απαντήσεων, καθώς και ανταπόκριση στα ερωτήματα του συνομιλητή</a:t>
            </a:r>
          </a:p>
          <a:p>
            <a:r>
              <a:rPr lang="el-GR" sz="1600" b="1" dirty="0" smtClean="0"/>
              <a:t>Διατήρηση και θετική ανατροφοδότηση </a:t>
            </a:r>
            <a:r>
              <a:rPr lang="el-GR" sz="1600" dirty="0" smtClean="0"/>
              <a:t>της συνεργατικής συζήτησης με σύντομες φράσεις (Κ3, Κ6)</a:t>
            </a:r>
          </a:p>
          <a:p>
            <a:r>
              <a:rPr lang="el-GR" sz="1600" dirty="0" smtClean="0"/>
              <a:t>Ο τομέας στον οποίο πρέπει να δοθεί έμφαση είναι η </a:t>
            </a:r>
            <a:r>
              <a:rPr lang="el-GR" sz="1600" b="1" dirty="0" smtClean="0"/>
              <a:t>επέκταση</a:t>
            </a:r>
            <a:r>
              <a:rPr lang="el-GR" sz="1600" dirty="0" smtClean="0"/>
              <a:t> των σκέψεων του (Κ4) συνομιλητή και η </a:t>
            </a:r>
            <a:r>
              <a:rPr lang="el-GR" sz="1600" b="1" dirty="0" smtClean="0"/>
              <a:t>ανακεφαλαίωση</a:t>
            </a:r>
            <a:r>
              <a:rPr lang="el-GR" sz="1600" dirty="0" smtClean="0"/>
              <a:t> (Κ5) των επιχειρημάτων-</a:t>
            </a:r>
            <a:r>
              <a:rPr lang="en-US" sz="1600" dirty="0" smtClean="0"/>
              <a:t> </a:t>
            </a:r>
            <a:r>
              <a:rPr lang="el-GR" sz="1600" dirty="0" smtClean="0"/>
              <a:t>αντεπιχειρημάτων- </a:t>
            </a:r>
            <a:r>
              <a:rPr lang="en-US" sz="1600" dirty="0" smtClean="0"/>
              <a:t> </a:t>
            </a:r>
            <a:r>
              <a:rPr lang="el-GR" sz="1600" dirty="0" smtClean="0"/>
              <a:t>απόψεων που διατυπώνονται. Αυτές οι δεξιότητες συντελούν στο να οργανώσουν οι μαθητές τη σκέψη τους και να εμβαθύνουν τη συζήτηση, να μεταβούν σε κάτι συμπληρωματικό ή νέο</a:t>
            </a:r>
            <a:r>
              <a:rPr lang="en-US" sz="1600" dirty="0" smtClean="0"/>
              <a:t>,</a:t>
            </a:r>
            <a:r>
              <a:rPr lang="el-GR" sz="1600" dirty="0" smtClean="0"/>
              <a:t> ώστε να συντελεστεί η μάθηση.</a:t>
            </a:r>
          </a:p>
          <a:p>
            <a:endParaRPr lang="el-GR" sz="1200" dirty="0"/>
          </a:p>
        </p:txBody>
      </p:sp>
    </p:spTree>
  </p:cSld>
  <p:clrMapOvr>
    <a:masterClrMapping/>
  </p:clrMapOvr>
  <p:transition spd="slow">
    <p:wipe dir="d"/>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691680" y="548680"/>
            <a:ext cx="5760640" cy="868958"/>
          </a:xfr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r>
              <a:rPr lang="el-GR" sz="3100" b="1" dirty="0" smtClean="0"/>
              <a:t/>
            </a:r>
            <a:br>
              <a:rPr lang="el-GR" sz="3100" b="1" dirty="0" smtClean="0"/>
            </a:br>
            <a:r>
              <a:rPr lang="el-GR" sz="2400" b="1" dirty="0" smtClean="0"/>
              <a:t>Σύγκριση Αρχικής και Τελικής Αντιλογίας </a:t>
            </a:r>
            <a:br>
              <a:rPr lang="el-GR" sz="2400" b="1" dirty="0" smtClean="0"/>
            </a:br>
            <a:r>
              <a:rPr lang="el-GR" sz="2400" b="1" dirty="0" smtClean="0"/>
              <a:t>στις Κατηγορίες μη Συνεργατικής Συζήτησης</a:t>
            </a:r>
            <a:r>
              <a:rPr lang="el-GR" sz="2400" dirty="0" smtClean="0"/>
              <a:t/>
            </a:r>
            <a:br>
              <a:rPr lang="el-GR" sz="2400" dirty="0" smtClean="0"/>
            </a:br>
            <a:endParaRPr lang="el-GR" sz="2400" dirty="0"/>
          </a:p>
        </p:txBody>
      </p:sp>
      <p:sp>
        <p:nvSpPr>
          <p:cNvPr id="5" name="4 - Θέση περιεχομένου"/>
          <p:cNvSpPr>
            <a:spLocks noGrp="1"/>
          </p:cNvSpPr>
          <p:nvPr>
            <p:ph sz="half" idx="2"/>
          </p:nvPr>
        </p:nvSpPr>
        <p:spPr>
          <a:xfrm>
            <a:off x="5004048" y="2060848"/>
            <a:ext cx="3740224" cy="4464496"/>
          </a:xfrm>
        </p:spPr>
        <p:txBody>
          <a:bodyPr>
            <a:normAutofit/>
          </a:bodyPr>
          <a:lstStyle/>
          <a:p>
            <a:pPr>
              <a:buFont typeface="Wingdings" pitchFamily="2" charset="2"/>
              <a:buChar char="v"/>
            </a:pPr>
            <a:r>
              <a:rPr lang="el-GR" sz="1600" dirty="0" smtClean="0"/>
              <a:t>Αξιοσημείωτη </a:t>
            </a:r>
            <a:r>
              <a:rPr lang="el-GR" sz="1600" b="1" dirty="0" smtClean="0"/>
              <a:t>μείωση</a:t>
            </a:r>
            <a:r>
              <a:rPr lang="el-GR" sz="1600" dirty="0" smtClean="0"/>
              <a:t> σε δράσεις που δεν προάγουν το συνεργατικό διάλογο στη δεύτερη αντιλογία (Κ7 επανάληψη των απόψεων του ομιλητή, Κ8 αλλαγή θέματος, Κ9 επανάληψη όσων ειπώθηκαν) </a:t>
            </a:r>
          </a:p>
          <a:p>
            <a:pPr>
              <a:buFont typeface="Wingdings" pitchFamily="2" charset="2"/>
              <a:buChar char="v"/>
            </a:pPr>
            <a:r>
              <a:rPr lang="el-GR" sz="1600" dirty="0" smtClean="0"/>
              <a:t> Σύμφωνα με τους ακροατές οι ομιλητές ανταποκρίθηκαν στις απαιτήσεις του δημόσιου διαλόγου με </a:t>
            </a:r>
            <a:r>
              <a:rPr lang="el-GR" sz="1600" b="1" dirty="0" smtClean="0"/>
              <a:t>πειστικότητα </a:t>
            </a:r>
          </a:p>
          <a:p>
            <a:pPr>
              <a:buFont typeface="Wingdings" pitchFamily="2" charset="2"/>
              <a:buChar char="v"/>
            </a:pPr>
            <a:r>
              <a:rPr lang="el-GR" sz="1600" dirty="0" smtClean="0"/>
              <a:t>Σημειώνουμε επίσης ότι υπήρξε </a:t>
            </a:r>
            <a:r>
              <a:rPr lang="el-GR" sz="1600" b="1" dirty="0" smtClean="0"/>
              <a:t>λεκτικός ανταγωνισμός </a:t>
            </a:r>
            <a:r>
              <a:rPr lang="el-GR" sz="1600" dirty="0" smtClean="0"/>
              <a:t>στις δύο αντιλογίες και έλλειψη σύνθεσης απόψεων, στο βαθμό που επιδιώκαμε, στην καταληκτική διατύπωση των συμπερασμάτων.</a:t>
            </a:r>
            <a:endParaRPr lang="el-GR" sz="1600" dirty="0"/>
          </a:p>
        </p:txBody>
      </p:sp>
      <p:graphicFrame>
        <p:nvGraphicFramePr>
          <p:cNvPr id="7" name="2 - Γράφημα"/>
          <p:cNvGraphicFramePr>
            <a:graphicFrameLocks noGrp="1"/>
          </p:cNvGraphicFramePr>
          <p:nvPr>
            <p:ph sz="half" idx="1"/>
          </p:nvPr>
        </p:nvGraphicFramePr>
        <p:xfrm>
          <a:off x="395536" y="1988840"/>
          <a:ext cx="4464496" cy="381642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slow">
    <p:wipe dir="d"/>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971600" y="548680"/>
            <a:ext cx="6912768" cy="792088"/>
          </a:xfr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r>
              <a:rPr lang="el-GR" b="1" dirty="0" smtClean="0"/>
              <a:t/>
            </a:r>
            <a:br>
              <a:rPr lang="el-GR" b="1" dirty="0" smtClean="0"/>
            </a:br>
            <a:r>
              <a:rPr lang="el-GR" sz="2800" b="1" dirty="0" smtClean="0"/>
              <a:t/>
            </a:r>
            <a:br>
              <a:rPr lang="el-GR" sz="2800" b="1" dirty="0" smtClean="0"/>
            </a:br>
            <a:r>
              <a:rPr lang="el-GR" sz="2800" b="1" dirty="0" smtClean="0"/>
              <a:t/>
            </a:r>
            <a:br>
              <a:rPr lang="el-GR" sz="2800" b="1" dirty="0" smtClean="0"/>
            </a:br>
            <a:r>
              <a:rPr lang="el-GR" sz="2800" b="1" dirty="0" smtClean="0"/>
              <a:t/>
            </a:r>
            <a:br>
              <a:rPr lang="el-GR" sz="2800" b="1" dirty="0" smtClean="0"/>
            </a:br>
            <a:r>
              <a:rPr lang="el-GR" sz="2400" b="1" dirty="0" smtClean="0">
                <a:latin typeface="Cambria" pitchFamily="18" charset="0"/>
              </a:rPr>
              <a:t>β) </a:t>
            </a:r>
            <a:r>
              <a:rPr lang="el-GR" sz="2400" b="1" dirty="0" err="1" smtClean="0">
                <a:latin typeface="Cambria" pitchFamily="18" charset="0"/>
              </a:rPr>
              <a:t>Μεταγνωστικές</a:t>
            </a:r>
            <a:r>
              <a:rPr lang="el-GR" sz="2400" b="1" dirty="0" smtClean="0">
                <a:latin typeface="Cambria" pitchFamily="18" charset="0"/>
              </a:rPr>
              <a:t> δεξιότητες </a:t>
            </a:r>
            <a:r>
              <a:rPr lang="el-GR" sz="2400" b="1" dirty="0" err="1" smtClean="0">
                <a:latin typeface="Cambria" pitchFamily="18" charset="0"/>
              </a:rPr>
              <a:t>ετεροδιόρθωσης</a:t>
            </a:r>
            <a:r>
              <a:rPr lang="el-GR" sz="2400" b="1" dirty="0" smtClean="0">
                <a:latin typeface="Cambria" pitchFamily="18" charset="0"/>
              </a:rPr>
              <a:t> και </a:t>
            </a:r>
            <a:r>
              <a:rPr lang="el-GR" sz="2400" b="1" dirty="0" err="1" smtClean="0">
                <a:latin typeface="Cambria" pitchFamily="18" charset="0"/>
              </a:rPr>
              <a:t>αυτοδιόρθωσης</a:t>
            </a:r>
            <a:r>
              <a:rPr lang="el-GR" sz="2400" b="1" dirty="0" smtClean="0">
                <a:latin typeface="Cambria" pitchFamily="18" charset="0"/>
              </a:rPr>
              <a:t> των γραπτών</a:t>
            </a:r>
            <a:r>
              <a:rPr lang="el-GR" sz="2800" b="1" dirty="0" smtClean="0"/>
              <a:t/>
            </a:r>
            <a:br>
              <a:rPr lang="el-GR" sz="2800" b="1" dirty="0" smtClean="0"/>
            </a:br>
            <a:r>
              <a:rPr lang="el-GR" b="1" dirty="0" smtClean="0"/>
              <a:t/>
            </a:r>
            <a:br>
              <a:rPr lang="el-GR" b="1" dirty="0" smtClean="0"/>
            </a:br>
            <a:r>
              <a:rPr lang="el-GR" b="1" dirty="0" smtClean="0"/>
              <a:t/>
            </a:r>
            <a:br>
              <a:rPr lang="el-GR" b="1" dirty="0" smtClean="0"/>
            </a:br>
            <a:endParaRPr lang="el-GR" dirty="0"/>
          </a:p>
        </p:txBody>
      </p:sp>
      <p:sp>
        <p:nvSpPr>
          <p:cNvPr id="3" name="2 - Θέση περιεχομένου"/>
          <p:cNvSpPr>
            <a:spLocks noGrp="1"/>
          </p:cNvSpPr>
          <p:nvPr>
            <p:ph sz="half" idx="1"/>
          </p:nvPr>
        </p:nvSpPr>
        <p:spPr>
          <a:xfrm>
            <a:off x="539552" y="1916832"/>
            <a:ext cx="4608512" cy="4597971"/>
          </a:xfrm>
        </p:spPr>
        <p:txBody>
          <a:bodyPr>
            <a:normAutofit/>
          </a:bodyPr>
          <a:lstStyle/>
          <a:p>
            <a:pPr marL="0" indent="0">
              <a:buNone/>
            </a:pPr>
            <a:r>
              <a:rPr lang="el-GR" sz="2000" dirty="0" smtClean="0">
                <a:latin typeface="Cambria" pitchFamily="18" charset="0"/>
              </a:rPr>
              <a:t>Στον επεξεργαστή κειμένου έγινε </a:t>
            </a:r>
            <a:r>
              <a:rPr lang="el-GR" sz="2000" dirty="0" err="1" smtClean="0">
                <a:latin typeface="Cambria" pitchFamily="18" charset="0"/>
              </a:rPr>
              <a:t>ετεροδιόρθωση</a:t>
            </a:r>
            <a:r>
              <a:rPr lang="el-GR" sz="2000" dirty="0" smtClean="0">
                <a:latin typeface="Cambria" pitchFamily="18" charset="0"/>
              </a:rPr>
              <a:t> κατά ζεύγη με εισαγωγή σχολίων</a:t>
            </a:r>
          </a:p>
          <a:p>
            <a:r>
              <a:rPr lang="el-GR" sz="2000" dirty="0" smtClean="0">
                <a:latin typeface="Cambria" pitchFamily="18" charset="0"/>
              </a:rPr>
              <a:t>272 σχόλια κωδικοποιήθηκαν σε 7 κύριες κατηγορίες που περιλαμβάνουν συνολικά 21 υποκατηγορίες. </a:t>
            </a:r>
          </a:p>
          <a:p>
            <a:r>
              <a:rPr lang="el-GR" sz="2000" dirty="0" smtClean="0">
                <a:latin typeface="Cambria" pitchFamily="18" charset="0"/>
              </a:rPr>
              <a:t>Στις ίδιες κατηγορίες κατατάχθηκαν και οι διορθώσεις των μαθητών</a:t>
            </a:r>
          </a:p>
          <a:p>
            <a:pPr>
              <a:buNone/>
            </a:pPr>
            <a:r>
              <a:rPr lang="el-GR" sz="2000" dirty="0" smtClean="0">
                <a:latin typeface="Cambria" pitchFamily="18" charset="0"/>
              </a:rPr>
              <a:t>	</a:t>
            </a:r>
          </a:p>
          <a:p>
            <a:pPr marL="0" indent="0">
              <a:buNone/>
            </a:pPr>
            <a:r>
              <a:rPr lang="el-GR" sz="2000" i="1" dirty="0" smtClean="0">
                <a:latin typeface="Cambria" pitchFamily="18" charset="0"/>
              </a:rPr>
              <a:t>Σχόλια και διορθώσεις ταξινομούνται και αποδίδονται ποσοστιαία στους παρακάτω πίνακες:</a:t>
            </a:r>
          </a:p>
          <a:p>
            <a:pPr>
              <a:buNone/>
            </a:pPr>
            <a:endParaRPr lang="el-GR" dirty="0"/>
          </a:p>
        </p:txBody>
      </p:sp>
      <p:pic>
        <p:nvPicPr>
          <p:cNvPr id="19458" name="Picture 2" descr="C:\Users\user\Desktop\Σ-2.jpg"/>
          <p:cNvPicPr>
            <a:picLocks noGrp="1" noChangeAspect="1" noChangeArrowheads="1"/>
          </p:cNvPicPr>
          <p:nvPr>
            <p:ph sz="half" idx="2"/>
          </p:nvPr>
        </p:nvPicPr>
        <p:blipFill>
          <a:blip r:embed="rId2" cstate="print"/>
          <a:srcRect/>
          <a:stretch>
            <a:fillRect/>
          </a:stretch>
        </p:blipFill>
        <p:spPr bwMode="auto">
          <a:xfrm>
            <a:off x="5364088" y="1844824"/>
            <a:ext cx="3240178" cy="4525963"/>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wipe dir="d"/>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332656"/>
            <a:ext cx="8686800" cy="720080"/>
          </a:xfrm>
        </p:spPr>
        <p:txBody>
          <a:bodyPr>
            <a:noAutofit/>
          </a:bodyPr>
          <a:lstStyle/>
          <a:p>
            <a:r>
              <a:rPr lang="el-GR" sz="2200" b="1" dirty="0" smtClean="0">
                <a:solidFill>
                  <a:schemeClr val="accent2">
                    <a:lumMod val="50000"/>
                  </a:schemeClr>
                </a:solidFill>
                <a:latin typeface="Cambria" pitchFamily="18" charset="0"/>
              </a:rPr>
              <a:t>Σχόλια συμμαθητών κατά την </a:t>
            </a:r>
            <a:r>
              <a:rPr lang="el-GR" sz="2200" b="1" dirty="0" err="1" smtClean="0">
                <a:solidFill>
                  <a:schemeClr val="accent2">
                    <a:lumMod val="50000"/>
                  </a:schemeClr>
                </a:solidFill>
                <a:latin typeface="Cambria" pitchFamily="18" charset="0"/>
              </a:rPr>
              <a:t>ετεροδιόρθωση</a:t>
            </a:r>
            <a:r>
              <a:rPr lang="el-GR" sz="2200" b="1" dirty="0" smtClean="0">
                <a:solidFill>
                  <a:schemeClr val="accent2">
                    <a:lumMod val="50000"/>
                  </a:schemeClr>
                </a:solidFill>
                <a:latin typeface="Cambria" pitchFamily="18" charset="0"/>
              </a:rPr>
              <a:t> </a:t>
            </a:r>
            <a:br>
              <a:rPr lang="el-GR" sz="2200" b="1" dirty="0" smtClean="0">
                <a:solidFill>
                  <a:schemeClr val="accent2">
                    <a:lumMod val="50000"/>
                  </a:schemeClr>
                </a:solidFill>
                <a:latin typeface="Cambria" pitchFamily="18" charset="0"/>
              </a:rPr>
            </a:br>
            <a:r>
              <a:rPr lang="el-GR" sz="2200" b="1" dirty="0" smtClean="0">
                <a:solidFill>
                  <a:schemeClr val="accent2">
                    <a:lumMod val="50000"/>
                  </a:schemeClr>
                </a:solidFill>
                <a:latin typeface="Cambria" pitchFamily="18" charset="0"/>
              </a:rPr>
              <a:t>ανά κατηγορία</a:t>
            </a:r>
            <a:endParaRPr lang="el-GR" sz="2200" b="1" dirty="0">
              <a:solidFill>
                <a:schemeClr val="accent2">
                  <a:lumMod val="50000"/>
                </a:schemeClr>
              </a:solidFill>
              <a:latin typeface="Cambria" pitchFamily="18" charset="0"/>
            </a:endParaRPr>
          </a:p>
        </p:txBody>
      </p:sp>
      <p:graphicFrame>
        <p:nvGraphicFramePr>
          <p:cNvPr id="4" name="3 - Θέση περιεχομένου"/>
          <p:cNvGraphicFramePr>
            <a:graphicFrameLocks noGrp="1"/>
          </p:cNvGraphicFramePr>
          <p:nvPr>
            <p:ph idx="1"/>
          </p:nvPr>
        </p:nvGraphicFramePr>
        <p:xfrm>
          <a:off x="467545" y="1196752"/>
          <a:ext cx="8208910" cy="5040559"/>
        </p:xfrm>
        <a:graphic>
          <a:graphicData uri="http://schemas.openxmlformats.org/drawingml/2006/table">
            <a:tbl>
              <a:tblPr firstRow="1" bandRow="1">
                <a:tableStyleId>{8A107856-5554-42FB-B03E-39F5DBC370BA}</a:tableStyleId>
              </a:tblPr>
              <a:tblGrid>
                <a:gridCol w="1364712"/>
                <a:gridCol w="1364712"/>
                <a:gridCol w="574615"/>
                <a:gridCol w="574615"/>
                <a:gridCol w="1364712"/>
                <a:gridCol w="1795676"/>
                <a:gridCol w="574615"/>
                <a:gridCol w="595253"/>
              </a:tblGrid>
              <a:tr h="379279">
                <a:tc>
                  <a:txBody>
                    <a:bodyPr/>
                    <a:lstStyle/>
                    <a:p>
                      <a:pPr algn="just">
                        <a:lnSpc>
                          <a:spcPct val="115000"/>
                        </a:lnSpc>
                        <a:spcAft>
                          <a:spcPts val="0"/>
                        </a:spcAft>
                      </a:pPr>
                      <a:endParaRPr lang="el-GR" sz="1000" dirty="0">
                        <a:solidFill>
                          <a:srgbClr val="000000"/>
                        </a:solidFill>
                        <a:latin typeface="Cambria"/>
                        <a:ea typeface="Times New Roman"/>
                        <a:cs typeface="Times New Roman"/>
                      </a:endParaRPr>
                    </a:p>
                  </a:txBody>
                  <a:tcPr marL="68580" marR="68580" marT="0" marB="0">
                    <a:lnB w="28575" cap="flat" cmpd="sng" algn="ctr">
                      <a:solidFill>
                        <a:schemeClr val="accent2">
                          <a:lumMod val="50000"/>
                        </a:schemeClr>
                      </a:solidFill>
                      <a:prstDash val="solid"/>
                      <a:round/>
                      <a:headEnd type="none" w="med" len="med"/>
                      <a:tailEnd type="none" w="med" len="med"/>
                    </a:lnB>
                  </a:tcPr>
                </a:tc>
                <a:tc>
                  <a:txBody>
                    <a:bodyPr/>
                    <a:lstStyle/>
                    <a:p>
                      <a:pPr algn="just">
                        <a:lnSpc>
                          <a:spcPct val="115000"/>
                        </a:lnSpc>
                        <a:spcAft>
                          <a:spcPts val="0"/>
                        </a:spcAft>
                      </a:pPr>
                      <a:r>
                        <a:rPr lang="el-GR" sz="1000" dirty="0"/>
                        <a:t>ΚΑΤΗΓΟΡΙΕΣ ΣΧΟΛΙΩΝ</a:t>
                      </a:r>
                      <a:endParaRPr lang="el-GR" sz="1150" dirty="0">
                        <a:latin typeface="Cambria"/>
                        <a:ea typeface="Calibri"/>
                        <a:cs typeface="Times New Roman"/>
                      </a:endParaRPr>
                    </a:p>
                  </a:txBody>
                  <a:tcPr marL="68580" marR="68580" marT="0" marB="0">
                    <a:lnB w="28575" cap="flat" cmpd="sng" algn="ctr">
                      <a:solidFill>
                        <a:schemeClr val="accent2">
                          <a:lumMod val="50000"/>
                        </a:schemeClr>
                      </a:solidFill>
                      <a:prstDash val="solid"/>
                      <a:round/>
                      <a:headEnd type="none" w="med" len="med"/>
                      <a:tailEnd type="none" w="med" len="med"/>
                    </a:lnB>
                  </a:tcPr>
                </a:tc>
                <a:tc>
                  <a:txBody>
                    <a:bodyPr/>
                    <a:lstStyle/>
                    <a:p>
                      <a:pPr algn="just">
                        <a:lnSpc>
                          <a:spcPct val="115000"/>
                        </a:lnSpc>
                        <a:spcAft>
                          <a:spcPts val="0"/>
                        </a:spcAft>
                      </a:pPr>
                      <a:r>
                        <a:rPr lang="el-GR" sz="1000" dirty="0"/>
                        <a:t>f</a:t>
                      </a:r>
                      <a:endParaRPr lang="el-GR" sz="1150" dirty="0">
                        <a:latin typeface="Cambria"/>
                        <a:ea typeface="Calibri"/>
                        <a:cs typeface="Times New Roman"/>
                      </a:endParaRPr>
                    </a:p>
                  </a:txBody>
                  <a:tcPr marL="68580" marR="68580" marT="0" marB="0">
                    <a:lnB w="28575" cap="flat" cmpd="sng" algn="ctr">
                      <a:solidFill>
                        <a:schemeClr val="accent2">
                          <a:lumMod val="50000"/>
                        </a:schemeClr>
                      </a:solidFill>
                      <a:prstDash val="solid"/>
                      <a:round/>
                      <a:headEnd type="none" w="med" len="med"/>
                      <a:tailEnd type="none" w="med" len="med"/>
                    </a:lnB>
                  </a:tcPr>
                </a:tc>
                <a:tc>
                  <a:txBody>
                    <a:bodyPr/>
                    <a:lstStyle/>
                    <a:p>
                      <a:pPr algn="just">
                        <a:lnSpc>
                          <a:spcPct val="115000"/>
                        </a:lnSpc>
                        <a:spcAft>
                          <a:spcPts val="0"/>
                        </a:spcAft>
                      </a:pPr>
                      <a:r>
                        <a:rPr lang="el-GR" sz="1000" dirty="0"/>
                        <a:t>%</a:t>
                      </a:r>
                      <a:endParaRPr lang="el-GR" sz="115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lnB w="28575" cap="flat" cmpd="sng" algn="ctr">
                      <a:solidFill>
                        <a:schemeClr val="accent2">
                          <a:lumMod val="50000"/>
                        </a:schemeClr>
                      </a:solidFill>
                      <a:prstDash val="solid"/>
                      <a:round/>
                      <a:headEnd type="none" w="med" len="med"/>
                      <a:tailEnd type="none" w="med" len="med"/>
                    </a:lnB>
                  </a:tcPr>
                </a:tc>
                <a:tc>
                  <a:txBody>
                    <a:bodyPr/>
                    <a:lstStyle/>
                    <a:p>
                      <a:pPr algn="just">
                        <a:lnSpc>
                          <a:spcPct val="115000"/>
                        </a:lnSpc>
                        <a:spcAft>
                          <a:spcPts val="0"/>
                        </a:spcAft>
                      </a:pPr>
                      <a:endParaRPr lang="el-GR" sz="1150" dirty="0">
                        <a:latin typeface="Cambria"/>
                        <a:ea typeface="Calibri"/>
                        <a:cs typeface="Times New Roman"/>
                      </a:endParaRPr>
                    </a:p>
                  </a:txBody>
                  <a:tcPr marL="68580" marR="68580" marT="0" marB="0">
                    <a:lnL w="28575" cap="flat" cmpd="sng" algn="ctr">
                      <a:solidFill>
                        <a:schemeClr val="accent2">
                          <a:lumMod val="50000"/>
                        </a:schemeClr>
                      </a:solidFill>
                      <a:prstDash val="solid"/>
                      <a:round/>
                      <a:headEnd type="none" w="med" len="med"/>
                      <a:tailEnd type="none" w="med" len="med"/>
                    </a:lnL>
                    <a:lnB w="28575" cap="flat" cmpd="sng" algn="ctr">
                      <a:solidFill>
                        <a:schemeClr val="accent2">
                          <a:lumMod val="50000"/>
                        </a:schemeClr>
                      </a:solidFill>
                      <a:prstDash val="solid"/>
                      <a:round/>
                      <a:headEnd type="none" w="med" len="med"/>
                      <a:tailEnd type="none" w="med" len="med"/>
                    </a:lnB>
                  </a:tcPr>
                </a:tc>
                <a:tc>
                  <a:txBody>
                    <a:bodyPr/>
                    <a:lstStyle/>
                    <a:p>
                      <a:pPr algn="just">
                        <a:lnSpc>
                          <a:spcPct val="115000"/>
                        </a:lnSpc>
                        <a:spcAft>
                          <a:spcPts val="0"/>
                        </a:spcAft>
                      </a:pPr>
                      <a:r>
                        <a:rPr lang="el-GR" sz="1000" dirty="0"/>
                        <a:t>ΚΑΤΗΓΟΡΙΕΣ ΣΧΟΛΙΩΝ</a:t>
                      </a:r>
                      <a:endParaRPr lang="el-GR" sz="1150" dirty="0">
                        <a:latin typeface="Cambria"/>
                        <a:ea typeface="Calibri"/>
                        <a:cs typeface="Times New Roman"/>
                      </a:endParaRPr>
                    </a:p>
                  </a:txBody>
                  <a:tcPr marL="68580" marR="68580" marT="0" marB="0">
                    <a:lnB w="28575" cap="flat" cmpd="sng" algn="ctr">
                      <a:solidFill>
                        <a:schemeClr val="accent2">
                          <a:lumMod val="50000"/>
                        </a:schemeClr>
                      </a:solidFill>
                      <a:prstDash val="solid"/>
                      <a:round/>
                      <a:headEnd type="none" w="med" len="med"/>
                      <a:tailEnd type="none" w="med" len="med"/>
                    </a:lnB>
                  </a:tcPr>
                </a:tc>
                <a:tc>
                  <a:txBody>
                    <a:bodyPr/>
                    <a:lstStyle/>
                    <a:p>
                      <a:pPr algn="just">
                        <a:lnSpc>
                          <a:spcPct val="115000"/>
                        </a:lnSpc>
                        <a:spcAft>
                          <a:spcPts val="0"/>
                        </a:spcAft>
                      </a:pPr>
                      <a:r>
                        <a:rPr lang="el-GR" sz="1000" dirty="0"/>
                        <a:t>f</a:t>
                      </a:r>
                      <a:endParaRPr lang="el-GR" sz="1150" dirty="0">
                        <a:latin typeface="Cambria"/>
                        <a:ea typeface="Calibri"/>
                        <a:cs typeface="Times New Roman"/>
                      </a:endParaRPr>
                    </a:p>
                  </a:txBody>
                  <a:tcPr marL="68580" marR="68580" marT="0" marB="0">
                    <a:lnB w="28575" cap="flat" cmpd="sng" algn="ctr">
                      <a:solidFill>
                        <a:schemeClr val="accent2">
                          <a:lumMod val="50000"/>
                        </a:schemeClr>
                      </a:solidFill>
                      <a:prstDash val="solid"/>
                      <a:round/>
                      <a:headEnd type="none" w="med" len="med"/>
                      <a:tailEnd type="none" w="med" len="med"/>
                    </a:lnB>
                  </a:tcPr>
                </a:tc>
                <a:tc>
                  <a:txBody>
                    <a:bodyPr/>
                    <a:lstStyle/>
                    <a:p>
                      <a:pPr algn="just">
                        <a:lnSpc>
                          <a:spcPct val="115000"/>
                        </a:lnSpc>
                        <a:spcAft>
                          <a:spcPts val="0"/>
                        </a:spcAft>
                      </a:pPr>
                      <a:r>
                        <a:rPr lang="el-GR" sz="1000" dirty="0"/>
                        <a:t>%</a:t>
                      </a:r>
                      <a:endParaRPr lang="el-GR" sz="1150" dirty="0">
                        <a:latin typeface="Cambria"/>
                        <a:ea typeface="Calibri"/>
                        <a:cs typeface="Times New Roman"/>
                      </a:endParaRPr>
                    </a:p>
                  </a:txBody>
                  <a:tcPr marL="68580" marR="68580" marT="0" marB="0">
                    <a:lnB w="28575" cap="flat" cmpd="sng" algn="ctr">
                      <a:solidFill>
                        <a:schemeClr val="accent2">
                          <a:lumMod val="50000"/>
                        </a:schemeClr>
                      </a:solidFill>
                      <a:prstDash val="solid"/>
                      <a:round/>
                      <a:headEnd type="none" w="med" len="med"/>
                      <a:tailEnd type="none" w="med" len="med"/>
                    </a:lnB>
                  </a:tcPr>
                </a:tc>
              </a:tr>
              <a:tr h="397601">
                <a:tc>
                  <a:txBody>
                    <a:bodyPr/>
                    <a:lstStyle/>
                    <a:p>
                      <a:pPr algn="just">
                        <a:lnSpc>
                          <a:spcPct val="115000"/>
                        </a:lnSpc>
                        <a:spcAft>
                          <a:spcPts val="0"/>
                        </a:spcAft>
                      </a:pPr>
                      <a:r>
                        <a:rPr lang="el-GR" sz="1000"/>
                        <a:t>ΧΑΡΑΚΤΗΡΙΣΤΙΚΑ ΔΟΜΗΣ</a:t>
                      </a:r>
                      <a:endParaRPr lang="el-GR" sz="1150">
                        <a:latin typeface="Cambria"/>
                        <a:ea typeface="Calibri"/>
                        <a:cs typeface="Times New Roman"/>
                      </a:endParaRPr>
                    </a:p>
                  </a:txBody>
                  <a:tcPr marL="68580" marR="68580" marT="0" marB="0">
                    <a:lnT w="28575" cap="flat" cmpd="sng" algn="ctr">
                      <a:solidFill>
                        <a:schemeClr val="accent2">
                          <a:lumMod val="50000"/>
                        </a:schemeClr>
                      </a:solidFill>
                      <a:prstDash val="solid"/>
                      <a:round/>
                      <a:headEnd type="none" w="med" len="med"/>
                      <a:tailEnd type="none" w="med" len="med"/>
                    </a:lnT>
                  </a:tcPr>
                </a:tc>
                <a:tc>
                  <a:txBody>
                    <a:bodyPr/>
                    <a:lstStyle/>
                    <a:p>
                      <a:pPr algn="just">
                        <a:lnSpc>
                          <a:spcPct val="115000"/>
                        </a:lnSpc>
                        <a:spcAft>
                          <a:spcPts val="0"/>
                        </a:spcAft>
                      </a:pPr>
                      <a:r>
                        <a:rPr lang="el-GR" sz="1000"/>
                        <a:t>ΕΙΣΑΓΩΓΗ-ΕΠΙΛΟΓΟΣ</a:t>
                      </a:r>
                      <a:endParaRPr lang="el-GR" sz="1150">
                        <a:latin typeface="Cambria"/>
                        <a:ea typeface="Calibri"/>
                        <a:cs typeface="Times New Roman"/>
                      </a:endParaRPr>
                    </a:p>
                  </a:txBody>
                  <a:tcPr marL="68580" marR="68580" marT="0" marB="0">
                    <a:lnT w="28575" cap="flat" cmpd="sng" algn="ctr">
                      <a:solidFill>
                        <a:schemeClr val="accent2">
                          <a:lumMod val="50000"/>
                        </a:schemeClr>
                      </a:solidFill>
                      <a:prstDash val="solid"/>
                      <a:round/>
                      <a:headEnd type="none" w="med" len="med"/>
                      <a:tailEnd type="none" w="med" len="med"/>
                    </a:lnT>
                  </a:tcPr>
                </a:tc>
                <a:tc>
                  <a:txBody>
                    <a:bodyPr/>
                    <a:lstStyle/>
                    <a:p>
                      <a:pPr algn="just">
                        <a:lnSpc>
                          <a:spcPct val="115000"/>
                        </a:lnSpc>
                        <a:spcAft>
                          <a:spcPts val="0"/>
                        </a:spcAft>
                      </a:pPr>
                      <a:r>
                        <a:rPr lang="el-GR" sz="1000" dirty="0"/>
                        <a:t>24</a:t>
                      </a:r>
                      <a:endParaRPr lang="el-GR" sz="1150" dirty="0">
                        <a:latin typeface="Cambria"/>
                        <a:ea typeface="Calibri"/>
                        <a:cs typeface="Times New Roman"/>
                      </a:endParaRPr>
                    </a:p>
                  </a:txBody>
                  <a:tcPr marL="68580" marR="68580" marT="0" marB="0">
                    <a:lnT w="28575" cap="flat" cmpd="sng" algn="ctr">
                      <a:solidFill>
                        <a:schemeClr val="accent2">
                          <a:lumMod val="50000"/>
                        </a:schemeClr>
                      </a:solidFill>
                      <a:prstDash val="solid"/>
                      <a:round/>
                      <a:headEnd type="none" w="med" len="med"/>
                      <a:tailEnd type="none" w="med" len="med"/>
                    </a:lnT>
                  </a:tcPr>
                </a:tc>
                <a:tc>
                  <a:txBody>
                    <a:bodyPr/>
                    <a:lstStyle/>
                    <a:p>
                      <a:pPr algn="just">
                        <a:lnSpc>
                          <a:spcPct val="115000"/>
                        </a:lnSpc>
                        <a:spcAft>
                          <a:spcPts val="0"/>
                        </a:spcAft>
                      </a:pPr>
                      <a:r>
                        <a:rPr lang="el-GR" sz="1000" dirty="0"/>
                        <a:t>8,8</a:t>
                      </a:r>
                      <a:endParaRPr lang="el-GR" sz="115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lnT w="28575" cap="flat" cmpd="sng" algn="ctr">
                      <a:solidFill>
                        <a:schemeClr val="accent2">
                          <a:lumMod val="50000"/>
                        </a:schemeClr>
                      </a:solidFill>
                      <a:prstDash val="solid"/>
                      <a:round/>
                      <a:headEnd type="none" w="med" len="med"/>
                      <a:tailEnd type="none" w="med" len="med"/>
                    </a:lnT>
                  </a:tcPr>
                </a:tc>
                <a:tc rowSpan="4">
                  <a:txBody>
                    <a:bodyPr/>
                    <a:lstStyle/>
                    <a:p>
                      <a:pPr algn="just">
                        <a:lnSpc>
                          <a:spcPct val="115000"/>
                        </a:lnSpc>
                        <a:spcAft>
                          <a:spcPts val="0"/>
                        </a:spcAft>
                      </a:pPr>
                      <a:endParaRPr lang="el-GR" sz="1150" dirty="0"/>
                    </a:p>
                    <a:p>
                      <a:pPr algn="just">
                        <a:lnSpc>
                          <a:spcPct val="115000"/>
                        </a:lnSpc>
                        <a:spcAft>
                          <a:spcPts val="0"/>
                        </a:spcAft>
                      </a:pPr>
                      <a:r>
                        <a:rPr lang="el-GR" sz="1000" dirty="0"/>
                        <a:t>ΠΡΑΓΜΑΤΟΛΟΓΙΚΑ</a:t>
                      </a:r>
                      <a:endParaRPr lang="el-GR" sz="1150" dirty="0">
                        <a:latin typeface="Cambria"/>
                        <a:ea typeface="Calibri"/>
                        <a:cs typeface="Times New Roman"/>
                      </a:endParaRPr>
                    </a:p>
                  </a:txBody>
                  <a:tcPr marL="68580" marR="68580" marT="0" marB="0">
                    <a:lnL w="28575" cap="flat" cmpd="sng" algn="ctr">
                      <a:solidFill>
                        <a:schemeClr val="accent2">
                          <a:lumMod val="50000"/>
                        </a:schemeClr>
                      </a:solidFill>
                      <a:prstDash val="solid"/>
                      <a:round/>
                      <a:headEnd type="none" w="med" len="med"/>
                      <a:tailEnd type="none" w="med" len="med"/>
                    </a:lnL>
                    <a:lnT w="28575" cap="flat" cmpd="sng" algn="ctr">
                      <a:solidFill>
                        <a:schemeClr val="accent2">
                          <a:lumMod val="50000"/>
                        </a:schemeClr>
                      </a:solidFill>
                      <a:prstDash val="solid"/>
                      <a:round/>
                      <a:headEnd type="none" w="med" len="med"/>
                      <a:tailEnd type="none" w="med" len="med"/>
                    </a:lnT>
                  </a:tcPr>
                </a:tc>
                <a:tc>
                  <a:txBody>
                    <a:bodyPr/>
                    <a:lstStyle/>
                    <a:p>
                      <a:pPr algn="just">
                        <a:lnSpc>
                          <a:spcPct val="115000"/>
                        </a:lnSpc>
                        <a:spcAft>
                          <a:spcPts val="0"/>
                        </a:spcAft>
                      </a:pPr>
                      <a:r>
                        <a:rPr lang="el-GR" sz="1000"/>
                        <a:t>ΕΛΛΕΙΨΕΙΣ ΕΠΙΧΕΙΡΗΜΑΤΩΝ</a:t>
                      </a:r>
                      <a:endParaRPr lang="el-GR" sz="1150">
                        <a:latin typeface="Cambria"/>
                        <a:ea typeface="Calibri"/>
                        <a:cs typeface="Times New Roman"/>
                      </a:endParaRPr>
                    </a:p>
                  </a:txBody>
                  <a:tcPr marL="68580" marR="68580" marT="0" marB="0">
                    <a:lnT w="28575" cap="flat" cmpd="sng" algn="ctr">
                      <a:solidFill>
                        <a:schemeClr val="accent2">
                          <a:lumMod val="50000"/>
                        </a:schemeClr>
                      </a:solidFill>
                      <a:prstDash val="solid"/>
                      <a:round/>
                      <a:headEnd type="none" w="med" len="med"/>
                      <a:tailEnd type="none" w="med" len="med"/>
                    </a:lnT>
                  </a:tcPr>
                </a:tc>
                <a:tc>
                  <a:txBody>
                    <a:bodyPr/>
                    <a:lstStyle/>
                    <a:p>
                      <a:pPr algn="just">
                        <a:lnSpc>
                          <a:spcPct val="115000"/>
                        </a:lnSpc>
                        <a:spcAft>
                          <a:spcPts val="0"/>
                        </a:spcAft>
                      </a:pPr>
                      <a:r>
                        <a:rPr lang="el-GR" sz="1000"/>
                        <a:t>15</a:t>
                      </a:r>
                      <a:endParaRPr lang="el-GR" sz="1150">
                        <a:latin typeface="Cambria"/>
                        <a:ea typeface="Calibri"/>
                        <a:cs typeface="Times New Roman"/>
                      </a:endParaRPr>
                    </a:p>
                  </a:txBody>
                  <a:tcPr marL="68580" marR="68580" marT="0" marB="0">
                    <a:lnT w="28575" cap="flat" cmpd="sng" algn="ctr">
                      <a:solidFill>
                        <a:schemeClr val="accent2">
                          <a:lumMod val="50000"/>
                        </a:schemeClr>
                      </a:solidFill>
                      <a:prstDash val="solid"/>
                      <a:round/>
                      <a:headEnd type="none" w="med" len="med"/>
                      <a:tailEnd type="none" w="med" len="med"/>
                    </a:lnT>
                  </a:tcPr>
                </a:tc>
                <a:tc>
                  <a:txBody>
                    <a:bodyPr/>
                    <a:lstStyle/>
                    <a:p>
                      <a:pPr algn="just">
                        <a:lnSpc>
                          <a:spcPct val="115000"/>
                        </a:lnSpc>
                        <a:spcAft>
                          <a:spcPts val="0"/>
                        </a:spcAft>
                      </a:pPr>
                      <a:r>
                        <a:rPr lang="el-GR" sz="1000"/>
                        <a:t>5,5</a:t>
                      </a:r>
                      <a:endParaRPr lang="el-GR" sz="1150">
                        <a:latin typeface="Cambria"/>
                        <a:ea typeface="Calibri"/>
                        <a:cs typeface="Times New Roman"/>
                      </a:endParaRPr>
                    </a:p>
                  </a:txBody>
                  <a:tcPr marL="68580" marR="68580" marT="0" marB="0">
                    <a:lnT w="28575" cap="flat" cmpd="sng" algn="ctr">
                      <a:solidFill>
                        <a:schemeClr val="accent2">
                          <a:lumMod val="50000"/>
                        </a:schemeClr>
                      </a:solidFill>
                      <a:prstDash val="solid"/>
                      <a:round/>
                      <a:headEnd type="none" w="med" len="med"/>
                      <a:tailEnd type="none" w="med" len="med"/>
                    </a:lnT>
                  </a:tcPr>
                </a:tc>
              </a:tr>
              <a:tr h="397601">
                <a:tc rowSpan="2">
                  <a:txBody>
                    <a:bodyPr/>
                    <a:lstStyle/>
                    <a:p>
                      <a:pPr algn="just">
                        <a:lnSpc>
                          <a:spcPct val="115000"/>
                        </a:lnSpc>
                        <a:spcAft>
                          <a:spcPts val="0"/>
                        </a:spcAft>
                      </a:pPr>
                      <a:endParaRPr lang="el-GR" sz="1150"/>
                    </a:p>
                    <a:p>
                      <a:pPr algn="just">
                        <a:lnSpc>
                          <a:spcPct val="115000"/>
                        </a:lnSpc>
                        <a:spcAft>
                          <a:spcPts val="0"/>
                        </a:spcAft>
                      </a:pPr>
                      <a:r>
                        <a:rPr lang="el-GR" sz="1000"/>
                        <a:t>ΜΟΡΦΟΛΟΓΙΚΑ ΧΑΡΑΚΤΗΡΙΣΤΙΚΑ</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ΕΚΦΡΑΣΤΙΚΑ-ΣΥΝΤΑΚΤΙΚΑ</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21</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7,7</a:t>
                      </a:r>
                      <a:endParaRPr lang="el-GR" sz="115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vMerge="1">
                  <a:txBody>
                    <a:bodyPr/>
                    <a:lstStyle/>
                    <a:p>
                      <a:endParaRPr lang="el-GR"/>
                    </a:p>
                  </a:txBody>
                  <a:tcPr/>
                </a:tc>
                <a:tc>
                  <a:txBody>
                    <a:bodyPr/>
                    <a:lstStyle/>
                    <a:p>
                      <a:pPr algn="just">
                        <a:lnSpc>
                          <a:spcPct val="115000"/>
                        </a:lnSpc>
                        <a:spcAft>
                          <a:spcPts val="0"/>
                        </a:spcAft>
                      </a:pPr>
                      <a:r>
                        <a:rPr lang="el-GR" sz="1000"/>
                        <a:t>ΛΟΓΙΚΗ ΕΠΙΧΕΙΡΗΜΑΤΩΝ</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18</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6,6</a:t>
                      </a:r>
                      <a:endParaRPr lang="el-GR" sz="1150">
                        <a:latin typeface="Cambria"/>
                        <a:ea typeface="Calibri"/>
                        <a:cs typeface="Times New Roman"/>
                      </a:endParaRPr>
                    </a:p>
                  </a:txBody>
                  <a:tcPr marL="68580" marR="68580" marT="0" marB="0"/>
                </a:tc>
              </a:tr>
              <a:tr h="397601">
                <a:tc vMerge="1">
                  <a:txBody>
                    <a:bodyPr/>
                    <a:lstStyle/>
                    <a:p>
                      <a:endParaRPr lang="el-GR"/>
                    </a:p>
                  </a:txBody>
                  <a:tcPr/>
                </a:tc>
                <a:tc>
                  <a:txBody>
                    <a:bodyPr/>
                    <a:lstStyle/>
                    <a:p>
                      <a:pPr algn="just">
                        <a:lnSpc>
                          <a:spcPct val="115000"/>
                        </a:lnSpc>
                        <a:spcAft>
                          <a:spcPts val="0"/>
                        </a:spcAft>
                      </a:pPr>
                      <a:r>
                        <a:rPr lang="el-GR" sz="1000"/>
                        <a:t>ΓΡΑΜΜΑΤΙΚΑ-ΟΡΘΟΓΡΑΦΙΚΑ</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22</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8,1</a:t>
                      </a:r>
                      <a:endParaRPr lang="el-GR" sz="115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vMerge="1">
                  <a:txBody>
                    <a:bodyPr/>
                    <a:lstStyle/>
                    <a:p>
                      <a:endParaRPr lang="el-GR"/>
                    </a:p>
                  </a:txBody>
                  <a:tcPr/>
                </a:tc>
                <a:tc>
                  <a:txBody>
                    <a:bodyPr/>
                    <a:lstStyle/>
                    <a:p>
                      <a:pPr algn="just">
                        <a:lnSpc>
                          <a:spcPct val="115000"/>
                        </a:lnSpc>
                        <a:spcAft>
                          <a:spcPts val="0"/>
                        </a:spcAft>
                      </a:pPr>
                      <a:r>
                        <a:rPr lang="el-GR" sz="1000"/>
                        <a:t>ΠΑΡΑΔΕΙΓΜΑΤΑ</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6</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2,2</a:t>
                      </a:r>
                      <a:endParaRPr lang="el-GR" sz="1150">
                        <a:latin typeface="Cambria"/>
                        <a:ea typeface="Calibri"/>
                        <a:cs typeface="Times New Roman"/>
                      </a:endParaRPr>
                    </a:p>
                  </a:txBody>
                  <a:tcPr marL="68580" marR="68580" marT="0" marB="0"/>
                </a:tc>
              </a:tr>
              <a:tr h="397601">
                <a:tc rowSpan="6">
                  <a:txBody>
                    <a:bodyPr/>
                    <a:lstStyle/>
                    <a:p>
                      <a:pPr algn="just">
                        <a:lnSpc>
                          <a:spcPct val="115000"/>
                        </a:lnSpc>
                        <a:spcAft>
                          <a:spcPts val="0"/>
                        </a:spcAft>
                      </a:pPr>
                      <a:endParaRPr lang="el-GR" sz="1150"/>
                    </a:p>
                    <a:p>
                      <a:pPr algn="just">
                        <a:lnSpc>
                          <a:spcPct val="115000"/>
                        </a:lnSpc>
                        <a:spcAft>
                          <a:spcPts val="0"/>
                        </a:spcAft>
                      </a:pPr>
                      <a:r>
                        <a:rPr lang="el-GR" sz="1000"/>
                        <a:t>ΝΟΗΜΑΤΙΚΑ</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ΝΟΗΜΑΤΙΚΑ</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15</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5,5</a:t>
                      </a:r>
                      <a:endParaRPr lang="el-GR" sz="115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vMerge="1">
                  <a:txBody>
                    <a:bodyPr/>
                    <a:lstStyle/>
                    <a:p>
                      <a:endParaRPr lang="el-GR"/>
                    </a:p>
                  </a:txBody>
                  <a:tcPr/>
                </a:tc>
                <a:tc>
                  <a:txBody>
                    <a:bodyPr/>
                    <a:lstStyle/>
                    <a:p>
                      <a:pPr algn="l">
                        <a:lnSpc>
                          <a:spcPct val="115000"/>
                        </a:lnSpc>
                        <a:spcAft>
                          <a:spcPts val="0"/>
                        </a:spcAft>
                      </a:pPr>
                      <a:r>
                        <a:rPr lang="el-GR" sz="1000" dirty="0"/>
                        <a:t>ΑΝΕΠΑΡΚΗΣ ΔΙΑΤΥΠΩΣΗ ΑΡΝΗΤΙΚΩΝ ΕΠΙΧΕΙΡΗΜΑΤΩΝ</a:t>
                      </a:r>
                      <a:endParaRPr lang="el-GR" sz="1150" dirty="0">
                        <a:latin typeface="Cambria"/>
                        <a:ea typeface="Calibri"/>
                        <a:cs typeface="Times New Roman"/>
                      </a:endParaRPr>
                    </a:p>
                  </a:txBody>
                  <a:tcPr marL="68580" marR="68580" marT="0" marB="0"/>
                </a:tc>
                <a:tc>
                  <a:txBody>
                    <a:bodyPr/>
                    <a:lstStyle/>
                    <a:p>
                      <a:pPr algn="just">
                        <a:lnSpc>
                          <a:spcPct val="115000"/>
                        </a:lnSpc>
                        <a:spcAft>
                          <a:spcPts val="0"/>
                        </a:spcAft>
                      </a:pPr>
                      <a:r>
                        <a:rPr lang="el-GR" sz="1000"/>
                        <a:t>7</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2,6</a:t>
                      </a:r>
                      <a:endParaRPr lang="el-GR" sz="1150">
                        <a:latin typeface="Cambria"/>
                        <a:ea typeface="Calibri"/>
                        <a:cs typeface="Times New Roman"/>
                      </a:endParaRPr>
                    </a:p>
                  </a:txBody>
                  <a:tcPr marL="68580" marR="68580" marT="0" marB="0"/>
                </a:tc>
              </a:tr>
              <a:tr h="379279">
                <a:tc vMerge="1">
                  <a:txBody>
                    <a:bodyPr/>
                    <a:lstStyle/>
                    <a:p>
                      <a:endParaRPr lang="el-GR"/>
                    </a:p>
                  </a:txBody>
                  <a:tcPr/>
                </a:tc>
                <a:tc>
                  <a:txBody>
                    <a:bodyPr/>
                    <a:lstStyle/>
                    <a:p>
                      <a:pPr algn="just">
                        <a:lnSpc>
                          <a:spcPct val="115000"/>
                        </a:lnSpc>
                        <a:spcAft>
                          <a:spcPts val="0"/>
                        </a:spcAft>
                      </a:pPr>
                      <a:r>
                        <a:rPr lang="el-GR" sz="1000"/>
                        <a:t>ΞΕΚΑΘΑΡΙΣΕ ΘΕΣΗ</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6</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dirty="0"/>
                        <a:t>2,2</a:t>
                      </a:r>
                      <a:endParaRPr lang="el-GR" sz="115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rowSpan="3">
                  <a:txBody>
                    <a:bodyPr/>
                    <a:lstStyle/>
                    <a:p>
                      <a:pPr algn="just">
                        <a:lnSpc>
                          <a:spcPct val="115000"/>
                        </a:lnSpc>
                        <a:spcAft>
                          <a:spcPts val="0"/>
                        </a:spcAft>
                      </a:pPr>
                      <a:r>
                        <a:rPr lang="el-GR" sz="1000"/>
                        <a:t>ΕΠΙΚΟΙΝΩΝΙΑΚΗ ΔΙΑΣΤΑΣΗ ΚΕΙΜΕΝΟΥ</a:t>
                      </a:r>
                      <a:endParaRPr lang="el-GR" sz="1150">
                        <a:latin typeface="Cambria"/>
                        <a:ea typeface="Calibri"/>
                        <a:cs typeface="Times New Roman"/>
                      </a:endParaRPr>
                    </a:p>
                  </a:txBody>
                  <a:tcPr marL="68580" marR="68580" marT="0" marB="0">
                    <a:lnL w="28575" cap="flat" cmpd="sng" algn="ctr">
                      <a:solidFill>
                        <a:schemeClr val="accent2">
                          <a:lumMod val="50000"/>
                        </a:schemeClr>
                      </a:solidFill>
                      <a:prstDash val="solid"/>
                      <a:round/>
                      <a:headEnd type="none" w="med" len="med"/>
                      <a:tailEnd type="none" w="med" len="med"/>
                    </a:lnL>
                  </a:tcPr>
                </a:tc>
                <a:tc>
                  <a:txBody>
                    <a:bodyPr/>
                    <a:lstStyle/>
                    <a:p>
                      <a:pPr algn="just">
                        <a:lnSpc>
                          <a:spcPct val="115000"/>
                        </a:lnSpc>
                        <a:spcAft>
                          <a:spcPts val="0"/>
                        </a:spcAft>
                      </a:pPr>
                      <a:r>
                        <a:rPr lang="el-GR" sz="1000"/>
                        <a:t>ΣΕ ΠΟΙΟΥΣ ΑΠΕΥΘΥΝΕΤΑΙ</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9</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3,3</a:t>
                      </a:r>
                      <a:endParaRPr lang="el-GR" sz="1150">
                        <a:latin typeface="Cambria"/>
                        <a:ea typeface="Calibri"/>
                        <a:cs typeface="Times New Roman"/>
                      </a:endParaRPr>
                    </a:p>
                  </a:txBody>
                  <a:tcPr marL="68580" marR="68580" marT="0" marB="0"/>
                </a:tc>
              </a:tr>
              <a:tr h="379279">
                <a:tc vMerge="1">
                  <a:txBody>
                    <a:bodyPr/>
                    <a:lstStyle/>
                    <a:p>
                      <a:endParaRPr lang="el-GR"/>
                    </a:p>
                  </a:txBody>
                  <a:tcPr/>
                </a:tc>
                <a:tc>
                  <a:txBody>
                    <a:bodyPr/>
                    <a:lstStyle/>
                    <a:p>
                      <a:pPr algn="just">
                        <a:lnSpc>
                          <a:spcPct val="115000"/>
                        </a:lnSpc>
                        <a:spcAft>
                          <a:spcPts val="0"/>
                        </a:spcAft>
                      </a:pPr>
                      <a:r>
                        <a:rPr lang="el-GR" sz="1000"/>
                        <a:t>ΕΠΕΞΗΓΗΣΕΙΣ</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11</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4,1</a:t>
                      </a:r>
                      <a:endParaRPr lang="el-GR" sz="115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vMerge="1">
                  <a:txBody>
                    <a:bodyPr/>
                    <a:lstStyle/>
                    <a:p>
                      <a:endParaRPr lang="el-GR"/>
                    </a:p>
                  </a:txBody>
                  <a:tcPr/>
                </a:tc>
                <a:tc>
                  <a:txBody>
                    <a:bodyPr/>
                    <a:lstStyle/>
                    <a:p>
                      <a:pPr algn="just">
                        <a:lnSpc>
                          <a:spcPct val="115000"/>
                        </a:lnSpc>
                        <a:spcAft>
                          <a:spcPts val="0"/>
                        </a:spcAft>
                      </a:pPr>
                      <a:r>
                        <a:rPr lang="el-GR" sz="1000"/>
                        <a:t>ΕΠΙΤΕΛΕΙ ΤΟ ΣΚΟΠΟ ΤΟΥ</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5</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1,8</a:t>
                      </a:r>
                      <a:endParaRPr lang="el-GR" sz="1150">
                        <a:latin typeface="Cambria"/>
                        <a:ea typeface="Calibri"/>
                        <a:cs typeface="Times New Roman"/>
                      </a:endParaRPr>
                    </a:p>
                  </a:txBody>
                  <a:tcPr marL="68580" marR="68580" marT="0" marB="0"/>
                </a:tc>
              </a:tr>
              <a:tr h="379279">
                <a:tc vMerge="1">
                  <a:txBody>
                    <a:bodyPr/>
                    <a:lstStyle/>
                    <a:p>
                      <a:endParaRPr lang="el-GR"/>
                    </a:p>
                  </a:txBody>
                  <a:tcPr/>
                </a:tc>
                <a:tc>
                  <a:txBody>
                    <a:bodyPr/>
                    <a:lstStyle/>
                    <a:p>
                      <a:pPr algn="just">
                        <a:lnSpc>
                          <a:spcPct val="115000"/>
                        </a:lnSpc>
                        <a:spcAft>
                          <a:spcPts val="0"/>
                        </a:spcAft>
                      </a:pPr>
                      <a:r>
                        <a:rPr lang="el-GR" sz="1000"/>
                        <a:t>ΑΚΡΙΒΕΙΑ ΛΟΓΟΥ</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14</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5,1</a:t>
                      </a:r>
                      <a:endParaRPr lang="el-GR" sz="115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vMerge="1">
                  <a:txBody>
                    <a:bodyPr/>
                    <a:lstStyle/>
                    <a:p>
                      <a:endParaRPr lang="el-GR"/>
                    </a:p>
                  </a:txBody>
                  <a:tcPr/>
                </a:tc>
                <a:tc>
                  <a:txBody>
                    <a:bodyPr/>
                    <a:lstStyle/>
                    <a:p>
                      <a:pPr algn="just">
                        <a:lnSpc>
                          <a:spcPct val="115000"/>
                        </a:lnSpc>
                        <a:spcAft>
                          <a:spcPts val="0"/>
                        </a:spcAft>
                      </a:pPr>
                      <a:r>
                        <a:rPr lang="el-GR" sz="1000"/>
                        <a:t>ΠΕΙΣΤΙΚΟΤΗΤΑ</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14</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5,1</a:t>
                      </a:r>
                      <a:endParaRPr lang="el-GR" sz="1150">
                        <a:latin typeface="Cambria"/>
                        <a:ea typeface="Calibri"/>
                        <a:cs typeface="Times New Roman"/>
                      </a:endParaRPr>
                    </a:p>
                  </a:txBody>
                  <a:tcPr marL="68580" marR="68580" marT="0" marB="0"/>
                </a:tc>
              </a:tr>
              <a:tr h="379279">
                <a:tc vMerge="1">
                  <a:txBody>
                    <a:bodyPr/>
                    <a:lstStyle/>
                    <a:p>
                      <a:endParaRPr lang="el-GR"/>
                    </a:p>
                  </a:txBody>
                  <a:tcPr/>
                </a:tc>
                <a:tc>
                  <a:txBody>
                    <a:bodyPr/>
                    <a:lstStyle/>
                    <a:p>
                      <a:pPr algn="just">
                        <a:lnSpc>
                          <a:spcPct val="115000"/>
                        </a:lnSpc>
                        <a:spcAft>
                          <a:spcPts val="0"/>
                        </a:spcAft>
                      </a:pPr>
                      <a:r>
                        <a:rPr lang="el-GR" sz="1000"/>
                        <a:t>ΑΝΤΙΦΑΣΕΙΣ</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5</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dirty="0"/>
                        <a:t>1,8</a:t>
                      </a:r>
                      <a:endParaRPr lang="el-GR" sz="115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a:txBody>
                    <a:bodyPr/>
                    <a:lstStyle/>
                    <a:p>
                      <a:pPr algn="just">
                        <a:lnSpc>
                          <a:spcPct val="115000"/>
                        </a:lnSpc>
                        <a:spcAft>
                          <a:spcPts val="0"/>
                        </a:spcAft>
                      </a:pPr>
                      <a:r>
                        <a:rPr lang="el-GR" sz="1000" dirty="0"/>
                        <a:t>ΘΕΤΙΚΑ ΣΧΟΛΙΑ</a:t>
                      </a:r>
                      <a:endParaRPr lang="el-GR" sz="1150" dirty="0">
                        <a:latin typeface="Cambria"/>
                        <a:ea typeface="Calibri"/>
                        <a:cs typeface="Times New Roman"/>
                      </a:endParaRPr>
                    </a:p>
                  </a:txBody>
                  <a:tcPr marL="68580" marR="68580" marT="0" marB="0">
                    <a:lnL w="28575" cap="flat" cmpd="sng" algn="ctr">
                      <a:solidFill>
                        <a:schemeClr val="accent2">
                          <a:lumMod val="50000"/>
                        </a:schemeClr>
                      </a:solidFill>
                      <a:prstDash val="solid"/>
                      <a:round/>
                      <a:headEnd type="none" w="med" len="med"/>
                      <a:tailEnd type="none" w="med" len="med"/>
                    </a:lnL>
                  </a:tcPr>
                </a:tc>
                <a:tc>
                  <a:txBody>
                    <a:bodyPr/>
                    <a:lstStyle/>
                    <a:p>
                      <a:pPr algn="just">
                        <a:lnSpc>
                          <a:spcPct val="115000"/>
                        </a:lnSpc>
                        <a:spcAft>
                          <a:spcPts val="0"/>
                        </a:spcAft>
                      </a:pPr>
                      <a:r>
                        <a:rPr lang="el-GR" sz="1000"/>
                        <a:t>ΘΕΤΙΚΑ ΣΧΟΛΙΑ</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19</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7</a:t>
                      </a:r>
                      <a:endParaRPr lang="el-GR" sz="1150">
                        <a:latin typeface="Cambria"/>
                        <a:ea typeface="Calibri"/>
                        <a:cs typeface="Times New Roman"/>
                      </a:endParaRPr>
                    </a:p>
                  </a:txBody>
                  <a:tcPr marL="68580" marR="68580" marT="0" marB="0"/>
                </a:tc>
              </a:tr>
              <a:tr h="379279">
                <a:tc vMerge="1">
                  <a:txBody>
                    <a:bodyPr/>
                    <a:lstStyle/>
                    <a:p>
                      <a:endParaRPr lang="el-GR"/>
                    </a:p>
                  </a:txBody>
                  <a:tcPr/>
                </a:tc>
                <a:tc>
                  <a:txBody>
                    <a:bodyPr/>
                    <a:lstStyle/>
                    <a:p>
                      <a:pPr algn="just">
                        <a:lnSpc>
                          <a:spcPct val="115000"/>
                        </a:lnSpc>
                        <a:spcAft>
                          <a:spcPts val="0"/>
                        </a:spcAft>
                      </a:pPr>
                      <a:r>
                        <a:rPr lang="el-GR" sz="1000"/>
                        <a:t>ΣΑΦΗΝΕΙΑ</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13</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dirty="0"/>
                        <a:t>4,8</a:t>
                      </a:r>
                      <a:endParaRPr lang="el-GR" sz="115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a:txBody>
                    <a:bodyPr/>
                    <a:lstStyle/>
                    <a:p>
                      <a:pPr algn="just">
                        <a:lnSpc>
                          <a:spcPct val="115000"/>
                        </a:lnSpc>
                        <a:spcAft>
                          <a:spcPts val="0"/>
                        </a:spcAft>
                      </a:pPr>
                      <a:endParaRPr lang="el-GR" sz="1150">
                        <a:latin typeface="Cambria"/>
                        <a:ea typeface="Calibri"/>
                        <a:cs typeface="Times New Roman"/>
                      </a:endParaRPr>
                    </a:p>
                  </a:txBody>
                  <a:tcPr marL="68580" marR="68580" marT="0" marB="0">
                    <a:lnL w="28575" cap="flat" cmpd="sng" algn="ctr">
                      <a:solidFill>
                        <a:schemeClr val="accent2">
                          <a:lumMod val="50000"/>
                        </a:schemeClr>
                      </a:solidFill>
                      <a:prstDash val="solid"/>
                      <a:round/>
                      <a:headEnd type="none" w="med" len="med"/>
                      <a:tailEnd type="none" w="med" len="med"/>
                    </a:lnL>
                  </a:tcPr>
                </a:tc>
                <a:tc>
                  <a:txBody>
                    <a:bodyPr/>
                    <a:lstStyle/>
                    <a:p>
                      <a:pPr algn="just">
                        <a:lnSpc>
                          <a:spcPct val="115000"/>
                        </a:lnSpc>
                      </a:pPr>
                      <a:endParaRPr lang="el-GR" sz="1100">
                        <a:latin typeface="Calibri"/>
                        <a:ea typeface="Times New Roman"/>
                      </a:endParaRPr>
                    </a:p>
                  </a:txBody>
                  <a:tcPr marL="68580" marR="68580" marT="0" marB="0"/>
                </a:tc>
                <a:tc>
                  <a:txBody>
                    <a:bodyPr/>
                    <a:lstStyle/>
                    <a:p>
                      <a:pPr algn="just">
                        <a:lnSpc>
                          <a:spcPct val="115000"/>
                        </a:lnSpc>
                      </a:pPr>
                      <a:endParaRPr lang="el-GR" sz="1100">
                        <a:latin typeface="Calibri"/>
                        <a:ea typeface="Times New Roman"/>
                      </a:endParaRPr>
                    </a:p>
                  </a:txBody>
                  <a:tcPr marL="68580" marR="68580" marT="0" marB="0"/>
                </a:tc>
                <a:tc>
                  <a:txBody>
                    <a:bodyPr/>
                    <a:lstStyle/>
                    <a:p>
                      <a:pPr algn="just">
                        <a:lnSpc>
                          <a:spcPct val="115000"/>
                        </a:lnSpc>
                      </a:pPr>
                      <a:endParaRPr lang="el-GR" sz="1100">
                        <a:latin typeface="Calibri"/>
                        <a:ea typeface="Times New Roman"/>
                      </a:endParaRPr>
                    </a:p>
                  </a:txBody>
                  <a:tcPr marL="68580" marR="68580" marT="0" marB="0"/>
                </a:tc>
              </a:tr>
              <a:tr h="397601">
                <a:tc rowSpan="3">
                  <a:txBody>
                    <a:bodyPr/>
                    <a:lstStyle/>
                    <a:p>
                      <a:pPr algn="just">
                        <a:lnSpc>
                          <a:spcPct val="115000"/>
                        </a:lnSpc>
                        <a:spcAft>
                          <a:spcPts val="0"/>
                        </a:spcAft>
                      </a:pPr>
                      <a:endParaRPr lang="el-GR" sz="1150"/>
                    </a:p>
                    <a:p>
                      <a:pPr algn="just">
                        <a:lnSpc>
                          <a:spcPct val="115000"/>
                        </a:lnSpc>
                        <a:spcAft>
                          <a:spcPts val="0"/>
                        </a:spcAft>
                      </a:pPr>
                      <a:r>
                        <a:rPr lang="el-GR" sz="1000"/>
                        <a:t>ΠΕΡΙΕΧΟΜΕΝΟ</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dirty="0"/>
                        <a:t>ΓΕΝΙΚΑ ΩΣ ΠΡΟΣ ΤΟ ΠΕΡΙΕΧΟΜΕΝΟ</a:t>
                      </a:r>
                      <a:endParaRPr lang="el-GR" sz="1150" dirty="0">
                        <a:latin typeface="Cambria"/>
                        <a:ea typeface="Calibri"/>
                        <a:cs typeface="Times New Roman"/>
                      </a:endParaRPr>
                    </a:p>
                  </a:txBody>
                  <a:tcPr marL="68580" marR="68580" marT="0" marB="0"/>
                </a:tc>
                <a:tc>
                  <a:txBody>
                    <a:bodyPr/>
                    <a:lstStyle/>
                    <a:p>
                      <a:pPr algn="just">
                        <a:lnSpc>
                          <a:spcPct val="115000"/>
                        </a:lnSpc>
                        <a:spcAft>
                          <a:spcPts val="0"/>
                        </a:spcAft>
                      </a:pPr>
                      <a:r>
                        <a:rPr lang="el-GR" sz="1000"/>
                        <a:t>11</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dirty="0"/>
                        <a:t>4,1</a:t>
                      </a:r>
                      <a:endParaRPr lang="el-GR" sz="115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a:txBody>
                    <a:bodyPr/>
                    <a:lstStyle/>
                    <a:p>
                      <a:pPr algn="just">
                        <a:lnSpc>
                          <a:spcPct val="115000"/>
                        </a:lnSpc>
                        <a:spcAft>
                          <a:spcPts val="0"/>
                        </a:spcAft>
                      </a:pPr>
                      <a:endParaRPr lang="el-GR" sz="1150" dirty="0">
                        <a:latin typeface="Cambria"/>
                        <a:ea typeface="Calibri"/>
                        <a:cs typeface="Times New Roman"/>
                      </a:endParaRPr>
                    </a:p>
                  </a:txBody>
                  <a:tcPr marL="68580" marR="68580" marT="0" marB="0">
                    <a:lnL w="28575" cap="flat" cmpd="sng" algn="ctr">
                      <a:solidFill>
                        <a:schemeClr val="accent2">
                          <a:lumMod val="50000"/>
                        </a:schemeClr>
                      </a:solidFill>
                      <a:prstDash val="solid"/>
                      <a:round/>
                      <a:headEnd type="none" w="med" len="med"/>
                      <a:tailEnd type="none" w="med" len="med"/>
                    </a:lnL>
                  </a:tcPr>
                </a:tc>
                <a:tc>
                  <a:txBody>
                    <a:bodyPr/>
                    <a:lstStyle/>
                    <a:p>
                      <a:pPr algn="just">
                        <a:lnSpc>
                          <a:spcPct val="115000"/>
                        </a:lnSpc>
                      </a:pPr>
                      <a:endParaRPr lang="el-GR" sz="1100">
                        <a:latin typeface="Calibri"/>
                        <a:ea typeface="Times New Roman"/>
                      </a:endParaRPr>
                    </a:p>
                  </a:txBody>
                  <a:tcPr marL="68580" marR="68580" marT="0" marB="0"/>
                </a:tc>
                <a:tc>
                  <a:txBody>
                    <a:bodyPr/>
                    <a:lstStyle/>
                    <a:p>
                      <a:pPr algn="just">
                        <a:lnSpc>
                          <a:spcPct val="115000"/>
                        </a:lnSpc>
                      </a:pPr>
                      <a:endParaRPr lang="el-GR" sz="1100">
                        <a:latin typeface="Calibri"/>
                        <a:ea typeface="Times New Roman"/>
                      </a:endParaRPr>
                    </a:p>
                  </a:txBody>
                  <a:tcPr marL="68580" marR="68580" marT="0" marB="0"/>
                </a:tc>
                <a:tc>
                  <a:txBody>
                    <a:bodyPr/>
                    <a:lstStyle/>
                    <a:p>
                      <a:pPr algn="just">
                        <a:lnSpc>
                          <a:spcPct val="115000"/>
                        </a:lnSpc>
                      </a:pPr>
                      <a:endParaRPr lang="el-GR" sz="1100">
                        <a:latin typeface="Calibri"/>
                        <a:ea typeface="Times New Roman"/>
                      </a:endParaRPr>
                    </a:p>
                  </a:txBody>
                  <a:tcPr marL="68580" marR="68580" marT="0" marB="0"/>
                </a:tc>
              </a:tr>
              <a:tr h="397601">
                <a:tc vMerge="1">
                  <a:txBody>
                    <a:bodyPr/>
                    <a:lstStyle/>
                    <a:p>
                      <a:endParaRPr lang="el-GR"/>
                    </a:p>
                  </a:txBody>
                  <a:tcPr/>
                </a:tc>
                <a:tc>
                  <a:txBody>
                    <a:bodyPr/>
                    <a:lstStyle/>
                    <a:p>
                      <a:pPr algn="just">
                        <a:lnSpc>
                          <a:spcPct val="115000"/>
                        </a:lnSpc>
                        <a:spcAft>
                          <a:spcPts val="0"/>
                        </a:spcAft>
                      </a:pPr>
                      <a:r>
                        <a:rPr lang="el-GR" sz="1000"/>
                        <a:t>ΕΠΑΡΚΕΙΑ ΠΕΡΙΕΧΟΜΕΝΟΥ</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13</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dirty="0"/>
                        <a:t>4,8</a:t>
                      </a:r>
                      <a:endParaRPr lang="el-GR" sz="115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a:txBody>
                    <a:bodyPr/>
                    <a:lstStyle/>
                    <a:p>
                      <a:pPr algn="just">
                        <a:lnSpc>
                          <a:spcPct val="115000"/>
                        </a:lnSpc>
                        <a:spcAft>
                          <a:spcPts val="0"/>
                        </a:spcAft>
                      </a:pPr>
                      <a:endParaRPr lang="el-GR" sz="1000">
                        <a:solidFill>
                          <a:srgbClr val="000000"/>
                        </a:solidFill>
                        <a:latin typeface="Cambria"/>
                        <a:ea typeface="Times New Roman"/>
                        <a:cs typeface="Times New Roman"/>
                      </a:endParaRPr>
                    </a:p>
                  </a:txBody>
                  <a:tcPr marL="68580" marR="68580" marT="0" marB="0">
                    <a:lnL w="28575" cap="flat" cmpd="sng" algn="ctr">
                      <a:solidFill>
                        <a:schemeClr val="accent2">
                          <a:lumMod val="50000"/>
                        </a:schemeClr>
                      </a:solidFill>
                      <a:prstDash val="solid"/>
                      <a:round/>
                      <a:headEnd type="none" w="med" len="med"/>
                      <a:tailEnd type="none" w="med" len="med"/>
                    </a:lnL>
                  </a:tcPr>
                </a:tc>
                <a:tc>
                  <a:txBody>
                    <a:bodyPr/>
                    <a:lstStyle/>
                    <a:p>
                      <a:pPr algn="just">
                        <a:lnSpc>
                          <a:spcPct val="115000"/>
                        </a:lnSpc>
                      </a:pPr>
                      <a:endParaRPr lang="el-GR" sz="1100">
                        <a:latin typeface="Calibri"/>
                        <a:ea typeface="Times New Roman"/>
                      </a:endParaRPr>
                    </a:p>
                  </a:txBody>
                  <a:tcPr marL="68580" marR="68580" marT="0" marB="0"/>
                </a:tc>
                <a:tc>
                  <a:txBody>
                    <a:bodyPr/>
                    <a:lstStyle/>
                    <a:p>
                      <a:pPr algn="just">
                        <a:lnSpc>
                          <a:spcPct val="115000"/>
                        </a:lnSpc>
                      </a:pPr>
                      <a:endParaRPr lang="el-GR" sz="1100">
                        <a:latin typeface="Calibri"/>
                        <a:ea typeface="Times New Roman"/>
                      </a:endParaRPr>
                    </a:p>
                  </a:txBody>
                  <a:tcPr marL="68580" marR="68580" marT="0" marB="0"/>
                </a:tc>
                <a:tc>
                  <a:txBody>
                    <a:bodyPr/>
                    <a:lstStyle/>
                    <a:p>
                      <a:pPr algn="just">
                        <a:lnSpc>
                          <a:spcPct val="115000"/>
                        </a:lnSpc>
                      </a:pPr>
                      <a:endParaRPr lang="el-GR" sz="1100">
                        <a:latin typeface="Calibri"/>
                        <a:ea typeface="Times New Roman"/>
                      </a:endParaRPr>
                    </a:p>
                  </a:txBody>
                  <a:tcPr marL="68580" marR="68580" marT="0" marB="0"/>
                </a:tc>
              </a:tr>
              <a:tr h="379279">
                <a:tc vMerge="1">
                  <a:txBody>
                    <a:bodyPr/>
                    <a:lstStyle/>
                    <a:p>
                      <a:endParaRPr lang="el-GR"/>
                    </a:p>
                  </a:txBody>
                  <a:tcPr/>
                </a:tc>
                <a:tc>
                  <a:txBody>
                    <a:bodyPr/>
                    <a:lstStyle/>
                    <a:p>
                      <a:pPr algn="just">
                        <a:lnSpc>
                          <a:spcPct val="115000"/>
                        </a:lnSpc>
                        <a:spcAft>
                          <a:spcPts val="0"/>
                        </a:spcAft>
                      </a:pPr>
                      <a:r>
                        <a:rPr lang="el-GR" sz="1000"/>
                        <a:t>ΚΑΛΥΨΗ ΘΕΜΑΤΟΣ</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a:t>13</a:t>
                      </a:r>
                      <a:endParaRPr lang="el-GR" sz="1150">
                        <a:latin typeface="Cambria"/>
                        <a:ea typeface="Calibri"/>
                        <a:cs typeface="Times New Roman"/>
                      </a:endParaRPr>
                    </a:p>
                  </a:txBody>
                  <a:tcPr marL="68580" marR="68580" marT="0" marB="0"/>
                </a:tc>
                <a:tc>
                  <a:txBody>
                    <a:bodyPr/>
                    <a:lstStyle/>
                    <a:p>
                      <a:pPr algn="just">
                        <a:lnSpc>
                          <a:spcPct val="115000"/>
                        </a:lnSpc>
                        <a:spcAft>
                          <a:spcPts val="0"/>
                        </a:spcAft>
                      </a:pPr>
                      <a:r>
                        <a:rPr lang="el-GR" sz="1000" dirty="0"/>
                        <a:t>4,8</a:t>
                      </a:r>
                      <a:endParaRPr lang="el-GR" sz="115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a:txBody>
                    <a:bodyPr/>
                    <a:lstStyle/>
                    <a:p>
                      <a:pPr algn="just">
                        <a:lnSpc>
                          <a:spcPct val="115000"/>
                        </a:lnSpc>
                        <a:spcAft>
                          <a:spcPts val="0"/>
                        </a:spcAft>
                      </a:pPr>
                      <a:endParaRPr lang="el-GR" sz="1000">
                        <a:solidFill>
                          <a:srgbClr val="000000"/>
                        </a:solidFill>
                        <a:latin typeface="Cambria"/>
                        <a:ea typeface="Times New Roman"/>
                        <a:cs typeface="Times New Roman"/>
                      </a:endParaRPr>
                    </a:p>
                  </a:txBody>
                  <a:tcPr marL="68580" marR="68580" marT="0" marB="0">
                    <a:lnL w="28575" cap="flat" cmpd="sng" algn="ctr">
                      <a:solidFill>
                        <a:schemeClr val="accent2">
                          <a:lumMod val="50000"/>
                        </a:schemeClr>
                      </a:solidFill>
                      <a:prstDash val="solid"/>
                      <a:round/>
                      <a:headEnd type="none" w="med" len="med"/>
                      <a:tailEnd type="none" w="med" len="med"/>
                    </a:lnL>
                  </a:tcPr>
                </a:tc>
                <a:tc>
                  <a:txBody>
                    <a:bodyPr/>
                    <a:lstStyle/>
                    <a:p>
                      <a:pPr algn="just">
                        <a:lnSpc>
                          <a:spcPct val="115000"/>
                        </a:lnSpc>
                      </a:pPr>
                      <a:endParaRPr lang="el-GR" sz="1100">
                        <a:latin typeface="Calibri"/>
                        <a:ea typeface="Times New Roman"/>
                      </a:endParaRPr>
                    </a:p>
                  </a:txBody>
                  <a:tcPr marL="68580" marR="68580" marT="0" marB="0"/>
                </a:tc>
                <a:tc>
                  <a:txBody>
                    <a:bodyPr/>
                    <a:lstStyle/>
                    <a:p>
                      <a:pPr algn="just">
                        <a:lnSpc>
                          <a:spcPct val="115000"/>
                        </a:lnSpc>
                      </a:pPr>
                      <a:endParaRPr lang="el-GR" sz="1100">
                        <a:latin typeface="Calibri"/>
                        <a:ea typeface="Times New Roman"/>
                      </a:endParaRPr>
                    </a:p>
                  </a:txBody>
                  <a:tcPr marL="68580" marR="68580" marT="0" marB="0"/>
                </a:tc>
                <a:tc>
                  <a:txBody>
                    <a:bodyPr/>
                    <a:lstStyle/>
                    <a:p>
                      <a:pPr algn="just">
                        <a:lnSpc>
                          <a:spcPct val="115000"/>
                        </a:lnSpc>
                      </a:pPr>
                      <a:endParaRPr lang="el-GR" sz="1100" dirty="0">
                        <a:latin typeface="Calibri"/>
                        <a:ea typeface="Times New Roman"/>
                      </a:endParaRPr>
                    </a:p>
                  </a:txBody>
                  <a:tcPr marL="68580" marR="68580" marT="0" marB="0"/>
                </a:tc>
              </a:tr>
            </a:tbl>
          </a:graphicData>
        </a:graphic>
      </p:graphicFrame>
      <p:graphicFrame>
        <p:nvGraphicFramePr>
          <p:cNvPr id="5" name="4 - Πίνακας"/>
          <p:cNvGraphicFramePr>
            <a:graphicFrameLocks noGrp="1"/>
          </p:cNvGraphicFramePr>
          <p:nvPr/>
        </p:nvGraphicFramePr>
        <p:xfrm>
          <a:off x="9690265" y="2671948"/>
          <a:ext cx="208280" cy="365760"/>
        </p:xfrm>
        <a:graphic>
          <a:graphicData uri="http://schemas.openxmlformats.org/drawingml/2006/table">
            <a:tbl>
              <a:tblPr/>
              <a:tblGrid>
                <a:gridCol w="208280"/>
              </a:tblGrid>
              <a:tr h="0">
                <a:tc>
                  <a:txBody>
                    <a:bodyPr/>
                    <a:lstStyle/>
                    <a:p>
                      <a:endParaRPr lang="el-GR" dirty="0"/>
                    </a:p>
                  </a:txBody>
                  <a:tcPr>
                    <a:lnL w="28575" cmpd="sng">
                      <a:solidFill>
                        <a:schemeClr val="accent2">
                          <a:lumMod val="50000"/>
                        </a:schemeClr>
                      </a:solidFill>
                      <a:prstDash val="solid"/>
                    </a:lnL>
                    <a:lnR w="28575" cmpd="sng">
                      <a:solidFill>
                        <a:schemeClr val="accent2">
                          <a:lumMod val="50000"/>
                        </a:schemeClr>
                      </a:solidFill>
                      <a:prstDash val="solid"/>
                    </a:lnR>
                    <a:lnT w="28575" cmpd="sng">
                      <a:solidFill>
                        <a:schemeClr val="accent2">
                          <a:lumMod val="50000"/>
                        </a:schemeClr>
                      </a:solidFill>
                      <a:prstDash val="solid"/>
                    </a:lnT>
                    <a:lnB w="28575" cmpd="sng">
                      <a:solidFill>
                        <a:schemeClr val="accent2">
                          <a:lumMod val="50000"/>
                        </a:schemeClr>
                      </a:solidFill>
                      <a:prstDash val="solid"/>
                    </a:lnB>
                  </a:tcPr>
                </a:tc>
              </a:tr>
            </a:tbl>
          </a:graphicData>
        </a:graphic>
      </p:graphicFrame>
    </p:spTree>
  </p:cSld>
  <p:clrMapOvr>
    <a:masterClrMapping/>
  </p:clrMapOvr>
  <p:transition spd="slow">
    <p:wipe dir="d"/>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490066"/>
          </a:xfrm>
        </p:spPr>
        <p:txBody>
          <a:bodyPr>
            <a:noAutofit/>
          </a:bodyPr>
          <a:lstStyle/>
          <a:p>
            <a:r>
              <a:rPr lang="el-GR" sz="2400" b="1" dirty="0" smtClean="0">
                <a:solidFill>
                  <a:schemeClr val="accent2">
                    <a:lumMod val="50000"/>
                  </a:schemeClr>
                </a:solidFill>
                <a:latin typeface="Cambria" pitchFamily="18" charset="0"/>
              </a:rPr>
              <a:t>Λάθη διορθωμένα ανά κατηγορία</a:t>
            </a:r>
            <a:endParaRPr lang="el-GR" sz="2400" b="1" dirty="0">
              <a:solidFill>
                <a:schemeClr val="accent2">
                  <a:lumMod val="50000"/>
                </a:schemeClr>
              </a:solidFill>
              <a:latin typeface="Cambria" pitchFamily="18" charset="0"/>
            </a:endParaRPr>
          </a:p>
        </p:txBody>
      </p:sp>
      <p:graphicFrame>
        <p:nvGraphicFramePr>
          <p:cNvPr id="4" name="3 - Θέση περιεχομένου"/>
          <p:cNvGraphicFramePr>
            <a:graphicFrameLocks noGrp="1"/>
          </p:cNvGraphicFramePr>
          <p:nvPr>
            <p:ph idx="1"/>
          </p:nvPr>
        </p:nvGraphicFramePr>
        <p:xfrm>
          <a:off x="395535" y="836712"/>
          <a:ext cx="8424937" cy="5616618"/>
        </p:xfrm>
        <a:graphic>
          <a:graphicData uri="http://schemas.openxmlformats.org/drawingml/2006/table">
            <a:tbl>
              <a:tblPr firstRow="1" bandRow="1">
                <a:tableStyleId>{8A107856-5554-42FB-B03E-39F5DBC370BA}</a:tableStyleId>
              </a:tblPr>
              <a:tblGrid>
                <a:gridCol w="1326909"/>
                <a:gridCol w="1253192"/>
                <a:gridCol w="579250"/>
                <a:gridCol w="747659"/>
                <a:gridCol w="1358575"/>
                <a:gridCol w="1737546"/>
                <a:gridCol w="663455"/>
                <a:gridCol w="758351"/>
              </a:tblGrid>
              <a:tr h="401187">
                <a:tc>
                  <a:txBody>
                    <a:bodyPr/>
                    <a:lstStyle/>
                    <a:p>
                      <a:pPr algn="l">
                        <a:lnSpc>
                          <a:spcPct val="115000"/>
                        </a:lnSpc>
                        <a:spcAft>
                          <a:spcPts val="0"/>
                        </a:spcAft>
                      </a:pPr>
                      <a:endParaRPr lang="el-GR" sz="1150" dirty="0">
                        <a:latin typeface="Cambria"/>
                        <a:ea typeface="Calibri"/>
                        <a:cs typeface="Times New Roman"/>
                      </a:endParaRPr>
                    </a:p>
                  </a:txBody>
                  <a:tcPr marL="68580" marR="68580" marT="0" marB="0">
                    <a:lnB w="28575" cap="flat" cmpd="sng" algn="ctr">
                      <a:solidFill>
                        <a:schemeClr val="accent2">
                          <a:lumMod val="50000"/>
                        </a:schemeClr>
                      </a:solidFill>
                      <a:prstDash val="solid"/>
                      <a:round/>
                      <a:headEnd type="none" w="med" len="med"/>
                      <a:tailEnd type="none" w="med" len="med"/>
                    </a:lnB>
                  </a:tcPr>
                </a:tc>
                <a:tc>
                  <a:txBody>
                    <a:bodyPr/>
                    <a:lstStyle/>
                    <a:p>
                      <a:pPr algn="l">
                        <a:lnSpc>
                          <a:spcPct val="115000"/>
                        </a:lnSpc>
                        <a:spcAft>
                          <a:spcPts val="0"/>
                        </a:spcAft>
                      </a:pPr>
                      <a:r>
                        <a:rPr lang="el-GR" sz="1000" dirty="0"/>
                        <a:t>ΚΑΤΗΓΟΡΙΕΣ ΣΧΟΛΙΩΝ</a:t>
                      </a:r>
                      <a:endParaRPr lang="el-GR" sz="1150" dirty="0">
                        <a:latin typeface="Cambria"/>
                        <a:ea typeface="Calibri"/>
                        <a:cs typeface="Times New Roman"/>
                      </a:endParaRPr>
                    </a:p>
                  </a:txBody>
                  <a:tcPr marL="68580" marR="68580" marT="0" marB="0">
                    <a:lnB w="28575" cap="flat" cmpd="sng" algn="ctr">
                      <a:solidFill>
                        <a:schemeClr val="accent2">
                          <a:lumMod val="50000"/>
                        </a:schemeClr>
                      </a:solidFill>
                      <a:prstDash val="solid"/>
                      <a:round/>
                      <a:headEnd type="none" w="med" len="med"/>
                      <a:tailEnd type="none" w="med" len="med"/>
                    </a:lnB>
                  </a:tcPr>
                </a:tc>
                <a:tc>
                  <a:txBody>
                    <a:bodyPr/>
                    <a:lstStyle/>
                    <a:p>
                      <a:pPr algn="l">
                        <a:lnSpc>
                          <a:spcPct val="115000"/>
                        </a:lnSpc>
                        <a:spcAft>
                          <a:spcPts val="0"/>
                        </a:spcAft>
                      </a:pPr>
                      <a:r>
                        <a:rPr lang="el-GR" sz="1000" dirty="0"/>
                        <a:t>f</a:t>
                      </a:r>
                      <a:endParaRPr lang="el-GR" sz="1150" dirty="0">
                        <a:latin typeface="Cambria"/>
                        <a:ea typeface="Calibri"/>
                        <a:cs typeface="Times New Roman"/>
                      </a:endParaRPr>
                    </a:p>
                  </a:txBody>
                  <a:tcPr marL="68580" marR="68580" marT="0" marB="0">
                    <a:lnB w="28575" cap="flat" cmpd="sng" algn="ctr">
                      <a:solidFill>
                        <a:schemeClr val="accent2">
                          <a:lumMod val="50000"/>
                        </a:schemeClr>
                      </a:solidFill>
                      <a:prstDash val="solid"/>
                      <a:round/>
                      <a:headEnd type="none" w="med" len="med"/>
                      <a:tailEnd type="none" w="med" len="med"/>
                    </a:lnB>
                  </a:tcPr>
                </a:tc>
                <a:tc>
                  <a:txBody>
                    <a:bodyPr/>
                    <a:lstStyle/>
                    <a:p>
                      <a:pPr algn="l">
                        <a:lnSpc>
                          <a:spcPct val="115000"/>
                        </a:lnSpc>
                        <a:spcAft>
                          <a:spcPts val="0"/>
                        </a:spcAft>
                      </a:pPr>
                      <a:r>
                        <a:rPr lang="el-GR" sz="1000" dirty="0"/>
                        <a:t>%</a:t>
                      </a:r>
                      <a:endParaRPr lang="el-GR" sz="115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lnB w="28575" cap="flat" cmpd="sng" algn="ctr">
                      <a:solidFill>
                        <a:schemeClr val="accent2">
                          <a:lumMod val="50000"/>
                        </a:schemeClr>
                      </a:solidFill>
                      <a:prstDash val="solid"/>
                      <a:round/>
                      <a:headEnd type="none" w="med" len="med"/>
                      <a:tailEnd type="none" w="med" len="med"/>
                    </a:lnB>
                  </a:tcPr>
                </a:tc>
                <a:tc>
                  <a:txBody>
                    <a:bodyPr/>
                    <a:lstStyle/>
                    <a:p>
                      <a:pPr algn="l">
                        <a:lnSpc>
                          <a:spcPct val="115000"/>
                        </a:lnSpc>
                        <a:spcAft>
                          <a:spcPts val="0"/>
                        </a:spcAft>
                      </a:pPr>
                      <a:endParaRPr lang="el-GR" sz="1150" dirty="0">
                        <a:latin typeface="Cambria"/>
                        <a:ea typeface="Calibri"/>
                        <a:cs typeface="Times New Roman"/>
                      </a:endParaRPr>
                    </a:p>
                  </a:txBody>
                  <a:tcPr marL="68580" marR="68580" marT="0" marB="0">
                    <a:lnL w="28575" cap="flat" cmpd="sng" algn="ctr">
                      <a:solidFill>
                        <a:schemeClr val="accent2">
                          <a:lumMod val="50000"/>
                        </a:schemeClr>
                      </a:solidFill>
                      <a:prstDash val="solid"/>
                      <a:round/>
                      <a:headEnd type="none" w="med" len="med"/>
                      <a:tailEnd type="none" w="med" len="med"/>
                    </a:lnL>
                    <a:lnB w="28575" cap="flat" cmpd="sng" algn="ctr">
                      <a:solidFill>
                        <a:schemeClr val="accent2">
                          <a:lumMod val="50000"/>
                        </a:schemeClr>
                      </a:solidFill>
                      <a:prstDash val="solid"/>
                      <a:round/>
                      <a:headEnd type="none" w="med" len="med"/>
                      <a:tailEnd type="none" w="med" len="med"/>
                    </a:lnB>
                  </a:tcPr>
                </a:tc>
                <a:tc>
                  <a:txBody>
                    <a:bodyPr/>
                    <a:lstStyle/>
                    <a:p>
                      <a:pPr algn="l">
                        <a:lnSpc>
                          <a:spcPct val="115000"/>
                        </a:lnSpc>
                        <a:spcAft>
                          <a:spcPts val="0"/>
                        </a:spcAft>
                      </a:pPr>
                      <a:r>
                        <a:rPr lang="el-GR" sz="1000" dirty="0"/>
                        <a:t>ΚΑΤΗΓΟΡΙΕΣ ΣΧΟΛΙΩΝ</a:t>
                      </a:r>
                      <a:endParaRPr lang="el-GR" sz="1150" dirty="0">
                        <a:latin typeface="Cambria"/>
                        <a:ea typeface="Calibri"/>
                        <a:cs typeface="Times New Roman"/>
                      </a:endParaRPr>
                    </a:p>
                  </a:txBody>
                  <a:tcPr marL="68580" marR="68580" marT="0" marB="0">
                    <a:lnB w="28575" cap="flat" cmpd="sng" algn="ctr">
                      <a:solidFill>
                        <a:schemeClr val="accent2">
                          <a:lumMod val="50000"/>
                        </a:schemeClr>
                      </a:solidFill>
                      <a:prstDash val="solid"/>
                      <a:round/>
                      <a:headEnd type="none" w="med" len="med"/>
                      <a:tailEnd type="none" w="med" len="med"/>
                    </a:lnB>
                  </a:tcPr>
                </a:tc>
                <a:tc>
                  <a:txBody>
                    <a:bodyPr/>
                    <a:lstStyle/>
                    <a:p>
                      <a:pPr algn="l">
                        <a:lnSpc>
                          <a:spcPct val="115000"/>
                        </a:lnSpc>
                        <a:spcAft>
                          <a:spcPts val="0"/>
                        </a:spcAft>
                      </a:pPr>
                      <a:r>
                        <a:rPr lang="el-GR" sz="1000" dirty="0"/>
                        <a:t>f</a:t>
                      </a:r>
                      <a:endParaRPr lang="el-GR" sz="1150" dirty="0">
                        <a:latin typeface="Cambria"/>
                        <a:ea typeface="Calibri"/>
                        <a:cs typeface="Times New Roman"/>
                      </a:endParaRPr>
                    </a:p>
                  </a:txBody>
                  <a:tcPr marL="68580" marR="68580" marT="0" marB="0">
                    <a:lnB w="28575" cap="flat" cmpd="sng" algn="ctr">
                      <a:solidFill>
                        <a:schemeClr val="accent2">
                          <a:lumMod val="50000"/>
                        </a:schemeClr>
                      </a:solidFill>
                      <a:prstDash val="solid"/>
                      <a:round/>
                      <a:headEnd type="none" w="med" len="med"/>
                      <a:tailEnd type="none" w="med" len="med"/>
                    </a:lnB>
                  </a:tcPr>
                </a:tc>
                <a:tc>
                  <a:txBody>
                    <a:bodyPr/>
                    <a:lstStyle/>
                    <a:p>
                      <a:pPr algn="l">
                        <a:lnSpc>
                          <a:spcPct val="115000"/>
                        </a:lnSpc>
                        <a:spcAft>
                          <a:spcPts val="0"/>
                        </a:spcAft>
                      </a:pPr>
                      <a:r>
                        <a:rPr lang="el-GR" sz="1000" dirty="0"/>
                        <a:t>%</a:t>
                      </a:r>
                      <a:endParaRPr lang="el-GR" sz="1150" dirty="0">
                        <a:latin typeface="Cambria"/>
                        <a:ea typeface="Calibri"/>
                        <a:cs typeface="Times New Roman"/>
                      </a:endParaRPr>
                    </a:p>
                  </a:txBody>
                  <a:tcPr marL="68580" marR="68580" marT="0" marB="0">
                    <a:lnB w="28575" cap="flat" cmpd="sng" algn="ctr">
                      <a:solidFill>
                        <a:schemeClr val="accent2">
                          <a:lumMod val="50000"/>
                        </a:schemeClr>
                      </a:solidFill>
                      <a:prstDash val="solid"/>
                      <a:round/>
                      <a:headEnd type="none" w="med" len="med"/>
                      <a:tailEnd type="none" w="med" len="med"/>
                    </a:lnB>
                  </a:tcPr>
                </a:tc>
              </a:tr>
              <a:tr h="401187">
                <a:tc rowSpan="2">
                  <a:txBody>
                    <a:bodyPr/>
                    <a:lstStyle/>
                    <a:p>
                      <a:pPr algn="l">
                        <a:lnSpc>
                          <a:spcPct val="115000"/>
                        </a:lnSpc>
                        <a:spcAft>
                          <a:spcPts val="0"/>
                        </a:spcAft>
                      </a:pPr>
                      <a:endParaRPr lang="el-GR" sz="1150"/>
                    </a:p>
                    <a:p>
                      <a:pPr algn="l">
                        <a:lnSpc>
                          <a:spcPct val="115000"/>
                        </a:lnSpc>
                        <a:spcAft>
                          <a:spcPts val="0"/>
                        </a:spcAft>
                      </a:pPr>
                      <a:r>
                        <a:rPr lang="el-GR" sz="1000"/>
                        <a:t>ΧΑΡΑΚΤΗΡΙΣΤΙΚΑ</a:t>
                      </a:r>
                      <a:endParaRPr lang="el-GR" sz="1150"/>
                    </a:p>
                    <a:p>
                      <a:pPr algn="l">
                        <a:lnSpc>
                          <a:spcPct val="115000"/>
                        </a:lnSpc>
                        <a:spcAft>
                          <a:spcPts val="0"/>
                        </a:spcAft>
                      </a:pPr>
                      <a:r>
                        <a:rPr lang="el-GR" sz="1000"/>
                        <a:t>ΔΟΜΗΣ</a:t>
                      </a:r>
                      <a:endParaRPr lang="el-GR" sz="1150">
                        <a:latin typeface="Cambria"/>
                        <a:ea typeface="Calibri"/>
                        <a:cs typeface="Times New Roman"/>
                      </a:endParaRPr>
                    </a:p>
                  </a:txBody>
                  <a:tcPr marL="68580" marR="68580" marT="0" marB="0">
                    <a:lnT w="28575" cap="flat" cmpd="sng" algn="ctr">
                      <a:solidFill>
                        <a:schemeClr val="accent2">
                          <a:lumMod val="50000"/>
                        </a:schemeClr>
                      </a:solidFill>
                      <a:prstDash val="solid"/>
                      <a:round/>
                      <a:headEnd type="none" w="med" len="med"/>
                      <a:tailEnd type="none" w="med" len="med"/>
                    </a:lnT>
                  </a:tcPr>
                </a:tc>
                <a:tc>
                  <a:txBody>
                    <a:bodyPr/>
                    <a:lstStyle/>
                    <a:p>
                      <a:pPr algn="l">
                        <a:lnSpc>
                          <a:spcPct val="115000"/>
                        </a:lnSpc>
                        <a:spcAft>
                          <a:spcPts val="0"/>
                        </a:spcAft>
                      </a:pPr>
                      <a:r>
                        <a:rPr lang="el-GR" sz="1000"/>
                        <a:t>ΕΙΣΑΓΩΓΗ-ΕΠΙΛΟΓΟΣ</a:t>
                      </a:r>
                      <a:endParaRPr lang="el-GR" sz="1150">
                        <a:latin typeface="Cambria"/>
                        <a:ea typeface="Calibri"/>
                        <a:cs typeface="Times New Roman"/>
                      </a:endParaRPr>
                    </a:p>
                  </a:txBody>
                  <a:tcPr marL="68580" marR="68580" marT="0" marB="0">
                    <a:lnT w="28575" cap="flat" cmpd="sng" algn="ctr">
                      <a:solidFill>
                        <a:schemeClr val="accent2">
                          <a:lumMod val="50000"/>
                        </a:schemeClr>
                      </a:solidFill>
                      <a:prstDash val="solid"/>
                      <a:round/>
                      <a:headEnd type="none" w="med" len="med"/>
                      <a:tailEnd type="none" w="med" len="med"/>
                    </a:lnT>
                  </a:tcPr>
                </a:tc>
                <a:tc>
                  <a:txBody>
                    <a:bodyPr/>
                    <a:lstStyle/>
                    <a:p>
                      <a:pPr algn="l">
                        <a:lnSpc>
                          <a:spcPct val="115000"/>
                        </a:lnSpc>
                        <a:spcAft>
                          <a:spcPts val="0"/>
                        </a:spcAft>
                      </a:pPr>
                      <a:r>
                        <a:rPr lang="el-GR" sz="1000"/>
                        <a:t>11</a:t>
                      </a:r>
                      <a:endParaRPr lang="el-GR" sz="1150">
                        <a:latin typeface="Cambria"/>
                        <a:ea typeface="Calibri"/>
                        <a:cs typeface="Times New Roman"/>
                      </a:endParaRPr>
                    </a:p>
                  </a:txBody>
                  <a:tcPr marL="68580" marR="68580" marT="0" marB="0">
                    <a:lnT w="28575" cap="flat" cmpd="sng" algn="ctr">
                      <a:solidFill>
                        <a:schemeClr val="accent2">
                          <a:lumMod val="50000"/>
                        </a:schemeClr>
                      </a:solidFill>
                      <a:prstDash val="solid"/>
                      <a:round/>
                      <a:headEnd type="none" w="med" len="med"/>
                      <a:tailEnd type="none" w="med" len="med"/>
                    </a:lnT>
                  </a:tcPr>
                </a:tc>
                <a:tc>
                  <a:txBody>
                    <a:bodyPr/>
                    <a:lstStyle/>
                    <a:p>
                      <a:pPr algn="l">
                        <a:lnSpc>
                          <a:spcPct val="115000"/>
                        </a:lnSpc>
                        <a:spcAft>
                          <a:spcPts val="0"/>
                        </a:spcAft>
                      </a:pPr>
                      <a:r>
                        <a:rPr lang="el-GR" sz="1000" dirty="0"/>
                        <a:t>45,80</a:t>
                      </a:r>
                      <a:endParaRPr lang="el-GR" sz="115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lnT w="28575" cap="flat" cmpd="sng" algn="ctr">
                      <a:solidFill>
                        <a:schemeClr val="accent2">
                          <a:lumMod val="50000"/>
                        </a:schemeClr>
                      </a:solidFill>
                      <a:prstDash val="solid"/>
                      <a:round/>
                      <a:headEnd type="none" w="med" len="med"/>
                      <a:tailEnd type="none" w="med" len="med"/>
                    </a:lnT>
                  </a:tcPr>
                </a:tc>
                <a:tc rowSpan="5">
                  <a:txBody>
                    <a:bodyPr/>
                    <a:lstStyle/>
                    <a:p>
                      <a:pPr algn="l">
                        <a:lnSpc>
                          <a:spcPct val="115000"/>
                        </a:lnSpc>
                        <a:spcAft>
                          <a:spcPts val="0"/>
                        </a:spcAft>
                      </a:pPr>
                      <a:endParaRPr lang="el-GR" sz="1150"/>
                    </a:p>
                    <a:p>
                      <a:pPr algn="l">
                        <a:lnSpc>
                          <a:spcPct val="115000"/>
                        </a:lnSpc>
                        <a:spcAft>
                          <a:spcPts val="0"/>
                        </a:spcAft>
                      </a:pPr>
                      <a:r>
                        <a:rPr lang="el-GR" sz="1000"/>
                        <a:t>ΠΡΑΓΜΑΤΟΛΟΓΙΚΑ</a:t>
                      </a:r>
                      <a:endParaRPr lang="el-GR" sz="1150">
                        <a:latin typeface="Cambria"/>
                        <a:ea typeface="Calibri"/>
                        <a:cs typeface="Times New Roman"/>
                      </a:endParaRPr>
                    </a:p>
                  </a:txBody>
                  <a:tcPr marL="68580" marR="68580" marT="0" marB="0">
                    <a:lnL w="28575" cap="flat" cmpd="sng" algn="ctr">
                      <a:solidFill>
                        <a:schemeClr val="accent2">
                          <a:lumMod val="50000"/>
                        </a:schemeClr>
                      </a:solidFill>
                      <a:prstDash val="solid"/>
                      <a:round/>
                      <a:headEnd type="none" w="med" len="med"/>
                      <a:tailEnd type="none" w="med" len="med"/>
                    </a:lnL>
                    <a:lnT w="28575" cap="flat" cmpd="sng" algn="ctr">
                      <a:solidFill>
                        <a:schemeClr val="accent2">
                          <a:lumMod val="50000"/>
                        </a:schemeClr>
                      </a:solidFill>
                      <a:prstDash val="solid"/>
                      <a:round/>
                      <a:headEnd type="none" w="med" len="med"/>
                      <a:tailEnd type="none" w="med" len="med"/>
                    </a:lnT>
                  </a:tcPr>
                </a:tc>
                <a:tc>
                  <a:txBody>
                    <a:bodyPr/>
                    <a:lstStyle/>
                    <a:p>
                      <a:pPr algn="l">
                        <a:lnSpc>
                          <a:spcPct val="115000"/>
                        </a:lnSpc>
                        <a:spcAft>
                          <a:spcPts val="0"/>
                        </a:spcAft>
                      </a:pPr>
                      <a:r>
                        <a:rPr lang="el-GR" sz="1000" dirty="0"/>
                        <a:t>ΕΛΛΕΙΨΕΙΣ ΕΠΙΧΕΙΡΗΜΑΤΩΝ</a:t>
                      </a:r>
                      <a:endParaRPr lang="el-GR" sz="1150" dirty="0">
                        <a:latin typeface="Cambria"/>
                        <a:ea typeface="Calibri"/>
                        <a:cs typeface="Times New Roman"/>
                      </a:endParaRPr>
                    </a:p>
                  </a:txBody>
                  <a:tcPr marL="68580" marR="68580" marT="0" marB="0">
                    <a:lnT w="28575" cap="flat" cmpd="sng" algn="ctr">
                      <a:solidFill>
                        <a:schemeClr val="accent2">
                          <a:lumMod val="50000"/>
                        </a:schemeClr>
                      </a:solidFill>
                      <a:prstDash val="solid"/>
                      <a:round/>
                      <a:headEnd type="none" w="med" len="med"/>
                      <a:tailEnd type="none" w="med" len="med"/>
                    </a:lnT>
                  </a:tcPr>
                </a:tc>
                <a:tc>
                  <a:txBody>
                    <a:bodyPr/>
                    <a:lstStyle/>
                    <a:p>
                      <a:pPr algn="l">
                        <a:lnSpc>
                          <a:spcPct val="115000"/>
                        </a:lnSpc>
                        <a:spcAft>
                          <a:spcPts val="0"/>
                        </a:spcAft>
                      </a:pPr>
                      <a:r>
                        <a:rPr lang="el-GR" sz="1000"/>
                        <a:t>6</a:t>
                      </a:r>
                      <a:endParaRPr lang="el-GR" sz="1150">
                        <a:latin typeface="Cambria"/>
                        <a:ea typeface="Calibri"/>
                        <a:cs typeface="Times New Roman"/>
                      </a:endParaRPr>
                    </a:p>
                  </a:txBody>
                  <a:tcPr marL="68580" marR="68580" marT="0" marB="0">
                    <a:lnT w="28575" cap="flat" cmpd="sng" algn="ctr">
                      <a:solidFill>
                        <a:schemeClr val="accent2">
                          <a:lumMod val="50000"/>
                        </a:schemeClr>
                      </a:solidFill>
                      <a:prstDash val="solid"/>
                      <a:round/>
                      <a:headEnd type="none" w="med" len="med"/>
                      <a:tailEnd type="none" w="med" len="med"/>
                    </a:lnT>
                  </a:tcPr>
                </a:tc>
                <a:tc>
                  <a:txBody>
                    <a:bodyPr/>
                    <a:lstStyle/>
                    <a:p>
                      <a:pPr algn="l">
                        <a:lnSpc>
                          <a:spcPct val="115000"/>
                        </a:lnSpc>
                        <a:spcAft>
                          <a:spcPts val="0"/>
                        </a:spcAft>
                      </a:pPr>
                      <a:r>
                        <a:rPr lang="el-GR" sz="1000"/>
                        <a:t>40</a:t>
                      </a:r>
                      <a:endParaRPr lang="el-GR" sz="1150">
                        <a:latin typeface="Cambria"/>
                        <a:ea typeface="Calibri"/>
                        <a:cs typeface="Times New Roman"/>
                      </a:endParaRPr>
                    </a:p>
                  </a:txBody>
                  <a:tcPr marL="68580" marR="68580" marT="0" marB="0">
                    <a:lnT w="28575" cap="flat" cmpd="sng" algn="ctr">
                      <a:solidFill>
                        <a:schemeClr val="accent2">
                          <a:lumMod val="50000"/>
                        </a:schemeClr>
                      </a:solidFill>
                      <a:prstDash val="solid"/>
                      <a:round/>
                      <a:headEnd type="none" w="med" len="med"/>
                      <a:tailEnd type="none" w="med" len="med"/>
                    </a:lnT>
                  </a:tcPr>
                </a:tc>
              </a:tr>
              <a:tr h="401187">
                <a:tc vMerge="1">
                  <a:txBody>
                    <a:bodyPr/>
                    <a:lstStyle/>
                    <a:p>
                      <a:endParaRPr lang="el-GR"/>
                    </a:p>
                  </a:txBody>
                  <a:tcPr/>
                </a:tc>
                <a:tc>
                  <a:txBody>
                    <a:bodyPr/>
                    <a:lstStyle/>
                    <a:p>
                      <a:pPr algn="l">
                        <a:lnSpc>
                          <a:spcPct val="115000"/>
                        </a:lnSpc>
                        <a:spcAft>
                          <a:spcPts val="0"/>
                        </a:spcAft>
                      </a:pPr>
                      <a:r>
                        <a:rPr lang="el-GR" sz="1000" dirty="0"/>
                        <a:t>ΠΑΡΑΓΡΑΦΟΥΣ</a:t>
                      </a:r>
                      <a:endParaRPr lang="el-GR" sz="1150" dirty="0">
                        <a:latin typeface="Cambria"/>
                        <a:ea typeface="Calibri"/>
                        <a:cs typeface="Times New Roman"/>
                      </a:endParaRPr>
                    </a:p>
                  </a:txBody>
                  <a:tcPr marL="68580" marR="68580" marT="0" marB="0"/>
                </a:tc>
                <a:tc>
                  <a:txBody>
                    <a:bodyPr/>
                    <a:lstStyle/>
                    <a:p>
                      <a:pPr algn="l">
                        <a:lnSpc>
                          <a:spcPct val="115000"/>
                        </a:lnSpc>
                        <a:spcAft>
                          <a:spcPts val="0"/>
                        </a:spcAft>
                      </a:pPr>
                      <a:r>
                        <a:rPr lang="el-GR" sz="1000"/>
                        <a:t>9</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a:t>81,80</a:t>
                      </a:r>
                      <a:endParaRPr lang="el-GR" sz="115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vMerge="1">
                  <a:txBody>
                    <a:bodyPr/>
                    <a:lstStyle/>
                    <a:p>
                      <a:endParaRPr lang="el-GR"/>
                    </a:p>
                  </a:txBody>
                  <a:tcPr/>
                </a:tc>
                <a:tc>
                  <a:txBody>
                    <a:bodyPr/>
                    <a:lstStyle/>
                    <a:p>
                      <a:pPr algn="l">
                        <a:lnSpc>
                          <a:spcPct val="115000"/>
                        </a:lnSpc>
                        <a:spcAft>
                          <a:spcPts val="0"/>
                        </a:spcAft>
                      </a:pPr>
                      <a:r>
                        <a:rPr lang="el-GR" sz="1000" dirty="0"/>
                        <a:t>ΛΟΓΙΚΗ ΕΠΙΧΕΙΡΗΜΑΤΩΝ</a:t>
                      </a:r>
                      <a:endParaRPr lang="el-GR" sz="1150" dirty="0">
                        <a:latin typeface="Cambria"/>
                        <a:ea typeface="Calibri"/>
                        <a:cs typeface="Times New Roman"/>
                      </a:endParaRPr>
                    </a:p>
                  </a:txBody>
                  <a:tcPr marL="68580" marR="68580" marT="0" marB="0"/>
                </a:tc>
                <a:tc>
                  <a:txBody>
                    <a:bodyPr/>
                    <a:lstStyle/>
                    <a:p>
                      <a:pPr algn="l">
                        <a:lnSpc>
                          <a:spcPct val="115000"/>
                        </a:lnSpc>
                        <a:spcAft>
                          <a:spcPts val="0"/>
                        </a:spcAft>
                      </a:pPr>
                      <a:r>
                        <a:rPr lang="el-GR" sz="1000" dirty="0"/>
                        <a:t>5</a:t>
                      </a:r>
                      <a:endParaRPr lang="el-GR" sz="1150" dirty="0">
                        <a:latin typeface="Cambria"/>
                        <a:ea typeface="Calibri"/>
                        <a:cs typeface="Times New Roman"/>
                      </a:endParaRPr>
                    </a:p>
                  </a:txBody>
                  <a:tcPr marL="68580" marR="68580" marT="0" marB="0"/>
                </a:tc>
                <a:tc>
                  <a:txBody>
                    <a:bodyPr/>
                    <a:lstStyle/>
                    <a:p>
                      <a:pPr algn="l">
                        <a:lnSpc>
                          <a:spcPct val="115000"/>
                        </a:lnSpc>
                        <a:spcAft>
                          <a:spcPts val="0"/>
                        </a:spcAft>
                      </a:pPr>
                      <a:r>
                        <a:rPr lang="el-GR" sz="1000"/>
                        <a:t>27, 80</a:t>
                      </a:r>
                      <a:endParaRPr lang="el-GR" sz="1150">
                        <a:latin typeface="Cambria"/>
                        <a:ea typeface="Calibri"/>
                        <a:cs typeface="Times New Roman"/>
                      </a:endParaRPr>
                    </a:p>
                  </a:txBody>
                  <a:tcPr marL="68580" marR="68580" marT="0" marB="0"/>
                </a:tc>
              </a:tr>
              <a:tr h="401187">
                <a:tc rowSpan="2">
                  <a:txBody>
                    <a:bodyPr/>
                    <a:lstStyle/>
                    <a:p>
                      <a:pPr algn="l">
                        <a:lnSpc>
                          <a:spcPct val="115000"/>
                        </a:lnSpc>
                        <a:spcAft>
                          <a:spcPts val="0"/>
                        </a:spcAft>
                      </a:pPr>
                      <a:endParaRPr lang="el-GR" sz="1150"/>
                    </a:p>
                    <a:p>
                      <a:pPr algn="l">
                        <a:lnSpc>
                          <a:spcPct val="115000"/>
                        </a:lnSpc>
                        <a:spcAft>
                          <a:spcPts val="0"/>
                        </a:spcAft>
                      </a:pPr>
                      <a:r>
                        <a:rPr lang="el-GR" sz="1000"/>
                        <a:t>ΜΟΡΦΟΛΟΓΙΚΑ ΧΑΡΑΚΤΗΡΙΣΤΙΚΑ</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a:t>ΕΚΦΡΑΣΤΙΚΑ-ΣΥΝΤΑΚΤΙΚΑ</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a:t>8</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a:t>38,00</a:t>
                      </a:r>
                      <a:endParaRPr lang="el-GR" sz="115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vMerge="1">
                  <a:txBody>
                    <a:bodyPr/>
                    <a:lstStyle/>
                    <a:p>
                      <a:endParaRPr lang="el-GR"/>
                    </a:p>
                  </a:txBody>
                  <a:tcPr/>
                </a:tc>
                <a:tc>
                  <a:txBody>
                    <a:bodyPr/>
                    <a:lstStyle/>
                    <a:p>
                      <a:pPr algn="l">
                        <a:lnSpc>
                          <a:spcPct val="115000"/>
                        </a:lnSpc>
                        <a:spcAft>
                          <a:spcPts val="0"/>
                        </a:spcAft>
                      </a:pPr>
                      <a:r>
                        <a:rPr lang="el-GR" sz="1000"/>
                        <a:t>ΠΑΡΑΔΕΙΓΜΑΤΑ</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dirty="0"/>
                        <a:t>3</a:t>
                      </a:r>
                      <a:endParaRPr lang="el-GR" sz="1150" dirty="0">
                        <a:latin typeface="Cambria"/>
                        <a:ea typeface="Calibri"/>
                        <a:cs typeface="Times New Roman"/>
                      </a:endParaRPr>
                    </a:p>
                  </a:txBody>
                  <a:tcPr marL="68580" marR="68580" marT="0" marB="0"/>
                </a:tc>
                <a:tc>
                  <a:txBody>
                    <a:bodyPr/>
                    <a:lstStyle/>
                    <a:p>
                      <a:pPr algn="l">
                        <a:lnSpc>
                          <a:spcPct val="115000"/>
                        </a:lnSpc>
                        <a:spcAft>
                          <a:spcPts val="0"/>
                        </a:spcAft>
                      </a:pPr>
                      <a:r>
                        <a:rPr lang="el-GR" sz="1000"/>
                        <a:t>50</a:t>
                      </a:r>
                      <a:endParaRPr lang="el-GR" sz="1150">
                        <a:latin typeface="Cambria"/>
                        <a:ea typeface="Calibri"/>
                        <a:cs typeface="Times New Roman"/>
                      </a:endParaRPr>
                    </a:p>
                  </a:txBody>
                  <a:tcPr marL="68580" marR="68580" marT="0" marB="0"/>
                </a:tc>
              </a:tr>
              <a:tr h="401187">
                <a:tc vMerge="1">
                  <a:txBody>
                    <a:bodyPr/>
                    <a:lstStyle/>
                    <a:p>
                      <a:endParaRPr lang="el-GR"/>
                    </a:p>
                  </a:txBody>
                  <a:tcPr/>
                </a:tc>
                <a:tc>
                  <a:txBody>
                    <a:bodyPr/>
                    <a:lstStyle/>
                    <a:p>
                      <a:pPr algn="l">
                        <a:lnSpc>
                          <a:spcPct val="115000"/>
                        </a:lnSpc>
                        <a:spcAft>
                          <a:spcPts val="0"/>
                        </a:spcAft>
                      </a:pPr>
                      <a:r>
                        <a:rPr lang="el-GR" sz="1000"/>
                        <a:t>ΓΡΑΜΜΑΤΙΚΑ-ΟΡΘΟΓΡΑΦΙΚΑ</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a:t>17</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a:t>77,27</a:t>
                      </a:r>
                      <a:endParaRPr lang="el-GR" sz="115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vMerge="1">
                  <a:txBody>
                    <a:bodyPr/>
                    <a:lstStyle/>
                    <a:p>
                      <a:endParaRPr lang="el-GR"/>
                    </a:p>
                  </a:txBody>
                  <a:tcPr/>
                </a:tc>
                <a:tc>
                  <a:txBody>
                    <a:bodyPr/>
                    <a:lstStyle/>
                    <a:p>
                      <a:pPr algn="l">
                        <a:lnSpc>
                          <a:spcPct val="115000"/>
                        </a:lnSpc>
                        <a:spcAft>
                          <a:spcPts val="0"/>
                        </a:spcAft>
                      </a:pPr>
                      <a:r>
                        <a:rPr lang="el-GR" sz="1000" dirty="0"/>
                        <a:t>ΑΝΕΠΑΡΚΗΣ ΔΙΑΤΥΠΩΣΗ ΑΡΝΗΤΙΚΩΝ ΕΠΙΧΕΙΡΗΜΑΤΩΝ</a:t>
                      </a:r>
                      <a:endParaRPr lang="el-GR" sz="1150" dirty="0">
                        <a:latin typeface="Cambria"/>
                        <a:ea typeface="Calibri"/>
                        <a:cs typeface="Times New Roman"/>
                      </a:endParaRPr>
                    </a:p>
                  </a:txBody>
                  <a:tcPr marL="68580" marR="68580" marT="0" marB="0"/>
                </a:tc>
                <a:tc>
                  <a:txBody>
                    <a:bodyPr/>
                    <a:lstStyle/>
                    <a:p>
                      <a:pPr algn="l">
                        <a:lnSpc>
                          <a:spcPct val="115000"/>
                        </a:lnSpc>
                        <a:spcAft>
                          <a:spcPts val="0"/>
                        </a:spcAft>
                      </a:pPr>
                      <a:r>
                        <a:rPr lang="el-GR" sz="1000" dirty="0"/>
                        <a:t>2</a:t>
                      </a:r>
                      <a:endParaRPr lang="el-GR" sz="1150" dirty="0">
                        <a:latin typeface="Cambria"/>
                        <a:ea typeface="Calibri"/>
                        <a:cs typeface="Times New Roman"/>
                      </a:endParaRPr>
                    </a:p>
                  </a:txBody>
                  <a:tcPr marL="68580" marR="68580" marT="0" marB="0"/>
                </a:tc>
                <a:tc>
                  <a:txBody>
                    <a:bodyPr/>
                    <a:lstStyle/>
                    <a:p>
                      <a:pPr algn="l">
                        <a:lnSpc>
                          <a:spcPct val="115000"/>
                        </a:lnSpc>
                        <a:spcAft>
                          <a:spcPts val="0"/>
                        </a:spcAft>
                      </a:pPr>
                      <a:r>
                        <a:rPr lang="el-GR" sz="1000"/>
                        <a:t>28,60</a:t>
                      </a:r>
                      <a:endParaRPr lang="el-GR" sz="1150">
                        <a:latin typeface="Cambria"/>
                        <a:ea typeface="Calibri"/>
                        <a:cs typeface="Times New Roman"/>
                      </a:endParaRPr>
                    </a:p>
                  </a:txBody>
                  <a:tcPr marL="68580" marR="68580" marT="0" marB="0"/>
                </a:tc>
              </a:tr>
              <a:tr h="401187">
                <a:tc rowSpan="6">
                  <a:txBody>
                    <a:bodyPr/>
                    <a:lstStyle/>
                    <a:p>
                      <a:pPr algn="l">
                        <a:lnSpc>
                          <a:spcPct val="115000"/>
                        </a:lnSpc>
                        <a:spcAft>
                          <a:spcPts val="0"/>
                        </a:spcAft>
                      </a:pPr>
                      <a:endParaRPr lang="el-GR" sz="1150"/>
                    </a:p>
                    <a:p>
                      <a:pPr algn="l">
                        <a:lnSpc>
                          <a:spcPct val="115000"/>
                        </a:lnSpc>
                        <a:spcAft>
                          <a:spcPts val="0"/>
                        </a:spcAft>
                      </a:pPr>
                      <a:r>
                        <a:rPr lang="el-GR" sz="1000"/>
                        <a:t>ΝΟΗΜΑΤΙΚΑ</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a:t>ΝΟΗΜΑΤΙΚΑ</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a:t>6</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a:t>40</a:t>
                      </a:r>
                      <a:endParaRPr lang="el-GR" sz="115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vMerge="1">
                  <a:txBody>
                    <a:bodyPr/>
                    <a:lstStyle/>
                    <a:p>
                      <a:endParaRPr lang="el-GR"/>
                    </a:p>
                  </a:txBody>
                  <a:tcPr/>
                </a:tc>
                <a:tc>
                  <a:txBody>
                    <a:bodyPr/>
                    <a:lstStyle/>
                    <a:p>
                      <a:pPr algn="l">
                        <a:lnSpc>
                          <a:spcPct val="115000"/>
                        </a:lnSpc>
                      </a:pPr>
                      <a:endParaRPr lang="el-GR" sz="1100">
                        <a:latin typeface="Calibri"/>
                        <a:ea typeface="Times New Roman"/>
                      </a:endParaRPr>
                    </a:p>
                  </a:txBody>
                  <a:tcPr marL="68580" marR="68580" marT="0" marB="0"/>
                </a:tc>
                <a:tc>
                  <a:txBody>
                    <a:bodyPr/>
                    <a:lstStyle/>
                    <a:p>
                      <a:pPr algn="l">
                        <a:lnSpc>
                          <a:spcPct val="115000"/>
                        </a:lnSpc>
                        <a:spcAft>
                          <a:spcPts val="0"/>
                        </a:spcAft>
                      </a:pPr>
                      <a:endParaRPr lang="el-GR" sz="1000" dirty="0">
                        <a:solidFill>
                          <a:srgbClr val="000000"/>
                        </a:solidFill>
                        <a:latin typeface="Cambria"/>
                        <a:ea typeface="Times New Roman"/>
                        <a:cs typeface="Times New Roman"/>
                      </a:endParaRPr>
                    </a:p>
                  </a:txBody>
                  <a:tcPr marL="68580" marR="68580" marT="0" marB="0"/>
                </a:tc>
                <a:tc>
                  <a:txBody>
                    <a:bodyPr/>
                    <a:lstStyle/>
                    <a:p>
                      <a:pPr algn="l">
                        <a:lnSpc>
                          <a:spcPct val="115000"/>
                        </a:lnSpc>
                        <a:spcAft>
                          <a:spcPts val="0"/>
                        </a:spcAft>
                      </a:pPr>
                      <a:endParaRPr lang="el-GR" sz="1000">
                        <a:solidFill>
                          <a:srgbClr val="000000"/>
                        </a:solidFill>
                        <a:latin typeface="Cambria"/>
                        <a:ea typeface="Times New Roman"/>
                        <a:cs typeface="Times New Roman"/>
                      </a:endParaRPr>
                    </a:p>
                  </a:txBody>
                  <a:tcPr marL="68580" marR="68580" marT="0" marB="0"/>
                </a:tc>
              </a:tr>
              <a:tr h="401187">
                <a:tc vMerge="1">
                  <a:txBody>
                    <a:bodyPr/>
                    <a:lstStyle/>
                    <a:p>
                      <a:endParaRPr lang="el-GR"/>
                    </a:p>
                  </a:txBody>
                  <a:tcPr/>
                </a:tc>
                <a:tc>
                  <a:txBody>
                    <a:bodyPr/>
                    <a:lstStyle/>
                    <a:p>
                      <a:pPr algn="l">
                        <a:lnSpc>
                          <a:spcPct val="115000"/>
                        </a:lnSpc>
                        <a:spcAft>
                          <a:spcPts val="0"/>
                        </a:spcAft>
                      </a:pPr>
                      <a:r>
                        <a:rPr lang="el-GR" sz="1000"/>
                        <a:t>ΞΕΚΑΘΑΡΙΣΕ ΘΕΣΗ</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a:t>2</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dirty="0"/>
                        <a:t>33,30</a:t>
                      </a:r>
                      <a:endParaRPr lang="el-GR" sz="115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rowSpan="3">
                  <a:txBody>
                    <a:bodyPr/>
                    <a:lstStyle/>
                    <a:p>
                      <a:pPr algn="l">
                        <a:lnSpc>
                          <a:spcPct val="115000"/>
                        </a:lnSpc>
                        <a:spcAft>
                          <a:spcPts val="0"/>
                        </a:spcAft>
                      </a:pPr>
                      <a:r>
                        <a:rPr lang="el-GR" sz="1000"/>
                        <a:t>ΕΠΙΚΟΙΝΩΝΙΑΚΗ ΔΙΑΣΤΑΣΗ ΚΕΙΜΕΝΟΥ</a:t>
                      </a:r>
                      <a:endParaRPr lang="el-GR" sz="1150">
                        <a:latin typeface="Cambria"/>
                        <a:ea typeface="Calibri"/>
                        <a:cs typeface="Times New Roman"/>
                      </a:endParaRPr>
                    </a:p>
                  </a:txBody>
                  <a:tcPr marL="68580" marR="68580" marT="0" marB="0">
                    <a:lnL w="28575" cap="flat" cmpd="sng" algn="ctr">
                      <a:solidFill>
                        <a:schemeClr val="accent2">
                          <a:lumMod val="50000"/>
                        </a:schemeClr>
                      </a:solidFill>
                      <a:prstDash val="solid"/>
                      <a:round/>
                      <a:headEnd type="none" w="med" len="med"/>
                      <a:tailEnd type="none" w="med" len="med"/>
                    </a:lnL>
                  </a:tcPr>
                </a:tc>
                <a:tc>
                  <a:txBody>
                    <a:bodyPr/>
                    <a:lstStyle/>
                    <a:p>
                      <a:pPr algn="l">
                        <a:lnSpc>
                          <a:spcPct val="115000"/>
                        </a:lnSpc>
                        <a:spcAft>
                          <a:spcPts val="0"/>
                        </a:spcAft>
                      </a:pPr>
                      <a:r>
                        <a:rPr lang="el-GR" sz="1000"/>
                        <a:t>ΣΕ ΠΟΙΟΥΣ ΑΠΕΥΘΥΝΕΤΑΙ</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dirty="0"/>
                        <a:t>0</a:t>
                      </a:r>
                      <a:endParaRPr lang="el-GR" sz="1150" dirty="0">
                        <a:latin typeface="Cambria"/>
                        <a:ea typeface="Calibri"/>
                        <a:cs typeface="Times New Roman"/>
                      </a:endParaRPr>
                    </a:p>
                  </a:txBody>
                  <a:tcPr marL="68580" marR="68580" marT="0" marB="0"/>
                </a:tc>
                <a:tc>
                  <a:txBody>
                    <a:bodyPr/>
                    <a:lstStyle/>
                    <a:p>
                      <a:pPr algn="l">
                        <a:lnSpc>
                          <a:spcPct val="115000"/>
                        </a:lnSpc>
                        <a:spcAft>
                          <a:spcPts val="0"/>
                        </a:spcAft>
                      </a:pPr>
                      <a:r>
                        <a:rPr lang="el-GR" sz="1000"/>
                        <a:t>0</a:t>
                      </a:r>
                      <a:endParaRPr lang="el-GR" sz="1150">
                        <a:latin typeface="Cambria"/>
                        <a:ea typeface="Calibri"/>
                        <a:cs typeface="Times New Roman"/>
                      </a:endParaRPr>
                    </a:p>
                  </a:txBody>
                  <a:tcPr marL="68580" marR="68580" marT="0" marB="0"/>
                </a:tc>
              </a:tr>
              <a:tr h="401187">
                <a:tc vMerge="1">
                  <a:txBody>
                    <a:bodyPr/>
                    <a:lstStyle/>
                    <a:p>
                      <a:endParaRPr lang="el-GR"/>
                    </a:p>
                  </a:txBody>
                  <a:tcPr/>
                </a:tc>
                <a:tc>
                  <a:txBody>
                    <a:bodyPr/>
                    <a:lstStyle/>
                    <a:p>
                      <a:pPr algn="l">
                        <a:lnSpc>
                          <a:spcPct val="115000"/>
                        </a:lnSpc>
                        <a:spcAft>
                          <a:spcPts val="0"/>
                        </a:spcAft>
                      </a:pPr>
                      <a:r>
                        <a:rPr lang="el-GR" sz="1000"/>
                        <a:t>ΕΠΕΞΗΓΗΣΕΙΣ</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a:t>4</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a:t>36,40</a:t>
                      </a:r>
                      <a:endParaRPr lang="el-GR" sz="115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vMerge="1">
                  <a:txBody>
                    <a:bodyPr/>
                    <a:lstStyle/>
                    <a:p>
                      <a:endParaRPr lang="el-GR"/>
                    </a:p>
                  </a:txBody>
                  <a:tcPr/>
                </a:tc>
                <a:tc>
                  <a:txBody>
                    <a:bodyPr/>
                    <a:lstStyle/>
                    <a:p>
                      <a:pPr algn="l">
                        <a:lnSpc>
                          <a:spcPct val="115000"/>
                        </a:lnSpc>
                        <a:spcAft>
                          <a:spcPts val="0"/>
                        </a:spcAft>
                      </a:pPr>
                      <a:r>
                        <a:rPr lang="el-GR" sz="1000"/>
                        <a:t>ΕΠΙΤΕΛΕΙ ΤΟ ΣΚΟΠΟ ΤΟΥ</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dirty="0"/>
                        <a:t>0</a:t>
                      </a:r>
                      <a:endParaRPr lang="el-GR" sz="1150" dirty="0">
                        <a:latin typeface="Cambria"/>
                        <a:ea typeface="Calibri"/>
                        <a:cs typeface="Times New Roman"/>
                      </a:endParaRPr>
                    </a:p>
                  </a:txBody>
                  <a:tcPr marL="68580" marR="68580" marT="0" marB="0"/>
                </a:tc>
                <a:tc>
                  <a:txBody>
                    <a:bodyPr/>
                    <a:lstStyle/>
                    <a:p>
                      <a:pPr algn="l">
                        <a:lnSpc>
                          <a:spcPct val="115000"/>
                        </a:lnSpc>
                        <a:spcAft>
                          <a:spcPts val="0"/>
                        </a:spcAft>
                      </a:pPr>
                      <a:r>
                        <a:rPr lang="el-GR" sz="1000"/>
                        <a:t>0</a:t>
                      </a:r>
                      <a:endParaRPr lang="el-GR" sz="1150">
                        <a:latin typeface="Cambria"/>
                        <a:ea typeface="Calibri"/>
                        <a:cs typeface="Times New Roman"/>
                      </a:endParaRPr>
                    </a:p>
                  </a:txBody>
                  <a:tcPr marL="68580" marR="68580" marT="0" marB="0"/>
                </a:tc>
              </a:tr>
              <a:tr h="401187">
                <a:tc vMerge="1">
                  <a:txBody>
                    <a:bodyPr/>
                    <a:lstStyle/>
                    <a:p>
                      <a:endParaRPr lang="el-GR"/>
                    </a:p>
                  </a:txBody>
                  <a:tcPr/>
                </a:tc>
                <a:tc>
                  <a:txBody>
                    <a:bodyPr/>
                    <a:lstStyle/>
                    <a:p>
                      <a:pPr algn="l">
                        <a:lnSpc>
                          <a:spcPct val="115000"/>
                        </a:lnSpc>
                        <a:spcAft>
                          <a:spcPts val="0"/>
                        </a:spcAft>
                      </a:pPr>
                      <a:r>
                        <a:rPr lang="el-GR" sz="1000"/>
                        <a:t>ΑΚΡΙΒΕΙΑ ΛΟΓΟΥ</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a:t>5</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a:t>35,70</a:t>
                      </a:r>
                      <a:endParaRPr lang="el-GR" sz="115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vMerge="1">
                  <a:txBody>
                    <a:bodyPr/>
                    <a:lstStyle/>
                    <a:p>
                      <a:endParaRPr lang="el-GR"/>
                    </a:p>
                  </a:txBody>
                  <a:tcPr/>
                </a:tc>
                <a:tc>
                  <a:txBody>
                    <a:bodyPr/>
                    <a:lstStyle/>
                    <a:p>
                      <a:pPr algn="l">
                        <a:lnSpc>
                          <a:spcPct val="115000"/>
                        </a:lnSpc>
                        <a:spcAft>
                          <a:spcPts val="0"/>
                        </a:spcAft>
                      </a:pPr>
                      <a:r>
                        <a:rPr lang="el-GR" sz="1000"/>
                        <a:t>ΠΕΙΣΤΙΚΟΤΗΤΑ</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a:t>0</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dirty="0"/>
                        <a:t>0</a:t>
                      </a:r>
                      <a:endParaRPr lang="el-GR" sz="1150" dirty="0">
                        <a:latin typeface="Cambria"/>
                        <a:ea typeface="Calibri"/>
                        <a:cs typeface="Times New Roman"/>
                      </a:endParaRPr>
                    </a:p>
                  </a:txBody>
                  <a:tcPr marL="68580" marR="68580" marT="0" marB="0"/>
                </a:tc>
              </a:tr>
              <a:tr h="401187">
                <a:tc vMerge="1">
                  <a:txBody>
                    <a:bodyPr/>
                    <a:lstStyle/>
                    <a:p>
                      <a:endParaRPr lang="el-GR"/>
                    </a:p>
                  </a:txBody>
                  <a:tcPr/>
                </a:tc>
                <a:tc>
                  <a:txBody>
                    <a:bodyPr/>
                    <a:lstStyle/>
                    <a:p>
                      <a:pPr algn="l">
                        <a:lnSpc>
                          <a:spcPct val="115000"/>
                        </a:lnSpc>
                        <a:spcAft>
                          <a:spcPts val="0"/>
                        </a:spcAft>
                      </a:pPr>
                      <a:r>
                        <a:rPr lang="el-GR" sz="1000"/>
                        <a:t>ΑΝΤΙΦΑΣΕΙΣ</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a:t>1</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dirty="0"/>
                        <a:t>20</a:t>
                      </a:r>
                      <a:endParaRPr lang="el-GR" sz="115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a:txBody>
                    <a:bodyPr/>
                    <a:lstStyle/>
                    <a:p>
                      <a:pPr algn="l">
                        <a:lnSpc>
                          <a:spcPct val="115000"/>
                        </a:lnSpc>
                        <a:spcAft>
                          <a:spcPts val="0"/>
                        </a:spcAft>
                      </a:pPr>
                      <a:r>
                        <a:rPr lang="el-GR" sz="1000" dirty="0"/>
                        <a:t>ΘΕΤΙΚΑ ΣΧΟΛΙΑ</a:t>
                      </a:r>
                      <a:endParaRPr lang="el-GR" sz="1150" dirty="0">
                        <a:latin typeface="Cambria"/>
                        <a:ea typeface="Calibri"/>
                        <a:cs typeface="Times New Roman"/>
                      </a:endParaRPr>
                    </a:p>
                  </a:txBody>
                  <a:tcPr marL="68580" marR="68580" marT="0" marB="0">
                    <a:lnL w="28575" cap="flat" cmpd="sng" algn="ctr">
                      <a:solidFill>
                        <a:schemeClr val="accent2">
                          <a:lumMod val="50000"/>
                        </a:schemeClr>
                      </a:solidFill>
                      <a:prstDash val="solid"/>
                      <a:round/>
                      <a:headEnd type="none" w="med" len="med"/>
                      <a:tailEnd type="none" w="med" len="med"/>
                    </a:lnL>
                  </a:tcPr>
                </a:tc>
                <a:tc>
                  <a:txBody>
                    <a:bodyPr/>
                    <a:lstStyle/>
                    <a:p>
                      <a:pPr algn="l">
                        <a:lnSpc>
                          <a:spcPct val="115000"/>
                        </a:lnSpc>
                        <a:spcAft>
                          <a:spcPts val="0"/>
                        </a:spcAft>
                      </a:pPr>
                      <a:r>
                        <a:rPr lang="el-GR" sz="1000"/>
                        <a:t>ΘΕΤΙΚΑ ΣΧΟΛΙΑ</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a:t>19</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endParaRPr lang="el-GR" sz="1000" dirty="0">
                        <a:solidFill>
                          <a:srgbClr val="000000"/>
                        </a:solidFill>
                        <a:latin typeface="Cambria"/>
                        <a:ea typeface="Times New Roman"/>
                        <a:cs typeface="Times New Roman"/>
                      </a:endParaRPr>
                    </a:p>
                  </a:txBody>
                  <a:tcPr marL="68580" marR="68580" marT="0" marB="0"/>
                </a:tc>
              </a:tr>
              <a:tr h="401187">
                <a:tc vMerge="1">
                  <a:txBody>
                    <a:bodyPr/>
                    <a:lstStyle/>
                    <a:p>
                      <a:endParaRPr lang="el-GR"/>
                    </a:p>
                  </a:txBody>
                  <a:tcPr/>
                </a:tc>
                <a:tc>
                  <a:txBody>
                    <a:bodyPr/>
                    <a:lstStyle/>
                    <a:p>
                      <a:pPr algn="l">
                        <a:lnSpc>
                          <a:spcPct val="115000"/>
                        </a:lnSpc>
                        <a:spcAft>
                          <a:spcPts val="0"/>
                        </a:spcAft>
                      </a:pPr>
                      <a:r>
                        <a:rPr lang="el-GR" sz="1000"/>
                        <a:t>ΣΑΦΗΝΕΙΑ</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a:t>7</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dirty="0"/>
                        <a:t>53,80</a:t>
                      </a:r>
                      <a:endParaRPr lang="el-GR" sz="115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gridSpan="4">
                  <a:txBody>
                    <a:bodyPr/>
                    <a:lstStyle/>
                    <a:p>
                      <a:pPr algn="l">
                        <a:lnSpc>
                          <a:spcPct val="115000"/>
                        </a:lnSpc>
                        <a:spcAft>
                          <a:spcPts val="0"/>
                        </a:spcAft>
                      </a:pPr>
                      <a:r>
                        <a:rPr lang="el-GR" sz="1150" dirty="0"/>
                        <a:t> </a:t>
                      </a:r>
                      <a:endParaRPr lang="el-GR" sz="1150" dirty="0">
                        <a:latin typeface="Cambria"/>
                        <a:ea typeface="Calibri"/>
                        <a:cs typeface="Times New Roman"/>
                      </a:endParaRPr>
                    </a:p>
                  </a:txBody>
                  <a:tcPr marL="0" marR="0" marT="0" marB="0" anchor="ctr">
                    <a:lnL w="28575" cap="flat" cmpd="sng" algn="ctr">
                      <a:solidFill>
                        <a:schemeClr val="accent2">
                          <a:lumMod val="50000"/>
                        </a:schemeClr>
                      </a:solidFill>
                      <a:prstDash val="solid"/>
                      <a:round/>
                      <a:headEnd type="none" w="med" len="med"/>
                      <a:tailEnd type="none" w="med" len="med"/>
                    </a:lnL>
                  </a:tcPr>
                </a:tc>
                <a:tc hMerge="1">
                  <a:txBody>
                    <a:bodyPr/>
                    <a:lstStyle/>
                    <a:p>
                      <a:endParaRPr lang="el-GR"/>
                    </a:p>
                  </a:txBody>
                  <a:tcPr/>
                </a:tc>
                <a:tc hMerge="1">
                  <a:txBody>
                    <a:bodyPr/>
                    <a:lstStyle/>
                    <a:p>
                      <a:endParaRPr lang="el-GR"/>
                    </a:p>
                  </a:txBody>
                  <a:tcPr/>
                </a:tc>
                <a:tc hMerge="1">
                  <a:txBody>
                    <a:bodyPr/>
                    <a:lstStyle/>
                    <a:p>
                      <a:endParaRPr lang="el-GR"/>
                    </a:p>
                  </a:txBody>
                  <a:tcPr/>
                </a:tc>
              </a:tr>
              <a:tr h="401187">
                <a:tc rowSpan="3">
                  <a:txBody>
                    <a:bodyPr/>
                    <a:lstStyle/>
                    <a:p>
                      <a:pPr algn="l">
                        <a:lnSpc>
                          <a:spcPct val="115000"/>
                        </a:lnSpc>
                        <a:spcAft>
                          <a:spcPts val="0"/>
                        </a:spcAft>
                      </a:pPr>
                      <a:endParaRPr lang="el-GR" sz="1150"/>
                    </a:p>
                    <a:p>
                      <a:pPr algn="l">
                        <a:lnSpc>
                          <a:spcPct val="115000"/>
                        </a:lnSpc>
                        <a:spcAft>
                          <a:spcPts val="0"/>
                        </a:spcAft>
                      </a:pPr>
                      <a:r>
                        <a:rPr lang="el-GR" sz="1000"/>
                        <a:t>ΠΕΡΙΕΧΟΜΕΝΟ</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a:t>ΓΕΝΙΚΑ ΩΣ ΠΡΟΣ ΤΟ ΠΕΡΙΕΧΟΜΕΝΟ</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a:t>2</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dirty="0"/>
                        <a:t>18,18</a:t>
                      </a:r>
                      <a:endParaRPr lang="el-GR" sz="115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gridSpan="4">
                  <a:txBody>
                    <a:bodyPr/>
                    <a:lstStyle/>
                    <a:p>
                      <a:pPr algn="l">
                        <a:lnSpc>
                          <a:spcPct val="115000"/>
                        </a:lnSpc>
                        <a:spcAft>
                          <a:spcPts val="0"/>
                        </a:spcAft>
                      </a:pPr>
                      <a:r>
                        <a:rPr lang="el-GR" sz="1150" dirty="0"/>
                        <a:t> </a:t>
                      </a:r>
                      <a:endParaRPr lang="el-GR" sz="1150" dirty="0">
                        <a:latin typeface="Cambria"/>
                        <a:ea typeface="Calibri"/>
                        <a:cs typeface="Times New Roman"/>
                      </a:endParaRPr>
                    </a:p>
                  </a:txBody>
                  <a:tcPr marL="0" marR="0" marT="0" marB="0" anchor="ctr">
                    <a:lnL w="28575" cap="flat" cmpd="sng" algn="ctr">
                      <a:solidFill>
                        <a:schemeClr val="accent2">
                          <a:lumMod val="50000"/>
                        </a:schemeClr>
                      </a:solidFill>
                      <a:prstDash val="solid"/>
                      <a:round/>
                      <a:headEnd type="none" w="med" len="med"/>
                      <a:tailEnd type="none" w="med" len="med"/>
                    </a:lnL>
                  </a:tcPr>
                </a:tc>
                <a:tc hMerge="1">
                  <a:txBody>
                    <a:bodyPr/>
                    <a:lstStyle/>
                    <a:p>
                      <a:endParaRPr lang="el-GR"/>
                    </a:p>
                  </a:txBody>
                  <a:tcPr/>
                </a:tc>
                <a:tc hMerge="1">
                  <a:txBody>
                    <a:bodyPr/>
                    <a:lstStyle/>
                    <a:p>
                      <a:endParaRPr lang="el-GR"/>
                    </a:p>
                  </a:txBody>
                  <a:tcPr/>
                </a:tc>
                <a:tc hMerge="1">
                  <a:txBody>
                    <a:bodyPr/>
                    <a:lstStyle/>
                    <a:p>
                      <a:endParaRPr lang="el-GR"/>
                    </a:p>
                  </a:txBody>
                  <a:tcPr/>
                </a:tc>
              </a:tr>
              <a:tr h="401187">
                <a:tc vMerge="1">
                  <a:txBody>
                    <a:bodyPr/>
                    <a:lstStyle/>
                    <a:p>
                      <a:endParaRPr lang="el-GR"/>
                    </a:p>
                  </a:txBody>
                  <a:tcPr/>
                </a:tc>
                <a:tc>
                  <a:txBody>
                    <a:bodyPr/>
                    <a:lstStyle/>
                    <a:p>
                      <a:pPr algn="l">
                        <a:lnSpc>
                          <a:spcPct val="115000"/>
                        </a:lnSpc>
                        <a:spcAft>
                          <a:spcPts val="0"/>
                        </a:spcAft>
                      </a:pPr>
                      <a:r>
                        <a:rPr lang="el-GR" sz="1000"/>
                        <a:t>ΕΠΑΡΚΕΙΑ ΠΕΡΙΕΧΟΜΕΝΟΥ</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a:t>2</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dirty="0"/>
                        <a:t>15,30</a:t>
                      </a:r>
                      <a:endParaRPr lang="el-GR" sz="115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gridSpan="4">
                  <a:txBody>
                    <a:bodyPr/>
                    <a:lstStyle/>
                    <a:p>
                      <a:pPr algn="l">
                        <a:lnSpc>
                          <a:spcPct val="115000"/>
                        </a:lnSpc>
                        <a:spcAft>
                          <a:spcPts val="0"/>
                        </a:spcAft>
                      </a:pPr>
                      <a:r>
                        <a:rPr lang="el-GR" sz="1150" dirty="0"/>
                        <a:t> </a:t>
                      </a:r>
                      <a:endParaRPr lang="el-GR" sz="1150" dirty="0">
                        <a:latin typeface="Cambria"/>
                        <a:ea typeface="Calibri"/>
                        <a:cs typeface="Times New Roman"/>
                      </a:endParaRPr>
                    </a:p>
                  </a:txBody>
                  <a:tcPr marL="0" marR="0" marT="0" marB="0" anchor="ctr">
                    <a:lnL w="28575" cap="flat" cmpd="sng" algn="ctr">
                      <a:solidFill>
                        <a:schemeClr val="accent2">
                          <a:lumMod val="50000"/>
                        </a:schemeClr>
                      </a:solidFill>
                      <a:prstDash val="solid"/>
                      <a:round/>
                      <a:headEnd type="none" w="med" len="med"/>
                      <a:tailEnd type="none" w="med" len="med"/>
                    </a:lnL>
                  </a:tcPr>
                </a:tc>
                <a:tc hMerge="1">
                  <a:txBody>
                    <a:bodyPr/>
                    <a:lstStyle/>
                    <a:p>
                      <a:endParaRPr lang="el-GR"/>
                    </a:p>
                  </a:txBody>
                  <a:tcPr/>
                </a:tc>
                <a:tc hMerge="1">
                  <a:txBody>
                    <a:bodyPr/>
                    <a:lstStyle/>
                    <a:p>
                      <a:endParaRPr lang="el-GR"/>
                    </a:p>
                  </a:txBody>
                  <a:tcPr/>
                </a:tc>
                <a:tc hMerge="1">
                  <a:txBody>
                    <a:bodyPr/>
                    <a:lstStyle/>
                    <a:p>
                      <a:endParaRPr lang="el-GR"/>
                    </a:p>
                  </a:txBody>
                  <a:tcPr/>
                </a:tc>
              </a:tr>
              <a:tr h="401187">
                <a:tc vMerge="1">
                  <a:txBody>
                    <a:bodyPr/>
                    <a:lstStyle/>
                    <a:p>
                      <a:endParaRPr lang="el-GR"/>
                    </a:p>
                  </a:txBody>
                  <a:tcPr/>
                </a:tc>
                <a:tc>
                  <a:txBody>
                    <a:bodyPr/>
                    <a:lstStyle/>
                    <a:p>
                      <a:pPr algn="l">
                        <a:lnSpc>
                          <a:spcPct val="115000"/>
                        </a:lnSpc>
                        <a:spcAft>
                          <a:spcPts val="0"/>
                        </a:spcAft>
                      </a:pPr>
                      <a:r>
                        <a:rPr lang="el-GR" sz="1000" dirty="0"/>
                        <a:t>ΚΑΛΥΨΗ ΘΕΜΑΤΟΣ</a:t>
                      </a:r>
                      <a:endParaRPr lang="el-GR" sz="1150" dirty="0">
                        <a:latin typeface="Cambria"/>
                        <a:ea typeface="Calibri"/>
                        <a:cs typeface="Times New Roman"/>
                      </a:endParaRPr>
                    </a:p>
                  </a:txBody>
                  <a:tcPr marL="68580" marR="68580" marT="0" marB="0"/>
                </a:tc>
                <a:tc>
                  <a:txBody>
                    <a:bodyPr/>
                    <a:lstStyle/>
                    <a:p>
                      <a:pPr algn="l">
                        <a:lnSpc>
                          <a:spcPct val="115000"/>
                        </a:lnSpc>
                        <a:spcAft>
                          <a:spcPts val="0"/>
                        </a:spcAft>
                      </a:pPr>
                      <a:r>
                        <a:rPr lang="el-GR" sz="1000"/>
                        <a:t>3</a:t>
                      </a:r>
                      <a:endParaRPr lang="el-GR" sz="1150">
                        <a:latin typeface="Cambria"/>
                        <a:ea typeface="Calibri"/>
                        <a:cs typeface="Times New Roman"/>
                      </a:endParaRPr>
                    </a:p>
                  </a:txBody>
                  <a:tcPr marL="68580" marR="68580" marT="0" marB="0"/>
                </a:tc>
                <a:tc>
                  <a:txBody>
                    <a:bodyPr/>
                    <a:lstStyle/>
                    <a:p>
                      <a:pPr algn="l">
                        <a:lnSpc>
                          <a:spcPct val="115000"/>
                        </a:lnSpc>
                        <a:spcAft>
                          <a:spcPts val="0"/>
                        </a:spcAft>
                      </a:pPr>
                      <a:r>
                        <a:rPr lang="el-GR" sz="1000" dirty="0"/>
                        <a:t>23,00</a:t>
                      </a:r>
                      <a:endParaRPr lang="el-GR" sz="115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tcPr>
                </a:tc>
                <a:tc gridSpan="4">
                  <a:txBody>
                    <a:bodyPr/>
                    <a:lstStyle/>
                    <a:p>
                      <a:pPr algn="l">
                        <a:lnSpc>
                          <a:spcPct val="115000"/>
                        </a:lnSpc>
                        <a:spcAft>
                          <a:spcPts val="0"/>
                        </a:spcAft>
                      </a:pPr>
                      <a:r>
                        <a:rPr lang="el-GR" sz="1150" dirty="0"/>
                        <a:t> </a:t>
                      </a:r>
                      <a:endParaRPr lang="el-GR" sz="1150" dirty="0">
                        <a:latin typeface="Cambria"/>
                        <a:ea typeface="Calibri"/>
                        <a:cs typeface="Times New Roman"/>
                      </a:endParaRPr>
                    </a:p>
                  </a:txBody>
                  <a:tcPr marL="0" marR="0" marT="0" marB="0" anchor="ctr">
                    <a:lnL w="28575" cap="flat" cmpd="sng" algn="ctr">
                      <a:solidFill>
                        <a:schemeClr val="accent2">
                          <a:lumMod val="50000"/>
                        </a:schemeClr>
                      </a:solidFill>
                      <a:prstDash val="solid"/>
                      <a:round/>
                      <a:headEnd type="none" w="med" len="med"/>
                      <a:tailEnd type="none" w="med" len="med"/>
                    </a:lnL>
                  </a:tcPr>
                </a:tc>
                <a:tc hMerge="1">
                  <a:txBody>
                    <a:bodyPr/>
                    <a:lstStyle/>
                    <a:p>
                      <a:endParaRPr lang="el-GR"/>
                    </a:p>
                  </a:txBody>
                  <a:tcPr/>
                </a:tc>
                <a:tc hMerge="1">
                  <a:txBody>
                    <a:bodyPr/>
                    <a:lstStyle/>
                    <a:p>
                      <a:endParaRPr lang="el-GR"/>
                    </a:p>
                  </a:txBody>
                  <a:tcPr/>
                </a:tc>
                <a:tc hMerge="1">
                  <a:txBody>
                    <a:bodyPr/>
                    <a:lstStyle/>
                    <a:p>
                      <a:endParaRPr lang="el-GR"/>
                    </a:p>
                  </a:txBody>
                  <a:tcPr/>
                </a:tc>
              </a:tr>
            </a:tbl>
          </a:graphicData>
        </a:graphic>
      </p:graphicFrame>
    </p:spTree>
  </p:cSld>
  <p:clrMapOvr>
    <a:masterClrMapping/>
  </p:clrMapOvr>
  <p:transition spd="slow">
    <p:wipe dir="d"/>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259632" y="404664"/>
            <a:ext cx="6552728" cy="792088"/>
          </a:xfrm>
          <a:noFill/>
          <a:ln>
            <a:noFill/>
          </a:ln>
          <a:effectLst/>
        </p:spPr>
        <p:txBody>
          <a:bodyPr>
            <a:noAutofit/>
          </a:bodyPr>
          <a:lstStyle/>
          <a:p>
            <a:r>
              <a:rPr lang="el-GR" sz="2400" b="1" dirty="0" smtClean="0">
                <a:solidFill>
                  <a:schemeClr val="accent2">
                    <a:lumMod val="50000"/>
                  </a:schemeClr>
                </a:solidFill>
                <a:latin typeface="Cambria" pitchFamily="18" charset="0"/>
              </a:rPr>
              <a:t>Παρουσίαση της ανταπόκρισης </a:t>
            </a:r>
            <a:br>
              <a:rPr lang="el-GR" sz="2400" b="1" dirty="0" smtClean="0">
                <a:solidFill>
                  <a:schemeClr val="accent2">
                    <a:lumMod val="50000"/>
                  </a:schemeClr>
                </a:solidFill>
                <a:latin typeface="Cambria" pitchFamily="18" charset="0"/>
              </a:rPr>
            </a:br>
            <a:r>
              <a:rPr lang="el-GR" sz="2400" b="1" dirty="0" smtClean="0">
                <a:solidFill>
                  <a:schemeClr val="accent2">
                    <a:lumMod val="50000"/>
                  </a:schemeClr>
                </a:solidFill>
                <a:latin typeface="Cambria" pitchFamily="18" charset="0"/>
              </a:rPr>
              <a:t>στα σχόλια των συμμαθητών</a:t>
            </a:r>
            <a:endParaRPr lang="el-GR" sz="2400" b="1" dirty="0">
              <a:solidFill>
                <a:schemeClr val="accent2">
                  <a:lumMod val="50000"/>
                </a:schemeClr>
              </a:solidFill>
              <a:latin typeface="Cambria" pitchFamily="18" charset="0"/>
            </a:endParaRPr>
          </a:p>
        </p:txBody>
      </p:sp>
      <p:graphicFrame>
        <p:nvGraphicFramePr>
          <p:cNvPr id="4" name="3 - Θέση περιεχομένου"/>
          <p:cNvGraphicFramePr>
            <a:graphicFrameLocks noGrp="1"/>
          </p:cNvGraphicFramePr>
          <p:nvPr>
            <p:ph idx="1"/>
          </p:nvPr>
        </p:nvGraphicFramePr>
        <p:xfrm>
          <a:off x="457200" y="1484784"/>
          <a:ext cx="8229600" cy="482453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slow">
    <p:wipe dir="d"/>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971600" y="274638"/>
            <a:ext cx="7056784" cy="850106"/>
          </a:xfrm>
        </p:spPr>
        <p:txBody>
          <a:bodyPr>
            <a:normAutofit fontScale="90000"/>
          </a:bodyPr>
          <a:lstStyle/>
          <a:p>
            <a:r>
              <a:rPr lang="el-GR" sz="2200" b="1" dirty="0" smtClean="0">
                <a:solidFill>
                  <a:schemeClr val="tx2">
                    <a:lumMod val="50000"/>
                  </a:schemeClr>
                </a:solidFill>
                <a:latin typeface="Cambria" pitchFamily="18" charset="0"/>
              </a:rPr>
              <a:t/>
            </a:r>
            <a:br>
              <a:rPr lang="el-GR" sz="2200" b="1" dirty="0" smtClean="0">
                <a:solidFill>
                  <a:schemeClr val="tx2">
                    <a:lumMod val="50000"/>
                  </a:schemeClr>
                </a:solidFill>
                <a:latin typeface="Cambria" pitchFamily="18" charset="0"/>
              </a:rPr>
            </a:br>
            <a:r>
              <a:rPr lang="el-GR" sz="2200" b="1" dirty="0" smtClean="0">
                <a:solidFill>
                  <a:schemeClr val="tx2">
                    <a:lumMod val="50000"/>
                  </a:schemeClr>
                </a:solidFill>
                <a:latin typeface="Cambria" pitchFamily="18" charset="0"/>
              </a:rPr>
              <a:t/>
            </a:r>
            <a:br>
              <a:rPr lang="el-GR" sz="2200" b="1" dirty="0" smtClean="0">
                <a:solidFill>
                  <a:schemeClr val="tx2">
                    <a:lumMod val="50000"/>
                  </a:schemeClr>
                </a:solidFill>
                <a:latin typeface="Cambria" pitchFamily="18" charset="0"/>
              </a:rPr>
            </a:br>
            <a:r>
              <a:rPr lang="el-GR" sz="2400" b="1" dirty="0" smtClean="0">
                <a:solidFill>
                  <a:schemeClr val="accent2">
                    <a:lumMod val="50000"/>
                  </a:schemeClr>
                </a:solidFill>
                <a:latin typeface="Cambria" pitchFamily="18" charset="0"/>
              </a:rPr>
              <a:t>Συνοπτική παρουσίαση της ανταπόκρισης </a:t>
            </a:r>
            <a:br>
              <a:rPr lang="el-GR" sz="2400" b="1" dirty="0" smtClean="0">
                <a:solidFill>
                  <a:schemeClr val="accent2">
                    <a:lumMod val="50000"/>
                  </a:schemeClr>
                </a:solidFill>
                <a:latin typeface="Cambria" pitchFamily="18" charset="0"/>
              </a:rPr>
            </a:br>
            <a:r>
              <a:rPr lang="el-GR" sz="2400" b="1" dirty="0" smtClean="0">
                <a:solidFill>
                  <a:schemeClr val="accent2">
                    <a:lumMod val="50000"/>
                  </a:schemeClr>
                </a:solidFill>
                <a:latin typeface="Cambria" pitchFamily="18" charset="0"/>
              </a:rPr>
              <a:t>στα σχόλια των συμμαθητών</a:t>
            </a:r>
            <a:r>
              <a:rPr lang="el-GR" sz="2400" dirty="0" smtClean="0">
                <a:solidFill>
                  <a:schemeClr val="accent2">
                    <a:lumMod val="50000"/>
                  </a:schemeClr>
                </a:solidFill>
              </a:rPr>
              <a:t/>
            </a:r>
            <a:br>
              <a:rPr lang="el-GR" sz="2400" dirty="0" smtClean="0">
                <a:solidFill>
                  <a:schemeClr val="accent2">
                    <a:lumMod val="50000"/>
                  </a:schemeClr>
                </a:solidFill>
              </a:rPr>
            </a:br>
            <a:endParaRPr lang="el-GR" sz="2400" dirty="0">
              <a:solidFill>
                <a:schemeClr val="accent2">
                  <a:lumMod val="50000"/>
                </a:schemeClr>
              </a:solidFill>
            </a:endParaRPr>
          </a:p>
        </p:txBody>
      </p:sp>
      <p:graphicFrame>
        <p:nvGraphicFramePr>
          <p:cNvPr id="4" name="3 - Θέση περιεχομένου"/>
          <p:cNvGraphicFramePr>
            <a:graphicFrameLocks noGrp="1"/>
          </p:cNvGraphicFramePr>
          <p:nvPr>
            <p:ph idx="1"/>
          </p:nvPr>
        </p:nvGraphicFramePr>
        <p:xfrm>
          <a:off x="467544" y="1412776"/>
          <a:ext cx="8229600" cy="474198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slow">
    <p:wipe dir="d"/>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normAutofit/>
          </a:bodyPr>
          <a:lstStyle/>
          <a:p>
            <a:pPr marL="0" indent="0">
              <a:buNone/>
            </a:pPr>
            <a:r>
              <a:rPr lang="el-GR" sz="1800" dirty="0" smtClean="0">
                <a:latin typeface="Cambria" pitchFamily="18" charset="0"/>
              </a:rPr>
              <a:t>Για την πιο ολοκληρωμένη διερεύνηση της αλληλεπίδρασης που αναπτύσσεται μεταξύ των μελών της κοινότητας μάθησης αξιοποιήσαμε πολλαπλές πηγές ποιοτικών δεδομένων:</a:t>
            </a:r>
          </a:p>
          <a:p>
            <a:r>
              <a:rPr lang="el-GR" sz="1800" b="1" i="1" dirty="0" smtClean="0">
                <a:latin typeface="Cambria" pitchFamily="18" charset="0"/>
              </a:rPr>
              <a:t>ανάλυση του περιεχομένου των μηνυμάτων</a:t>
            </a:r>
            <a:r>
              <a:rPr lang="el-GR" sz="1800" dirty="0" smtClean="0">
                <a:latin typeface="Cambria" pitchFamily="18" charset="0"/>
              </a:rPr>
              <a:t> στο περιβάλλον του </a:t>
            </a:r>
            <a:r>
              <a:rPr lang="el-GR" sz="1800" dirty="0" err="1" smtClean="0">
                <a:latin typeface="Cambria" pitchFamily="18" charset="0"/>
              </a:rPr>
              <a:t>Forum</a:t>
            </a:r>
            <a:r>
              <a:rPr lang="el-GR" sz="1800" dirty="0" smtClean="0">
                <a:latin typeface="Cambria" pitchFamily="18" charset="0"/>
              </a:rPr>
              <a:t>, βάσει του μοντέλου της  Κοινότητας Διερεύνησης </a:t>
            </a:r>
          </a:p>
          <a:p>
            <a:r>
              <a:rPr lang="el-GR" sz="1800" dirty="0" smtClean="0">
                <a:latin typeface="Cambria" pitchFamily="18" charset="0"/>
              </a:rPr>
              <a:t> </a:t>
            </a:r>
            <a:r>
              <a:rPr lang="el-GR" sz="1800" b="1" i="1" dirty="0" smtClean="0">
                <a:latin typeface="Cambria" pitchFamily="18" charset="0"/>
              </a:rPr>
              <a:t>κατηγοριοποίηση των δραστηριοτήτων επεξεργασίας </a:t>
            </a:r>
            <a:r>
              <a:rPr lang="el-GR" sz="1800" dirty="0" smtClean="0">
                <a:latin typeface="Cambria" pitchFamily="18" charset="0"/>
              </a:rPr>
              <a:t>στο περιβάλλον δημοσιοποίησης του κειμένου</a:t>
            </a:r>
          </a:p>
          <a:p>
            <a:r>
              <a:rPr lang="el-GR" sz="1800" b="1" i="1" dirty="0" smtClean="0">
                <a:latin typeface="Cambria" pitchFamily="18" charset="0"/>
              </a:rPr>
              <a:t>αυτοματοποιημένη εξαγωγή αλληλεπίδρασης</a:t>
            </a:r>
            <a:r>
              <a:rPr lang="el-GR" sz="1800" dirty="0" smtClean="0">
                <a:latin typeface="Cambria" pitchFamily="18" charset="0"/>
              </a:rPr>
              <a:t> του συστήματος</a:t>
            </a:r>
            <a:endParaRPr lang="en-US" sz="1800" dirty="0" smtClean="0">
              <a:latin typeface="Cambria" pitchFamily="18" charset="0"/>
            </a:endParaRPr>
          </a:p>
          <a:p>
            <a:pPr>
              <a:buNone/>
            </a:pPr>
            <a:endParaRPr lang="el-GR" sz="1800" dirty="0" smtClean="0">
              <a:latin typeface="Cambria" pitchFamily="18" charset="0"/>
            </a:endParaRPr>
          </a:p>
          <a:p>
            <a:pPr>
              <a:lnSpc>
                <a:spcPct val="115000"/>
              </a:lnSpc>
              <a:buNone/>
            </a:pPr>
            <a:r>
              <a:rPr lang="el-GR" sz="1800" b="1" dirty="0" smtClean="0">
                <a:latin typeface="Cambria" pitchFamily="18" charset="0"/>
              </a:rPr>
              <a:t>Θέμα</a:t>
            </a:r>
            <a:r>
              <a:rPr lang="el-GR" sz="1800" dirty="0" smtClean="0">
                <a:latin typeface="Cambria" pitchFamily="18" charset="0"/>
              </a:rPr>
              <a:t>: «</a:t>
            </a:r>
            <a:r>
              <a:rPr lang="el-GR" sz="1800" i="1" dirty="0" smtClean="0">
                <a:latin typeface="Cambria" pitchFamily="18" charset="0"/>
              </a:rPr>
              <a:t>Στο σχολείο, ο φίλος σας, που είναι και ο πιο δημοφιλής της τάξης, ενοχλεί ένα συμμαθητή σας. Ενώ ο άλλος προσπαθεί να τον αποφύγει, ο φίλος σας συνεχίζει και τελικά τον σπρώχνει δυνατά και τον χτυπά. Πιστεύετε ότι το περιστατικό πρέπει να αναφερθεί στους δασκάλους και τους γονείς ή όχι; Ποια είναι η άποψή σας; Υποστηρίξτε την με επιχειρήματα</a:t>
            </a:r>
            <a:r>
              <a:rPr lang="el-GR" sz="1800" dirty="0" smtClean="0">
                <a:latin typeface="Cambria" pitchFamily="18" charset="0"/>
              </a:rPr>
              <a:t>».</a:t>
            </a:r>
            <a:endParaRPr lang="el-GR" sz="1800" dirty="0" smtClean="0">
              <a:latin typeface="Cambria" pitchFamily="18" charset="0"/>
              <a:ea typeface="Calibri"/>
              <a:cs typeface="Times New Roman"/>
            </a:endParaRPr>
          </a:p>
          <a:p>
            <a:endParaRPr lang="el-GR" sz="2000" dirty="0" smtClean="0"/>
          </a:p>
          <a:p>
            <a:endParaRPr lang="el-GR" sz="2000" dirty="0"/>
          </a:p>
        </p:txBody>
      </p:sp>
      <p:sp>
        <p:nvSpPr>
          <p:cNvPr id="4" name="9 - Τίτλος"/>
          <p:cNvSpPr txBox="1">
            <a:spLocks noGrp="1"/>
          </p:cNvSpPr>
          <p:nvPr>
            <p:ph type="title"/>
          </p:nvPr>
        </p:nvSpPr>
        <p:spPr>
          <a:xfrm>
            <a:off x="467544" y="363434"/>
            <a:ext cx="8229600" cy="769441"/>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r>
              <a:rPr lang="el-GR" sz="2200" b="1" dirty="0" smtClean="0">
                <a:solidFill>
                  <a:schemeClr val="tx1">
                    <a:lumMod val="95000"/>
                    <a:lumOff val="5000"/>
                  </a:schemeClr>
                </a:solidFill>
                <a:latin typeface="Cambria" pitchFamily="18" charset="0"/>
              </a:rPr>
              <a:t>γ)  Συλλογική συγγραφή κειμένου </a:t>
            </a:r>
            <a:br>
              <a:rPr lang="el-GR" sz="2200" b="1" dirty="0" smtClean="0">
                <a:solidFill>
                  <a:schemeClr val="tx1">
                    <a:lumMod val="95000"/>
                    <a:lumOff val="5000"/>
                  </a:schemeClr>
                </a:solidFill>
                <a:latin typeface="Cambria" pitchFamily="18" charset="0"/>
              </a:rPr>
            </a:br>
            <a:r>
              <a:rPr lang="el-GR" sz="2200" b="1" dirty="0" smtClean="0">
                <a:solidFill>
                  <a:schemeClr val="tx1">
                    <a:lumMod val="95000"/>
                    <a:lumOff val="5000"/>
                  </a:schemeClr>
                </a:solidFill>
                <a:latin typeface="Cambria" pitchFamily="18" charset="0"/>
              </a:rPr>
              <a:t>σε Διαδικτυακό Συνεργατικό Περιβάλλον</a:t>
            </a:r>
            <a:endParaRPr lang="el-GR" sz="2200" dirty="0">
              <a:solidFill>
                <a:schemeClr val="tx1">
                  <a:lumMod val="95000"/>
                  <a:lumOff val="5000"/>
                </a:schemeClr>
              </a:solidFill>
              <a:latin typeface="Cambria" pitchFamily="18" charset="0"/>
            </a:endParaRPr>
          </a:p>
        </p:txBody>
      </p:sp>
    </p:spTree>
  </p:cSld>
  <p:clrMapOvr>
    <a:masterClrMapping/>
  </p:clrMapOvr>
  <p:transition spd="slow">
    <p:wipe dir="d"/>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7 - Θέση περιεχομένου"/>
          <p:cNvGraphicFramePr>
            <a:graphicFrameLocks noGrp="1"/>
          </p:cNvGraphicFramePr>
          <p:nvPr>
            <p:ph sz="half" idx="2"/>
          </p:nvPr>
        </p:nvGraphicFramePr>
        <p:xfrm>
          <a:off x="3635896" y="1628800"/>
          <a:ext cx="5256584" cy="410445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6 - Διάγραμμα"/>
          <p:cNvGraphicFramePr/>
          <p:nvPr/>
        </p:nvGraphicFramePr>
        <p:xfrm>
          <a:off x="0" y="1916832"/>
          <a:ext cx="4176464" cy="30243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9 - Τίτλος"/>
          <p:cNvSpPr txBox="1">
            <a:spLocks noGrp="1"/>
          </p:cNvSpPr>
          <p:nvPr>
            <p:ph type="title"/>
          </p:nvPr>
        </p:nvSpPr>
        <p:spPr>
          <a:xfrm>
            <a:off x="323528" y="476672"/>
            <a:ext cx="4320480" cy="769441"/>
          </a:xfrm>
          <a:prstGeom prst="rect">
            <a:avLst/>
          </a:prstGeom>
          <a:solidFill>
            <a:schemeClr val="accent2">
              <a:lumMod val="20000"/>
              <a:lumOff val="80000"/>
            </a:schemeClr>
          </a:solidFill>
          <a:ln>
            <a:noFill/>
          </a:ln>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r>
              <a:rPr lang="el-GR" sz="2200" b="1" dirty="0" smtClean="0">
                <a:solidFill>
                  <a:schemeClr val="accent2">
                    <a:lumMod val="75000"/>
                  </a:schemeClr>
                </a:solidFill>
                <a:latin typeface="Cambria" pitchFamily="18" charset="0"/>
              </a:rPr>
              <a:t>Ανάλυση δεδομένων σε δείκτες παρουσίας στο </a:t>
            </a:r>
            <a:r>
              <a:rPr lang="en-US" sz="2200" b="1" dirty="0" smtClean="0">
                <a:solidFill>
                  <a:schemeClr val="accent2">
                    <a:lumMod val="75000"/>
                  </a:schemeClr>
                </a:solidFill>
                <a:latin typeface="Cambria" pitchFamily="18" charset="0"/>
              </a:rPr>
              <a:t>Wiki</a:t>
            </a:r>
            <a:endParaRPr lang="el-GR" sz="2200" dirty="0">
              <a:solidFill>
                <a:schemeClr val="accent2">
                  <a:lumMod val="75000"/>
                </a:schemeClr>
              </a:solidFill>
              <a:latin typeface="Cambria" pitchFamily="18" charset="0"/>
            </a:endParaRPr>
          </a:p>
        </p:txBody>
      </p:sp>
    </p:spTree>
  </p:cSld>
  <p:clrMapOvr>
    <a:masterClrMapping/>
  </p:clrMapOvr>
  <p:transition spd="slow">
    <p:wipe dir="d"/>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18 - Θέση περιεχομένου"/>
          <p:cNvGraphicFramePr>
            <a:graphicFrameLocks/>
          </p:cNvGraphicFramePr>
          <p:nvPr/>
        </p:nvGraphicFramePr>
        <p:xfrm>
          <a:off x="323528" y="2276872"/>
          <a:ext cx="5184576" cy="3168353"/>
        </p:xfrm>
        <a:graphic>
          <a:graphicData uri="http://schemas.openxmlformats.org/drawingml/2006/table">
            <a:tbl>
              <a:tblPr firstRow="1" bandRow="1">
                <a:effectLst>
                  <a:innerShdw blurRad="63500" dist="50800" dir="2700000">
                    <a:prstClr val="black">
                      <a:alpha val="50000"/>
                    </a:prstClr>
                  </a:innerShdw>
                </a:effectLst>
                <a:tableStyleId>{21E4AEA4-8DFA-4A89-87EB-49C32662AFE0}</a:tableStyleId>
              </a:tblPr>
              <a:tblGrid>
                <a:gridCol w="1036915"/>
                <a:gridCol w="1036915"/>
                <a:gridCol w="1036915"/>
                <a:gridCol w="1136881"/>
                <a:gridCol w="936950"/>
              </a:tblGrid>
              <a:tr h="646603">
                <a:tc gridSpan="2">
                  <a:txBody>
                    <a:bodyPr/>
                    <a:lstStyle/>
                    <a:p>
                      <a:pPr algn="ctr">
                        <a:lnSpc>
                          <a:spcPct val="115000"/>
                        </a:lnSpc>
                        <a:spcAft>
                          <a:spcPts val="1200"/>
                        </a:spcAft>
                      </a:pPr>
                      <a:r>
                        <a:rPr lang="el-GR" sz="1400" dirty="0"/>
                        <a:t>ΟΜΑΔΑ ΥΠΕΡ</a:t>
                      </a:r>
                      <a:endParaRPr lang="el-GR" sz="140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solidFill>
                      <a:schemeClr val="accent2">
                        <a:lumMod val="75000"/>
                      </a:schemeClr>
                    </a:solidFill>
                  </a:tcPr>
                </a:tc>
                <a:tc hMerge="1">
                  <a:txBody>
                    <a:bodyPr/>
                    <a:lstStyle/>
                    <a:p>
                      <a:endParaRPr lang="el-GR"/>
                    </a:p>
                  </a:txBody>
                  <a:tcPr/>
                </a:tc>
                <a:tc gridSpan="2">
                  <a:txBody>
                    <a:bodyPr/>
                    <a:lstStyle/>
                    <a:p>
                      <a:pPr algn="ctr">
                        <a:lnSpc>
                          <a:spcPct val="115000"/>
                        </a:lnSpc>
                        <a:spcAft>
                          <a:spcPts val="0"/>
                        </a:spcAft>
                      </a:pPr>
                      <a:r>
                        <a:rPr lang="el-GR" sz="1400" dirty="0"/>
                        <a:t>ΟΜΑΔΑ ΚΑΤΑ</a:t>
                      </a:r>
                      <a:endParaRPr lang="el-GR" sz="1400" dirty="0">
                        <a:latin typeface="Cambria"/>
                        <a:ea typeface="Calibri"/>
                        <a:cs typeface="Times New Roman"/>
                      </a:endParaRPr>
                    </a:p>
                  </a:txBody>
                  <a:tcPr marL="68580" marR="68580" marT="0" marB="0">
                    <a:lnL w="28575" cap="flat" cmpd="sng" algn="ctr">
                      <a:solidFill>
                        <a:schemeClr val="accent2">
                          <a:lumMod val="50000"/>
                        </a:schemeClr>
                      </a:solidFill>
                      <a:prstDash val="solid"/>
                      <a:round/>
                      <a:headEnd type="none" w="med" len="med"/>
                      <a:tailEnd type="none" w="med" len="med"/>
                    </a:lnL>
                    <a:lnR w="28575" cap="flat" cmpd="sng" algn="ctr">
                      <a:solidFill>
                        <a:schemeClr val="accent2">
                          <a:lumMod val="50000"/>
                        </a:schemeClr>
                      </a:solidFill>
                      <a:prstDash val="solid"/>
                      <a:round/>
                      <a:headEnd type="none" w="med" len="med"/>
                      <a:tailEnd type="none" w="med" len="med"/>
                    </a:lnR>
                    <a:solidFill>
                      <a:schemeClr val="accent2">
                        <a:lumMod val="75000"/>
                      </a:schemeClr>
                    </a:solidFill>
                  </a:tcPr>
                </a:tc>
                <a:tc hMerge="1">
                  <a:txBody>
                    <a:bodyPr/>
                    <a:lstStyle/>
                    <a:p>
                      <a:endParaRPr lang="el-GR"/>
                    </a:p>
                  </a:txBody>
                  <a:tcPr/>
                </a:tc>
                <a:tc>
                  <a:txBody>
                    <a:bodyPr/>
                    <a:lstStyle/>
                    <a:p>
                      <a:pPr algn="ctr">
                        <a:lnSpc>
                          <a:spcPct val="115000"/>
                        </a:lnSpc>
                        <a:spcAft>
                          <a:spcPts val="0"/>
                        </a:spcAft>
                      </a:pPr>
                      <a:r>
                        <a:rPr lang="el-GR" sz="1400" dirty="0"/>
                        <a:t>ΣΥΝΟΛΟ</a:t>
                      </a:r>
                      <a:endParaRPr lang="el-GR" sz="1400" dirty="0">
                        <a:latin typeface="Cambria"/>
                        <a:ea typeface="Calibri"/>
                        <a:cs typeface="Times New Roman"/>
                      </a:endParaRPr>
                    </a:p>
                  </a:txBody>
                  <a:tcPr marL="68580" marR="68580" marT="0" marB="0">
                    <a:lnL w="28575" cap="flat" cmpd="sng" algn="ctr">
                      <a:solidFill>
                        <a:schemeClr val="accent2">
                          <a:lumMod val="50000"/>
                        </a:schemeClr>
                      </a:solidFill>
                      <a:prstDash val="solid"/>
                      <a:round/>
                      <a:headEnd type="none" w="med" len="med"/>
                      <a:tailEnd type="none" w="med" len="med"/>
                    </a:lnL>
                    <a:solidFill>
                      <a:schemeClr val="accent2">
                        <a:lumMod val="75000"/>
                      </a:schemeClr>
                    </a:solidFill>
                  </a:tcPr>
                </a:tc>
              </a:tr>
              <a:tr h="1030314">
                <a:tc>
                  <a:txBody>
                    <a:bodyPr/>
                    <a:lstStyle/>
                    <a:p>
                      <a:pPr algn="ctr">
                        <a:lnSpc>
                          <a:spcPct val="115000"/>
                        </a:lnSpc>
                        <a:spcAft>
                          <a:spcPts val="0"/>
                        </a:spcAft>
                      </a:pPr>
                      <a:r>
                        <a:rPr lang="el-GR" sz="1400" dirty="0"/>
                        <a:t>Ν </a:t>
                      </a:r>
                      <a:endParaRPr lang="el-GR" sz="1400" dirty="0" smtClean="0"/>
                    </a:p>
                    <a:p>
                      <a:pPr algn="ctr">
                        <a:lnSpc>
                          <a:spcPct val="115000"/>
                        </a:lnSpc>
                        <a:spcAft>
                          <a:spcPts val="0"/>
                        </a:spcAft>
                      </a:pPr>
                      <a:r>
                        <a:rPr lang="el-GR" sz="1400" dirty="0" err="1" smtClean="0"/>
                        <a:t>Συμμετε</a:t>
                      </a:r>
                      <a:r>
                        <a:rPr lang="el-GR" sz="1400" dirty="0" smtClean="0"/>
                        <a:t>-</a:t>
                      </a:r>
                      <a:r>
                        <a:rPr lang="el-GR" sz="1400" dirty="0" err="1" smtClean="0"/>
                        <a:t>χόντων</a:t>
                      </a:r>
                      <a:endParaRPr lang="el-GR" sz="1400" dirty="0">
                        <a:latin typeface="Cambria"/>
                        <a:ea typeface="Calibri"/>
                        <a:cs typeface="Times New Roman"/>
                      </a:endParaRPr>
                    </a:p>
                  </a:txBody>
                  <a:tcPr marL="68580" marR="68580" marT="0" marB="0">
                    <a:solidFill>
                      <a:schemeClr val="accent2">
                        <a:lumMod val="40000"/>
                        <a:lumOff val="60000"/>
                      </a:schemeClr>
                    </a:solidFill>
                  </a:tcPr>
                </a:tc>
                <a:tc>
                  <a:txBody>
                    <a:bodyPr/>
                    <a:lstStyle/>
                    <a:p>
                      <a:pPr algn="ctr">
                        <a:lnSpc>
                          <a:spcPct val="115000"/>
                        </a:lnSpc>
                        <a:spcAft>
                          <a:spcPts val="0"/>
                        </a:spcAft>
                      </a:pPr>
                      <a:r>
                        <a:rPr lang="el-GR" sz="1400" dirty="0"/>
                        <a:t>19</a:t>
                      </a:r>
                      <a:endParaRPr lang="el-GR" sz="140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solidFill>
                      <a:schemeClr val="accent2">
                        <a:lumMod val="40000"/>
                        <a:lumOff val="60000"/>
                      </a:schemeClr>
                    </a:solidFill>
                  </a:tcPr>
                </a:tc>
                <a:tc>
                  <a:txBody>
                    <a:bodyPr/>
                    <a:lstStyle/>
                    <a:p>
                      <a:pPr algn="ctr">
                        <a:lnSpc>
                          <a:spcPct val="115000"/>
                        </a:lnSpc>
                        <a:spcAft>
                          <a:spcPts val="0"/>
                        </a:spcAft>
                      </a:pPr>
                      <a:r>
                        <a:rPr lang="el-GR" sz="1400" dirty="0"/>
                        <a:t>Ν </a:t>
                      </a:r>
                      <a:endParaRPr lang="el-GR" sz="1400" dirty="0" smtClean="0"/>
                    </a:p>
                    <a:p>
                      <a:pPr algn="ctr">
                        <a:lnSpc>
                          <a:spcPct val="115000"/>
                        </a:lnSpc>
                        <a:spcAft>
                          <a:spcPts val="0"/>
                        </a:spcAft>
                      </a:pPr>
                      <a:r>
                        <a:rPr lang="el-GR" sz="1400" dirty="0" err="1" smtClean="0"/>
                        <a:t>Συμμετε</a:t>
                      </a:r>
                      <a:r>
                        <a:rPr lang="el-GR" sz="1400" dirty="0" smtClean="0"/>
                        <a:t>-</a:t>
                      </a:r>
                      <a:r>
                        <a:rPr lang="el-GR" sz="1400" dirty="0" err="1" smtClean="0"/>
                        <a:t>χόντων</a:t>
                      </a:r>
                      <a:endParaRPr lang="el-GR" sz="1400" dirty="0">
                        <a:latin typeface="Cambria"/>
                        <a:ea typeface="Calibri"/>
                        <a:cs typeface="Times New Roman"/>
                      </a:endParaRPr>
                    </a:p>
                  </a:txBody>
                  <a:tcPr marL="68580" marR="68580" marT="0" marB="0">
                    <a:lnL w="28575" cap="flat" cmpd="sng" algn="ctr">
                      <a:solidFill>
                        <a:schemeClr val="accent2">
                          <a:lumMod val="50000"/>
                        </a:schemeClr>
                      </a:solidFill>
                      <a:prstDash val="solid"/>
                      <a:round/>
                      <a:headEnd type="none" w="med" len="med"/>
                      <a:tailEnd type="none" w="med" len="med"/>
                    </a:lnL>
                    <a:solidFill>
                      <a:schemeClr val="accent2">
                        <a:lumMod val="40000"/>
                        <a:lumOff val="60000"/>
                      </a:schemeClr>
                    </a:solidFill>
                  </a:tcPr>
                </a:tc>
                <a:tc>
                  <a:txBody>
                    <a:bodyPr/>
                    <a:lstStyle/>
                    <a:p>
                      <a:pPr algn="ctr">
                        <a:lnSpc>
                          <a:spcPct val="115000"/>
                        </a:lnSpc>
                        <a:spcAft>
                          <a:spcPts val="0"/>
                        </a:spcAft>
                      </a:pPr>
                      <a:r>
                        <a:rPr lang="el-GR" sz="1400" dirty="0"/>
                        <a:t>20</a:t>
                      </a:r>
                      <a:endParaRPr lang="el-GR" sz="140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solidFill>
                      <a:schemeClr val="accent2">
                        <a:lumMod val="40000"/>
                        <a:lumOff val="60000"/>
                      </a:schemeClr>
                    </a:solidFill>
                  </a:tcPr>
                </a:tc>
                <a:tc>
                  <a:txBody>
                    <a:bodyPr/>
                    <a:lstStyle/>
                    <a:p>
                      <a:pPr algn="ctr">
                        <a:lnSpc>
                          <a:spcPct val="115000"/>
                        </a:lnSpc>
                        <a:spcAft>
                          <a:spcPts val="0"/>
                        </a:spcAft>
                      </a:pPr>
                      <a:r>
                        <a:rPr lang="el-GR" sz="1400" dirty="0"/>
                        <a:t>39</a:t>
                      </a:r>
                      <a:endParaRPr lang="el-GR" sz="1400" dirty="0">
                        <a:latin typeface="Cambria"/>
                        <a:ea typeface="Calibri"/>
                        <a:cs typeface="Times New Roman"/>
                      </a:endParaRPr>
                    </a:p>
                  </a:txBody>
                  <a:tcPr marL="68580" marR="68580" marT="0" marB="0">
                    <a:lnL w="28575" cap="flat" cmpd="sng" algn="ctr">
                      <a:solidFill>
                        <a:schemeClr val="accent2">
                          <a:lumMod val="50000"/>
                        </a:schemeClr>
                      </a:solidFill>
                      <a:prstDash val="solid"/>
                      <a:round/>
                      <a:headEnd type="none" w="med" len="med"/>
                      <a:tailEnd type="none" w="med" len="med"/>
                    </a:lnL>
                    <a:solidFill>
                      <a:schemeClr val="accent2">
                        <a:lumMod val="40000"/>
                        <a:lumOff val="60000"/>
                      </a:schemeClr>
                    </a:solidFill>
                  </a:tcPr>
                </a:tc>
              </a:tr>
              <a:tr h="715513">
                <a:tc rowSpan="2">
                  <a:txBody>
                    <a:bodyPr/>
                    <a:lstStyle/>
                    <a:p>
                      <a:pPr algn="ctr">
                        <a:lnSpc>
                          <a:spcPct val="115000"/>
                        </a:lnSpc>
                        <a:spcAft>
                          <a:spcPts val="0"/>
                        </a:spcAft>
                      </a:pPr>
                      <a:endParaRPr lang="el-GR" sz="1400" dirty="0"/>
                    </a:p>
                    <a:p>
                      <a:pPr algn="ctr">
                        <a:lnSpc>
                          <a:spcPct val="115000"/>
                        </a:lnSpc>
                        <a:spcAft>
                          <a:spcPts val="0"/>
                        </a:spcAft>
                      </a:pPr>
                      <a:r>
                        <a:rPr lang="el-GR" sz="1400" dirty="0"/>
                        <a:t>Ν</a:t>
                      </a:r>
                    </a:p>
                    <a:p>
                      <a:pPr algn="ctr">
                        <a:lnSpc>
                          <a:spcPct val="115000"/>
                        </a:lnSpc>
                        <a:spcAft>
                          <a:spcPts val="0"/>
                        </a:spcAft>
                      </a:pPr>
                      <a:r>
                        <a:rPr lang="el-GR" sz="1400" dirty="0" err="1" smtClean="0"/>
                        <a:t>Αναθεωρή</a:t>
                      </a:r>
                      <a:r>
                        <a:rPr lang="el-GR" sz="1400" dirty="0" smtClean="0"/>
                        <a:t>-σεις</a:t>
                      </a:r>
                      <a:r>
                        <a:rPr lang="el-GR" sz="1400" dirty="0"/>
                        <a:t>: 85</a:t>
                      </a:r>
                      <a:endParaRPr lang="el-GR" sz="1400" dirty="0">
                        <a:latin typeface="Cambria"/>
                        <a:ea typeface="Calibri"/>
                        <a:cs typeface="Times New Roman"/>
                      </a:endParaRPr>
                    </a:p>
                  </a:txBody>
                  <a:tcPr marL="68580" marR="68580" marT="0" marB="0">
                    <a:solidFill>
                      <a:schemeClr val="accent2">
                        <a:lumMod val="60000"/>
                        <a:lumOff val="40000"/>
                      </a:schemeClr>
                    </a:solidFill>
                  </a:tcPr>
                </a:tc>
                <a:tc>
                  <a:txBody>
                    <a:bodyPr/>
                    <a:lstStyle/>
                    <a:p>
                      <a:pPr algn="ctr">
                        <a:lnSpc>
                          <a:spcPct val="115000"/>
                        </a:lnSpc>
                        <a:spcAft>
                          <a:spcPts val="0"/>
                        </a:spcAft>
                      </a:pPr>
                      <a:r>
                        <a:rPr lang="el-GR" sz="1400" dirty="0"/>
                        <a:t>Προσθήκες: 49</a:t>
                      </a:r>
                      <a:endParaRPr lang="el-GR" sz="140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solidFill>
                      <a:schemeClr val="accent2">
                        <a:lumMod val="40000"/>
                        <a:lumOff val="60000"/>
                      </a:schemeClr>
                    </a:solidFill>
                  </a:tcPr>
                </a:tc>
                <a:tc rowSpan="2">
                  <a:txBody>
                    <a:bodyPr/>
                    <a:lstStyle/>
                    <a:p>
                      <a:pPr algn="ctr">
                        <a:lnSpc>
                          <a:spcPct val="115000"/>
                        </a:lnSpc>
                        <a:spcAft>
                          <a:spcPts val="0"/>
                        </a:spcAft>
                      </a:pPr>
                      <a:endParaRPr lang="el-GR" sz="1400" dirty="0"/>
                    </a:p>
                    <a:p>
                      <a:pPr algn="ctr">
                        <a:lnSpc>
                          <a:spcPct val="115000"/>
                        </a:lnSpc>
                        <a:spcAft>
                          <a:spcPts val="0"/>
                        </a:spcAft>
                      </a:pPr>
                      <a:r>
                        <a:rPr lang="el-GR" sz="1400" dirty="0"/>
                        <a:t>Ν</a:t>
                      </a:r>
                    </a:p>
                    <a:p>
                      <a:pPr algn="ctr">
                        <a:lnSpc>
                          <a:spcPct val="115000"/>
                        </a:lnSpc>
                        <a:spcAft>
                          <a:spcPts val="0"/>
                        </a:spcAft>
                      </a:pPr>
                      <a:r>
                        <a:rPr lang="el-GR" sz="1400" dirty="0" err="1" smtClean="0"/>
                        <a:t>Αναθεωρή</a:t>
                      </a:r>
                      <a:r>
                        <a:rPr lang="el-GR" sz="1400" dirty="0" smtClean="0"/>
                        <a:t>-σεις</a:t>
                      </a:r>
                      <a:r>
                        <a:rPr lang="el-GR" sz="1400" dirty="0"/>
                        <a:t>: 162</a:t>
                      </a:r>
                      <a:endParaRPr lang="el-GR" sz="1400" dirty="0">
                        <a:latin typeface="Cambria"/>
                        <a:ea typeface="Calibri"/>
                        <a:cs typeface="Times New Roman"/>
                      </a:endParaRPr>
                    </a:p>
                  </a:txBody>
                  <a:tcPr marL="68580" marR="68580" marT="0" marB="0">
                    <a:lnL w="28575" cap="flat" cmpd="sng" algn="ctr">
                      <a:solidFill>
                        <a:schemeClr val="accent2">
                          <a:lumMod val="50000"/>
                        </a:schemeClr>
                      </a:solidFill>
                      <a:prstDash val="solid"/>
                      <a:round/>
                      <a:headEnd type="none" w="med" len="med"/>
                      <a:tailEnd type="none" w="med" len="med"/>
                    </a:lnL>
                    <a:solidFill>
                      <a:schemeClr val="accent2">
                        <a:lumMod val="60000"/>
                        <a:lumOff val="40000"/>
                      </a:schemeClr>
                    </a:solidFill>
                  </a:tcPr>
                </a:tc>
                <a:tc>
                  <a:txBody>
                    <a:bodyPr/>
                    <a:lstStyle/>
                    <a:p>
                      <a:pPr algn="ctr">
                        <a:lnSpc>
                          <a:spcPct val="115000"/>
                        </a:lnSpc>
                        <a:spcAft>
                          <a:spcPts val="0"/>
                        </a:spcAft>
                      </a:pPr>
                      <a:r>
                        <a:rPr lang="el-GR" sz="1400" dirty="0"/>
                        <a:t>Προσθήκες : 91</a:t>
                      </a:r>
                      <a:endParaRPr lang="el-GR" sz="140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solidFill>
                      <a:schemeClr val="accent2">
                        <a:lumMod val="40000"/>
                        <a:lumOff val="60000"/>
                      </a:schemeClr>
                    </a:solidFill>
                  </a:tcPr>
                </a:tc>
                <a:tc>
                  <a:txBody>
                    <a:bodyPr/>
                    <a:lstStyle/>
                    <a:p>
                      <a:pPr algn="ctr">
                        <a:lnSpc>
                          <a:spcPct val="115000"/>
                        </a:lnSpc>
                        <a:spcAft>
                          <a:spcPts val="0"/>
                        </a:spcAft>
                      </a:pPr>
                      <a:r>
                        <a:rPr lang="el-GR" sz="1400" dirty="0"/>
                        <a:t>140</a:t>
                      </a:r>
                      <a:endParaRPr lang="el-GR" sz="1400" dirty="0">
                        <a:latin typeface="Cambria"/>
                        <a:ea typeface="Calibri"/>
                        <a:cs typeface="Times New Roman"/>
                      </a:endParaRPr>
                    </a:p>
                  </a:txBody>
                  <a:tcPr marL="68580" marR="68580" marT="0" marB="0">
                    <a:lnL w="28575" cap="flat" cmpd="sng" algn="ctr">
                      <a:solidFill>
                        <a:schemeClr val="accent2">
                          <a:lumMod val="50000"/>
                        </a:schemeClr>
                      </a:solidFill>
                      <a:prstDash val="solid"/>
                      <a:round/>
                      <a:headEnd type="none" w="med" len="med"/>
                      <a:tailEnd type="none" w="med" len="med"/>
                    </a:lnL>
                    <a:solidFill>
                      <a:schemeClr val="accent2">
                        <a:lumMod val="40000"/>
                        <a:lumOff val="60000"/>
                      </a:schemeClr>
                    </a:solidFill>
                  </a:tcPr>
                </a:tc>
              </a:tr>
              <a:tr h="775923">
                <a:tc vMerge="1">
                  <a:txBody>
                    <a:bodyPr/>
                    <a:lstStyle/>
                    <a:p>
                      <a:endParaRPr lang="el-GR"/>
                    </a:p>
                  </a:txBody>
                  <a:tcPr/>
                </a:tc>
                <a:tc>
                  <a:txBody>
                    <a:bodyPr/>
                    <a:lstStyle/>
                    <a:p>
                      <a:pPr algn="ctr">
                        <a:lnSpc>
                          <a:spcPct val="115000"/>
                        </a:lnSpc>
                        <a:spcAft>
                          <a:spcPts val="0"/>
                        </a:spcAft>
                      </a:pPr>
                      <a:r>
                        <a:rPr lang="el-GR" sz="1400" dirty="0"/>
                        <a:t>Διαγραφές: 36</a:t>
                      </a:r>
                      <a:endParaRPr lang="el-GR" sz="140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solidFill>
                      <a:schemeClr val="accent2">
                        <a:lumMod val="60000"/>
                        <a:lumOff val="40000"/>
                      </a:schemeClr>
                    </a:solidFill>
                  </a:tcPr>
                </a:tc>
                <a:tc vMerge="1">
                  <a:txBody>
                    <a:bodyPr/>
                    <a:lstStyle/>
                    <a:p>
                      <a:endParaRPr lang="el-GR"/>
                    </a:p>
                  </a:txBody>
                  <a:tcPr/>
                </a:tc>
                <a:tc>
                  <a:txBody>
                    <a:bodyPr/>
                    <a:lstStyle/>
                    <a:p>
                      <a:pPr algn="ctr">
                        <a:lnSpc>
                          <a:spcPct val="115000"/>
                        </a:lnSpc>
                        <a:spcAft>
                          <a:spcPts val="0"/>
                        </a:spcAft>
                      </a:pPr>
                      <a:r>
                        <a:rPr lang="el-GR" sz="1400" dirty="0"/>
                        <a:t>Διαγραφές: 71</a:t>
                      </a:r>
                      <a:endParaRPr lang="el-GR" sz="1400" dirty="0">
                        <a:latin typeface="Cambria"/>
                        <a:ea typeface="Calibri"/>
                        <a:cs typeface="Times New Roman"/>
                      </a:endParaRPr>
                    </a:p>
                  </a:txBody>
                  <a:tcPr marL="68580" marR="68580" marT="0" marB="0">
                    <a:lnR w="28575" cap="flat" cmpd="sng" algn="ctr">
                      <a:solidFill>
                        <a:schemeClr val="accent2">
                          <a:lumMod val="50000"/>
                        </a:schemeClr>
                      </a:solidFill>
                      <a:prstDash val="solid"/>
                      <a:round/>
                      <a:headEnd type="none" w="med" len="med"/>
                      <a:tailEnd type="none" w="med" len="med"/>
                    </a:lnR>
                    <a:solidFill>
                      <a:schemeClr val="accent2">
                        <a:lumMod val="60000"/>
                        <a:lumOff val="40000"/>
                      </a:schemeClr>
                    </a:solidFill>
                  </a:tcPr>
                </a:tc>
                <a:tc>
                  <a:txBody>
                    <a:bodyPr/>
                    <a:lstStyle/>
                    <a:p>
                      <a:pPr algn="ctr">
                        <a:lnSpc>
                          <a:spcPct val="115000"/>
                        </a:lnSpc>
                        <a:spcAft>
                          <a:spcPts val="0"/>
                        </a:spcAft>
                      </a:pPr>
                      <a:r>
                        <a:rPr lang="el-GR" sz="1400" dirty="0"/>
                        <a:t>107</a:t>
                      </a:r>
                      <a:endParaRPr lang="el-GR" sz="1400" dirty="0">
                        <a:latin typeface="Cambria"/>
                        <a:ea typeface="Calibri"/>
                        <a:cs typeface="Times New Roman"/>
                      </a:endParaRPr>
                    </a:p>
                  </a:txBody>
                  <a:tcPr marL="68580" marR="68580" marT="0" marB="0">
                    <a:lnL w="28575" cap="flat" cmpd="sng" algn="ctr">
                      <a:solidFill>
                        <a:schemeClr val="accent2">
                          <a:lumMod val="50000"/>
                        </a:schemeClr>
                      </a:solidFill>
                      <a:prstDash val="solid"/>
                      <a:round/>
                      <a:headEnd type="none" w="med" len="med"/>
                      <a:tailEnd type="none" w="med" len="med"/>
                    </a:lnL>
                    <a:solidFill>
                      <a:schemeClr val="accent2">
                        <a:lumMod val="60000"/>
                        <a:lumOff val="40000"/>
                      </a:schemeClr>
                    </a:solidFill>
                  </a:tcPr>
                </a:tc>
              </a:tr>
            </a:tbl>
          </a:graphicData>
        </a:graphic>
      </p:graphicFrame>
      <p:sp>
        <p:nvSpPr>
          <p:cNvPr id="16" name="16 - Θέση κειμένου"/>
          <p:cNvSpPr txBox="1">
            <a:spLocks/>
          </p:cNvSpPr>
          <p:nvPr/>
        </p:nvSpPr>
        <p:spPr>
          <a:xfrm>
            <a:off x="1619672" y="980728"/>
            <a:ext cx="6048672" cy="864096"/>
          </a:xfrm>
          <a:prstGeom prst="rect">
            <a:avLst/>
          </a:prstGeom>
        </p:spPr>
        <p:txBody>
          <a:bodyPr>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l-GR" sz="2200" b="1" i="0" u="none" strike="noStrike" kern="1200" cap="none" spc="0" normalizeH="0" baseline="0" noProof="0" dirty="0" smtClean="0">
                <a:ln>
                  <a:noFill/>
                </a:ln>
                <a:solidFill>
                  <a:schemeClr val="accent2">
                    <a:lumMod val="50000"/>
                  </a:schemeClr>
                </a:solidFill>
                <a:effectLst/>
                <a:uLnTx/>
                <a:uFillTx/>
                <a:latin typeface="Cambria" pitchFamily="18" charset="0"/>
              </a:rPr>
              <a:t>Δραστηριότητες επεξεργασίας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el-GR" sz="2200" b="1" i="0" u="none" strike="noStrike" kern="1200" cap="none" spc="0" normalizeH="0" baseline="0" noProof="0" dirty="0" smtClean="0">
                <a:ln>
                  <a:noFill/>
                </a:ln>
                <a:solidFill>
                  <a:schemeClr val="accent2">
                    <a:lumMod val="50000"/>
                  </a:schemeClr>
                </a:solidFill>
                <a:effectLst/>
                <a:uLnTx/>
                <a:uFillTx/>
                <a:latin typeface="Cambria" pitchFamily="18" charset="0"/>
              </a:rPr>
              <a:t>συλλογικού κειμένου</a:t>
            </a:r>
            <a:endParaRPr kumimoji="0" lang="el-GR" sz="2200" b="1" i="0" u="none" strike="noStrike" kern="1200" cap="none" spc="0" normalizeH="0" baseline="0" noProof="0" dirty="0">
              <a:ln>
                <a:noFill/>
              </a:ln>
              <a:solidFill>
                <a:schemeClr val="accent2">
                  <a:lumMod val="50000"/>
                </a:schemeClr>
              </a:solidFill>
              <a:effectLst/>
              <a:uLnTx/>
              <a:uFillTx/>
              <a:latin typeface="Cambria" pitchFamily="18" charset="0"/>
            </a:endParaRPr>
          </a:p>
        </p:txBody>
      </p:sp>
      <p:pic>
        <p:nvPicPr>
          <p:cNvPr id="12" name="Picture 3" descr="C:\Users\user\Desktop\Σ-3.jpg"/>
          <p:cNvPicPr>
            <a:picLocks noChangeAspect="1" noChangeArrowheads="1"/>
          </p:cNvPicPr>
          <p:nvPr/>
        </p:nvPicPr>
        <p:blipFill>
          <a:blip r:embed="rId2" cstate="print"/>
          <a:srcRect/>
          <a:stretch>
            <a:fillRect/>
          </a:stretch>
        </p:blipFill>
        <p:spPr bwMode="auto">
          <a:xfrm>
            <a:off x="5940152" y="1916833"/>
            <a:ext cx="2532690" cy="352839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wipe dir="d"/>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490066"/>
          </a:xfrm>
        </p:spPr>
        <p:txBody>
          <a:bodyPr>
            <a:normAutofit/>
          </a:bodyPr>
          <a:lstStyle/>
          <a:p>
            <a:r>
              <a:rPr lang="el-GR" sz="2200" b="1" dirty="0" smtClean="0">
                <a:solidFill>
                  <a:schemeClr val="accent2">
                    <a:lumMod val="50000"/>
                  </a:schemeClr>
                </a:solidFill>
                <a:latin typeface="Cambria" pitchFamily="18" charset="0"/>
              </a:rPr>
              <a:t>Δημοσίευση των συλλογικών κειμένων</a:t>
            </a:r>
            <a:endParaRPr lang="el-GR" sz="2200" b="1" dirty="0">
              <a:solidFill>
                <a:schemeClr val="accent2">
                  <a:lumMod val="50000"/>
                </a:schemeClr>
              </a:solidFill>
              <a:latin typeface="Cambria" pitchFamily="18" charset="0"/>
            </a:endParaRPr>
          </a:p>
        </p:txBody>
      </p:sp>
      <p:pic>
        <p:nvPicPr>
          <p:cNvPr id="4" name="3 - Θέση περιεχομένου"/>
          <p:cNvPicPr>
            <a:picLocks noGrp="1"/>
          </p:cNvPicPr>
          <p:nvPr>
            <p:ph idx="1"/>
          </p:nvPr>
        </p:nvPicPr>
        <p:blipFill>
          <a:blip r:embed="rId2" cstate="print"/>
          <a:srcRect/>
          <a:stretch>
            <a:fillRect/>
          </a:stretch>
        </p:blipFill>
        <p:spPr bwMode="auto">
          <a:xfrm>
            <a:off x="1187625" y="692696"/>
            <a:ext cx="6264696" cy="2808312"/>
          </a:xfrm>
          <a:prstGeom prst="rect">
            <a:avLst/>
          </a:prstGeom>
          <a:noFill/>
          <a:ln w="9525">
            <a:noFill/>
            <a:miter lim="800000"/>
            <a:headEnd/>
            <a:tailEnd/>
          </a:ln>
        </p:spPr>
      </p:pic>
      <p:pic>
        <p:nvPicPr>
          <p:cNvPr id="5" name="4 - Εικόνα"/>
          <p:cNvPicPr/>
          <p:nvPr/>
        </p:nvPicPr>
        <p:blipFill>
          <a:blip r:embed="rId3" cstate="print"/>
          <a:srcRect/>
          <a:stretch>
            <a:fillRect/>
          </a:stretch>
        </p:blipFill>
        <p:spPr bwMode="auto">
          <a:xfrm>
            <a:off x="1187624" y="3645024"/>
            <a:ext cx="6336704" cy="3212976"/>
          </a:xfrm>
          <a:prstGeom prst="rect">
            <a:avLst/>
          </a:prstGeom>
          <a:noFill/>
          <a:ln w="9525">
            <a:noFill/>
            <a:miter lim="800000"/>
            <a:headEnd/>
            <a:tailEnd/>
          </a:ln>
        </p:spPr>
      </p:pic>
    </p:spTree>
  </p:cSld>
  <p:clrMapOvr>
    <a:masterClrMapping/>
  </p:clrMapOvr>
  <p:transition spd="slow">
    <p:wipe dir="d"/>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rot="16200000">
            <a:off x="-3123220" y="3123220"/>
            <a:ext cx="6858000" cy="611560"/>
          </a:xfrm>
          <a:solidFill>
            <a:srgbClr val="92D050"/>
          </a:solidFill>
          <a:ln>
            <a:noFill/>
          </a:ln>
          <a:effectLst>
            <a:outerShdw blurRad="107950" dist="12700" dir="5400000" algn="ctr">
              <a:srgbClr val="000000"/>
            </a:outerShdw>
          </a:effectLst>
        </p:spPr>
        <p:txBody>
          <a:bodyPr>
            <a:normAutofit fontScale="90000"/>
          </a:bodyPr>
          <a:lstStyle/>
          <a:p>
            <a:r>
              <a:rPr lang="el-GR" sz="2400" b="1" dirty="0" smtClean="0">
                <a:latin typeface="Cambria" pitchFamily="18" charset="0"/>
              </a:rPr>
              <a:t/>
            </a:r>
            <a:br>
              <a:rPr lang="el-GR" sz="2400" b="1" dirty="0" smtClean="0">
                <a:latin typeface="Cambria" pitchFamily="18" charset="0"/>
              </a:rPr>
            </a:br>
            <a:r>
              <a:rPr lang="el-GR" sz="2400" b="1" dirty="0" smtClean="0">
                <a:latin typeface="Cambria" pitchFamily="18" charset="0"/>
              </a:rPr>
              <a:t>3</a:t>
            </a:r>
            <a:r>
              <a:rPr lang="el-GR" sz="2200" b="1" baseline="30000" dirty="0" smtClean="0">
                <a:latin typeface="Cambria" pitchFamily="18" charset="0"/>
              </a:rPr>
              <a:t>ο</a:t>
            </a:r>
            <a:r>
              <a:rPr lang="el-GR" sz="2200" b="1" dirty="0" smtClean="0">
                <a:latin typeface="Cambria" pitchFamily="18" charset="0"/>
              </a:rPr>
              <a:t> Ερώτημα - Συμπεράσματα</a:t>
            </a:r>
            <a:r>
              <a:rPr lang="el-GR" sz="2400" b="1" dirty="0" smtClean="0">
                <a:latin typeface="Cambria" pitchFamily="18" charset="0"/>
              </a:rPr>
              <a:t/>
            </a:r>
            <a:br>
              <a:rPr lang="el-GR" sz="2400" b="1" dirty="0" smtClean="0">
                <a:latin typeface="Cambria" pitchFamily="18" charset="0"/>
              </a:rPr>
            </a:br>
            <a:endParaRPr lang="el-GR" sz="2400" dirty="0">
              <a:latin typeface="Cambria" pitchFamily="18" charset="0"/>
            </a:endParaRPr>
          </a:p>
        </p:txBody>
      </p:sp>
      <p:sp>
        <p:nvSpPr>
          <p:cNvPr id="3" name="2 - Θέση περιεχομένου"/>
          <p:cNvSpPr>
            <a:spLocks noGrp="1"/>
          </p:cNvSpPr>
          <p:nvPr>
            <p:ph idx="1"/>
          </p:nvPr>
        </p:nvSpPr>
        <p:spPr>
          <a:xfrm>
            <a:off x="683568" y="980728"/>
            <a:ext cx="8280920" cy="5877272"/>
          </a:xfrm>
        </p:spPr>
        <p:txBody>
          <a:bodyPr>
            <a:noAutofit/>
          </a:bodyPr>
          <a:lstStyle/>
          <a:p>
            <a:pPr marL="355600" indent="-355600">
              <a:buFont typeface="Wingdings" pitchFamily="2" charset="2"/>
              <a:buChar char="v"/>
            </a:pPr>
            <a:r>
              <a:rPr lang="el-GR" sz="1700" dirty="0" smtClean="0">
                <a:latin typeface="Cambria" pitchFamily="18" charset="0"/>
              </a:rPr>
              <a:t>στην ενδυνάμωση </a:t>
            </a:r>
            <a:r>
              <a:rPr lang="el-GR" sz="1700" b="1" dirty="0" smtClean="0">
                <a:latin typeface="Cambria" pitchFamily="18" charset="0"/>
              </a:rPr>
              <a:t>δεξιοτήτων προσωπικής ταυτότητας και διαπροσωπικής επικοινωνίας</a:t>
            </a:r>
            <a:r>
              <a:rPr lang="el-GR" sz="1700" dirty="0" smtClean="0">
                <a:latin typeface="Cambria" pitchFamily="18" charset="0"/>
              </a:rPr>
              <a:t>. Οι μαθητές ανέπτυξαν </a:t>
            </a:r>
            <a:r>
              <a:rPr lang="el-GR" sz="1700" b="1" dirty="0" smtClean="0">
                <a:latin typeface="Cambria" pitchFamily="18" charset="0"/>
              </a:rPr>
              <a:t>στοχαστικές και κριτικές ικανότητες </a:t>
            </a:r>
            <a:r>
              <a:rPr lang="el-GR" sz="1700" dirty="0" smtClean="0">
                <a:latin typeface="Cambria" pitchFamily="18" charset="0"/>
              </a:rPr>
              <a:t>για την εκτίμηση της δυναμικής των σχέσεων και τη λήψη απόφασης δράσης.</a:t>
            </a:r>
          </a:p>
          <a:p>
            <a:pPr marL="355600" indent="-355600">
              <a:buFont typeface="Wingdings" pitchFamily="2" charset="2"/>
              <a:buChar char="v"/>
            </a:pPr>
            <a:r>
              <a:rPr lang="el-GR" sz="1700" dirty="0" smtClean="0">
                <a:latin typeface="Cambria" pitchFamily="18" charset="0"/>
              </a:rPr>
              <a:t>στην ανάπτυξη </a:t>
            </a:r>
            <a:r>
              <a:rPr lang="el-GR" sz="1700" i="1" dirty="0" smtClean="0">
                <a:latin typeface="Cambria" pitchFamily="18" charset="0"/>
              </a:rPr>
              <a:t>της </a:t>
            </a:r>
            <a:r>
              <a:rPr lang="el-GR" sz="1700" b="1" i="1" dirty="0" err="1" smtClean="0">
                <a:latin typeface="Cambria" pitchFamily="18" charset="0"/>
              </a:rPr>
              <a:t>συνεργατικότητας</a:t>
            </a:r>
            <a:r>
              <a:rPr lang="el-GR" sz="1700" b="1" i="1" dirty="0" smtClean="0">
                <a:latin typeface="Cambria" pitchFamily="18" charset="0"/>
              </a:rPr>
              <a:t>, της </a:t>
            </a:r>
            <a:r>
              <a:rPr lang="el-GR" sz="1700" b="1" i="1" dirty="0" err="1" smtClean="0">
                <a:latin typeface="Cambria" pitchFamily="18" charset="0"/>
              </a:rPr>
              <a:t>ενσυναίσθησης</a:t>
            </a:r>
            <a:r>
              <a:rPr lang="el-GR" sz="1700" b="1" i="1" dirty="0" smtClean="0">
                <a:latin typeface="Cambria" pitchFamily="18" charset="0"/>
              </a:rPr>
              <a:t>, της κριτικής σκέψης, επιχειρηματολογίας - πειθούς, της επικοινωνίας και συμμετοχής</a:t>
            </a:r>
            <a:r>
              <a:rPr lang="el-GR" sz="1700" b="1" dirty="0" smtClean="0">
                <a:latin typeface="Cambria" pitchFamily="18" charset="0"/>
              </a:rPr>
              <a:t> , </a:t>
            </a:r>
            <a:r>
              <a:rPr lang="el-GR" sz="1700" dirty="0" smtClean="0">
                <a:latin typeface="Cambria" pitchFamily="18" charset="0"/>
              </a:rPr>
              <a:t>στα πλαίσια της ενεργού</a:t>
            </a:r>
            <a:r>
              <a:rPr lang="el-GR" sz="1700" i="1" dirty="0" smtClean="0">
                <a:latin typeface="Cambria" pitchFamily="18" charset="0"/>
              </a:rPr>
              <a:t> </a:t>
            </a:r>
            <a:r>
              <a:rPr lang="el-GR" sz="1700" dirty="0" smtClean="0">
                <a:latin typeface="Cambria" pitchFamily="18" charset="0"/>
              </a:rPr>
              <a:t>μάθησης κατά τη διαδικασία της αντιλογίας</a:t>
            </a:r>
            <a:r>
              <a:rPr lang="el-GR" sz="1700" i="1" dirty="0" smtClean="0">
                <a:latin typeface="Cambria" pitchFamily="18" charset="0"/>
              </a:rPr>
              <a:t>. </a:t>
            </a:r>
            <a:endParaRPr lang="el-GR" sz="1700" dirty="0" smtClean="0">
              <a:latin typeface="Cambria" pitchFamily="18" charset="0"/>
            </a:endParaRPr>
          </a:p>
          <a:p>
            <a:pPr>
              <a:buFont typeface="Wingdings" pitchFamily="2" charset="2"/>
              <a:buChar char="v"/>
            </a:pPr>
            <a:r>
              <a:rPr lang="el-GR" sz="1700" dirty="0" smtClean="0">
                <a:latin typeface="Cambria" pitchFamily="18" charset="0"/>
              </a:rPr>
              <a:t>στην </a:t>
            </a:r>
            <a:r>
              <a:rPr lang="el-GR" sz="1700" b="1" i="1" dirty="0" err="1" smtClean="0">
                <a:latin typeface="Cambria" pitchFamily="18" charset="0"/>
              </a:rPr>
              <a:t>αυτοπραγμάτωσή</a:t>
            </a:r>
            <a:r>
              <a:rPr lang="el-GR" sz="1700" b="1" i="1" dirty="0" smtClean="0">
                <a:latin typeface="Cambria" pitchFamily="18" charset="0"/>
              </a:rPr>
              <a:t> τους ως μαθητές και πολίτες του κόσμου</a:t>
            </a:r>
            <a:r>
              <a:rPr lang="el-GR" sz="1700" dirty="0" smtClean="0">
                <a:latin typeface="Cambria" pitchFamily="18" charset="0"/>
              </a:rPr>
              <a:t> (ομαδική συγγραφή της επιστολής στην Εταιρία Κινητών Τηλεφώνων).  Με «εμπάθεια» για το συνάνθρωπο ανέλαβαν συλλογική δράση. </a:t>
            </a:r>
          </a:p>
          <a:p>
            <a:pPr>
              <a:buFont typeface="Wingdings" pitchFamily="2" charset="2"/>
              <a:buChar char="v"/>
            </a:pPr>
            <a:r>
              <a:rPr lang="el-GR" sz="1700" dirty="0" smtClean="0">
                <a:latin typeface="Cambria" pitchFamily="18" charset="0"/>
              </a:rPr>
              <a:t>στην ενίσχυση των </a:t>
            </a:r>
            <a:r>
              <a:rPr lang="el-GR" sz="1700" b="1" i="1" dirty="0" smtClean="0">
                <a:latin typeface="Cambria" pitchFamily="18" charset="0"/>
              </a:rPr>
              <a:t>δεξιοτήτων κριτικής επεξεργασίας των λαθών </a:t>
            </a:r>
            <a:r>
              <a:rPr lang="el-GR" sz="1700" dirty="0" smtClean="0">
                <a:latin typeface="Cambria" pitchFamily="18" charset="0"/>
              </a:rPr>
              <a:t>(</a:t>
            </a:r>
            <a:r>
              <a:rPr lang="el-GR" sz="1700" dirty="0" err="1" smtClean="0">
                <a:latin typeface="Cambria" pitchFamily="18" charset="0"/>
              </a:rPr>
              <a:t>ετεροαξιολόγηση</a:t>
            </a:r>
            <a:r>
              <a:rPr lang="el-GR" sz="1700" dirty="0" smtClean="0">
                <a:latin typeface="Cambria" pitchFamily="18" charset="0"/>
              </a:rPr>
              <a:t> και </a:t>
            </a:r>
            <a:r>
              <a:rPr lang="el-GR" sz="1700" dirty="0" err="1" smtClean="0">
                <a:latin typeface="Cambria" pitchFamily="18" charset="0"/>
              </a:rPr>
              <a:t>αυτοαξιολόγηση</a:t>
            </a:r>
            <a:r>
              <a:rPr lang="el-GR" sz="1700" dirty="0" smtClean="0">
                <a:latin typeface="Cambria" pitchFamily="18" charset="0"/>
              </a:rPr>
              <a:t> του γραπτού λόγου) . Η αξιοποίηση του λάθους σε γνωστικό και </a:t>
            </a:r>
            <a:r>
              <a:rPr lang="el-GR" sz="1700" dirty="0" err="1" smtClean="0">
                <a:latin typeface="Cambria" pitchFamily="18" charset="0"/>
              </a:rPr>
              <a:t>μεταγνωστικό</a:t>
            </a:r>
            <a:r>
              <a:rPr lang="el-GR" sz="1700" dirty="0" smtClean="0">
                <a:latin typeface="Cambria" pitchFamily="18" charset="0"/>
              </a:rPr>
              <a:t> επίπεδο συμβάλλει στη απόκτηση μακροπρόθεσμων μαθησιακών αποτελεσμάτων </a:t>
            </a:r>
          </a:p>
          <a:p>
            <a:pPr>
              <a:buFont typeface="Wingdings" pitchFamily="2" charset="2"/>
              <a:buChar char="v"/>
            </a:pPr>
            <a:r>
              <a:rPr lang="el-GR" sz="1700" dirty="0" smtClean="0">
                <a:latin typeface="Cambria" pitchFamily="18" charset="0"/>
              </a:rPr>
              <a:t>στην αξιοποίηση </a:t>
            </a:r>
            <a:r>
              <a:rPr lang="el-GR" sz="1700" b="1" i="1" dirty="0" smtClean="0">
                <a:latin typeface="Cambria" pitchFamily="18" charset="0"/>
              </a:rPr>
              <a:t>προσωπικών</a:t>
            </a:r>
            <a:r>
              <a:rPr lang="el-GR" sz="1700" dirty="0" smtClean="0">
                <a:latin typeface="Cambria" pitchFamily="18" charset="0"/>
              </a:rPr>
              <a:t> (αυτορρύθμιση και αυτοέλεγχος) και  </a:t>
            </a:r>
            <a:r>
              <a:rPr lang="el-GR" sz="1700" b="1" i="1" dirty="0" smtClean="0">
                <a:latin typeface="Cambria" pitchFamily="18" charset="0"/>
              </a:rPr>
              <a:t>διαπροσωπικών ικανοτήτων </a:t>
            </a:r>
            <a:r>
              <a:rPr lang="el-GR" sz="1700" dirty="0" smtClean="0">
                <a:latin typeface="Cambria" pitchFamily="18" charset="0"/>
              </a:rPr>
              <a:t>(</a:t>
            </a:r>
            <a:r>
              <a:rPr lang="el-GR" sz="1700" dirty="0" err="1" smtClean="0">
                <a:latin typeface="Cambria" pitchFamily="18" charset="0"/>
              </a:rPr>
              <a:t>ενσυναίσθηση</a:t>
            </a:r>
            <a:r>
              <a:rPr lang="el-GR" sz="1700" dirty="0" smtClean="0">
                <a:latin typeface="Cambria" pitchFamily="18" charset="0"/>
              </a:rPr>
              <a:t>, </a:t>
            </a:r>
            <a:r>
              <a:rPr lang="el-GR" sz="1700" dirty="0" err="1" smtClean="0">
                <a:latin typeface="Cambria" pitchFamily="18" charset="0"/>
              </a:rPr>
              <a:t>διαλεκτικότητα</a:t>
            </a:r>
            <a:r>
              <a:rPr lang="el-GR" sz="1700" dirty="0" smtClean="0">
                <a:latin typeface="Cambria" pitchFamily="18" charset="0"/>
              </a:rPr>
              <a:t> και ευελιξία) για τον </a:t>
            </a:r>
            <a:r>
              <a:rPr lang="el-GR" sz="1700" b="1" i="1" dirty="0" smtClean="0">
                <a:latin typeface="Cambria" pitchFamily="18" charset="0"/>
              </a:rPr>
              <a:t>«κοινό σκοπό</a:t>
            </a:r>
            <a:r>
              <a:rPr lang="el-GR" sz="1700" dirty="0" smtClean="0">
                <a:latin typeface="Cambria" pitchFamily="18" charset="0"/>
              </a:rPr>
              <a:t>». Και περισσότερο απ’ όλα, όπως αναφέρουν στις </a:t>
            </a:r>
            <a:r>
              <a:rPr lang="el-GR" sz="1700" dirty="0" err="1" smtClean="0">
                <a:latin typeface="Cambria" pitchFamily="18" charset="0"/>
              </a:rPr>
              <a:t>ημιδομημένες</a:t>
            </a:r>
            <a:r>
              <a:rPr lang="el-GR" sz="1700" dirty="0" smtClean="0">
                <a:latin typeface="Cambria" pitchFamily="18" charset="0"/>
              </a:rPr>
              <a:t> συνεντεύξεις τους, </a:t>
            </a:r>
          </a:p>
          <a:p>
            <a:pPr>
              <a:buFont typeface="Wingdings" pitchFamily="2" charset="2"/>
              <a:buChar char="v"/>
            </a:pPr>
            <a:r>
              <a:rPr lang="el-GR" sz="1700" dirty="0" smtClean="0">
                <a:latin typeface="Cambria" pitchFamily="18" charset="0"/>
              </a:rPr>
              <a:t>στην </a:t>
            </a:r>
            <a:r>
              <a:rPr lang="el-GR" sz="1700" b="1" dirty="0" smtClean="0">
                <a:latin typeface="Cambria" pitchFamily="18" charset="0"/>
              </a:rPr>
              <a:t>απόλαυση </a:t>
            </a:r>
            <a:r>
              <a:rPr lang="el-GR" sz="1700" dirty="0" smtClean="0">
                <a:latin typeface="Cambria" pitchFamily="18" charset="0"/>
              </a:rPr>
              <a:t>της διαδικασίας, μαθαίνοντας με τους άλλους και από τους άλλους (στο περιβάλλον του </a:t>
            </a:r>
            <a:r>
              <a:rPr lang="en-US" sz="1700" dirty="0" smtClean="0">
                <a:latin typeface="Cambria" pitchFamily="18" charset="0"/>
              </a:rPr>
              <a:t>wiki</a:t>
            </a:r>
            <a:r>
              <a:rPr lang="el-GR" sz="1700" dirty="0" smtClean="0">
                <a:latin typeface="Cambria" pitchFamily="18" charset="0"/>
              </a:rPr>
              <a:t>). Διασκέδασαν  μαθαίνοντας.</a:t>
            </a:r>
          </a:p>
        </p:txBody>
      </p:sp>
      <p:sp>
        <p:nvSpPr>
          <p:cNvPr id="4" name="1 - Τίτλος"/>
          <p:cNvSpPr txBox="1">
            <a:spLocks/>
          </p:cNvSpPr>
          <p:nvPr/>
        </p:nvSpPr>
        <p:spPr>
          <a:xfrm>
            <a:off x="1043608" y="188640"/>
            <a:ext cx="7128792" cy="504056"/>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Autofit/>
          </a:bodyPr>
          <a:lstStyle/>
          <a:p>
            <a:pPr algn="ctr">
              <a:buNone/>
            </a:pPr>
            <a:r>
              <a:rPr lang="el-GR" b="1" dirty="0" smtClean="0">
                <a:solidFill>
                  <a:schemeClr val="accent2">
                    <a:lumMod val="50000"/>
                  </a:schemeClr>
                </a:solidFill>
              </a:rPr>
              <a:t>Συμβολή της ομαδικής εργασίας </a:t>
            </a:r>
          </a:p>
          <a:p>
            <a:pPr algn="ctr">
              <a:buNone/>
            </a:pPr>
            <a:r>
              <a:rPr lang="el-GR" b="1" dirty="0" smtClean="0">
                <a:solidFill>
                  <a:schemeClr val="accent2">
                    <a:lumMod val="50000"/>
                  </a:schemeClr>
                </a:solidFill>
              </a:rPr>
              <a:t>σε ηλεκτρονικά συνεργατικά περιβάλλοντα μάθησης </a:t>
            </a:r>
          </a:p>
        </p:txBody>
      </p:sp>
    </p:spTree>
  </p:cSld>
  <p:clrMapOvr>
    <a:masterClrMapping/>
  </p:clrMapOvr>
  <p:transition spd="slow">
    <p:wipe dir="d"/>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187624" y="260648"/>
            <a:ext cx="6984776" cy="432048"/>
          </a:xfrm>
        </p:spPr>
        <p:style>
          <a:lnRef idx="1">
            <a:schemeClr val="accent6"/>
          </a:lnRef>
          <a:fillRef idx="2">
            <a:schemeClr val="accent6"/>
          </a:fillRef>
          <a:effectRef idx="1">
            <a:schemeClr val="accent6"/>
          </a:effectRef>
          <a:fontRef idx="minor">
            <a:schemeClr val="dk1"/>
          </a:fontRef>
        </p:style>
        <p:txBody>
          <a:bodyPr>
            <a:noAutofit/>
          </a:bodyPr>
          <a:lstStyle/>
          <a:p>
            <a:r>
              <a:rPr lang="el-GR" sz="1800" b="1" i="1" dirty="0" smtClean="0"/>
              <a:t/>
            </a:r>
            <a:br>
              <a:rPr lang="el-GR" sz="1800" b="1" i="1" dirty="0" smtClean="0"/>
            </a:br>
            <a:r>
              <a:rPr lang="el-GR" sz="1800" b="1" dirty="0" smtClean="0">
                <a:solidFill>
                  <a:schemeClr val="accent2">
                    <a:lumMod val="50000"/>
                  </a:schemeClr>
                </a:solidFill>
              </a:rPr>
              <a:t>Ο υπολογιστής διαμεσολαβητής στη συνεργασία και τη μάθηση</a:t>
            </a:r>
            <a:br>
              <a:rPr lang="el-GR" sz="1800" b="1" dirty="0" smtClean="0">
                <a:solidFill>
                  <a:schemeClr val="accent2">
                    <a:lumMod val="50000"/>
                  </a:schemeClr>
                </a:solidFill>
              </a:rPr>
            </a:br>
            <a:endParaRPr lang="el-GR" sz="1800" b="1" dirty="0">
              <a:solidFill>
                <a:schemeClr val="accent2">
                  <a:lumMod val="50000"/>
                </a:schemeClr>
              </a:solidFill>
            </a:endParaRPr>
          </a:p>
        </p:txBody>
      </p:sp>
      <p:sp>
        <p:nvSpPr>
          <p:cNvPr id="3" name="2 - Θέση περιεχομένου"/>
          <p:cNvSpPr>
            <a:spLocks noGrp="1"/>
          </p:cNvSpPr>
          <p:nvPr>
            <p:ph idx="1"/>
          </p:nvPr>
        </p:nvSpPr>
        <p:spPr>
          <a:xfrm>
            <a:off x="683568" y="836712"/>
            <a:ext cx="8280920" cy="6021288"/>
          </a:xfrm>
        </p:spPr>
        <p:txBody>
          <a:bodyPr>
            <a:noAutofit/>
          </a:bodyPr>
          <a:lstStyle/>
          <a:p>
            <a:pPr>
              <a:buNone/>
            </a:pPr>
            <a:r>
              <a:rPr lang="el-GR" sz="2000" dirty="0" smtClean="0">
                <a:ln>
                  <a:solidFill>
                    <a:srgbClr val="00B050"/>
                  </a:solidFill>
                </a:ln>
                <a:solidFill>
                  <a:srgbClr val="00B050"/>
                </a:solidFill>
                <a:latin typeface="Cambria" pitchFamily="18" charset="0"/>
              </a:rPr>
              <a:t>⇒</a:t>
            </a:r>
            <a:r>
              <a:rPr lang="el-GR" sz="1600" dirty="0" smtClean="0">
                <a:ln>
                  <a:solidFill>
                    <a:srgbClr val="00B050"/>
                  </a:solidFill>
                </a:ln>
                <a:solidFill>
                  <a:srgbClr val="00B050"/>
                </a:solidFill>
                <a:latin typeface="Cambria" pitchFamily="18" charset="0"/>
              </a:rPr>
              <a:t> </a:t>
            </a:r>
            <a:r>
              <a:rPr lang="el-GR" sz="1600" dirty="0" smtClean="0">
                <a:effectLst>
                  <a:outerShdw blurRad="38100" dist="38100" dir="2700000" algn="tl">
                    <a:srgbClr val="000000">
                      <a:alpha val="43137"/>
                    </a:srgbClr>
                  </a:outerShdw>
                </a:effectLst>
                <a:latin typeface="Cambria" pitchFamily="18" charset="0"/>
              </a:rPr>
              <a:t>Ο υπολογιστής </a:t>
            </a:r>
            <a:r>
              <a:rPr lang="el-GR" sz="1600" dirty="0" smtClean="0">
                <a:latin typeface="Cambria" pitchFamily="18" charset="0"/>
              </a:rPr>
              <a:t>στις δραστηριότητες του Προγράμματος </a:t>
            </a:r>
          </a:p>
          <a:p>
            <a:pPr>
              <a:buFont typeface="Wingdings" pitchFamily="2" charset="2"/>
              <a:buChar char="v"/>
            </a:pPr>
            <a:r>
              <a:rPr lang="el-GR" sz="1600" dirty="0" smtClean="0">
                <a:latin typeface="Cambria" pitchFamily="18" charset="0"/>
              </a:rPr>
              <a:t>είχε το ρόλο </a:t>
            </a:r>
            <a:r>
              <a:rPr lang="el-GR" sz="1600" b="1" dirty="0" smtClean="0">
                <a:latin typeface="Cambria" pitchFamily="18" charset="0"/>
              </a:rPr>
              <a:t>γνωστικού εργαλείου</a:t>
            </a:r>
            <a:r>
              <a:rPr lang="el-GR" sz="1600" dirty="0" smtClean="0">
                <a:latin typeface="Cambria" pitchFamily="18" charset="0"/>
              </a:rPr>
              <a:t> </a:t>
            </a:r>
            <a:r>
              <a:rPr lang="el-GR" sz="1400" dirty="0" smtClean="0">
                <a:latin typeface="Cambria" pitchFamily="18" charset="0"/>
              </a:rPr>
              <a:t>(Επεξεργαστής κειμένου, </a:t>
            </a:r>
            <a:r>
              <a:rPr lang="el-GR" sz="1400" dirty="0" err="1" smtClean="0">
                <a:latin typeface="Cambria" pitchFamily="18" charset="0"/>
              </a:rPr>
              <a:t>Inspiration</a:t>
            </a:r>
            <a:r>
              <a:rPr lang="el-GR" sz="1400" dirty="0" smtClean="0">
                <a:latin typeface="Cambria" pitchFamily="18" charset="0"/>
              </a:rPr>
              <a:t>), </a:t>
            </a:r>
            <a:r>
              <a:rPr lang="el-GR" sz="1600" b="1" dirty="0" smtClean="0">
                <a:latin typeface="Cambria" pitchFamily="18" charset="0"/>
              </a:rPr>
              <a:t>συνεργατικού </a:t>
            </a:r>
            <a:r>
              <a:rPr lang="el-GR" sz="1600" dirty="0" smtClean="0">
                <a:latin typeface="Cambria" pitchFamily="18" charset="0"/>
              </a:rPr>
              <a:t>(</a:t>
            </a:r>
            <a:r>
              <a:rPr lang="el-GR" sz="1600" dirty="0" err="1" smtClean="0">
                <a:latin typeface="Cambria" pitchFamily="18" charset="0"/>
              </a:rPr>
              <a:t>Διαδραστικός</a:t>
            </a:r>
            <a:r>
              <a:rPr lang="el-GR" sz="1600" dirty="0" smtClean="0">
                <a:latin typeface="Cambria" pitchFamily="18" charset="0"/>
              </a:rPr>
              <a:t> Πίνακας, </a:t>
            </a:r>
            <a:r>
              <a:rPr lang="el-GR" sz="1600" dirty="0" err="1" smtClean="0">
                <a:latin typeface="Cambria" pitchFamily="18" charset="0"/>
              </a:rPr>
              <a:t>Inspiration</a:t>
            </a:r>
            <a:r>
              <a:rPr lang="el-GR" sz="1600" dirty="0" smtClean="0">
                <a:latin typeface="Cambria" pitchFamily="18" charset="0"/>
              </a:rPr>
              <a:t>, </a:t>
            </a:r>
            <a:r>
              <a:rPr lang="el-GR" sz="1600" dirty="0" err="1" smtClean="0">
                <a:latin typeface="Cambria" pitchFamily="18" charset="0"/>
              </a:rPr>
              <a:t>Wiki</a:t>
            </a:r>
            <a:r>
              <a:rPr lang="el-GR" sz="1600" dirty="0" smtClean="0">
                <a:latin typeface="Cambria" pitchFamily="18" charset="0"/>
              </a:rPr>
              <a:t>)και </a:t>
            </a:r>
            <a:r>
              <a:rPr lang="el-GR" sz="1600" b="1" dirty="0" err="1" smtClean="0">
                <a:latin typeface="Cambria" pitchFamily="18" charset="0"/>
              </a:rPr>
              <a:t>μοντελοποιητικού</a:t>
            </a:r>
            <a:r>
              <a:rPr lang="el-GR" sz="1600" b="1" dirty="0" smtClean="0">
                <a:latin typeface="Cambria" pitchFamily="18" charset="0"/>
              </a:rPr>
              <a:t> περιβάλλοντος</a:t>
            </a:r>
            <a:r>
              <a:rPr lang="el-GR" sz="1600" dirty="0" smtClean="0">
                <a:latin typeface="Cambria" pitchFamily="18" charset="0"/>
              </a:rPr>
              <a:t> </a:t>
            </a:r>
            <a:r>
              <a:rPr lang="el-GR" sz="1400" dirty="0" smtClean="0">
                <a:latin typeface="Cambria" pitchFamily="18" charset="0"/>
              </a:rPr>
              <a:t>(</a:t>
            </a:r>
            <a:r>
              <a:rPr lang="el-GR" sz="1400" dirty="0" err="1" smtClean="0">
                <a:latin typeface="Cambria" pitchFamily="18" charset="0"/>
              </a:rPr>
              <a:t>Inspiration</a:t>
            </a:r>
            <a:r>
              <a:rPr lang="el-GR" sz="1400" dirty="0" smtClean="0">
                <a:latin typeface="Cambria" pitchFamily="18" charset="0"/>
              </a:rPr>
              <a:t>). </a:t>
            </a:r>
            <a:endParaRPr lang="el-GR" sz="1600" dirty="0" smtClean="0">
              <a:latin typeface="Cambria" pitchFamily="18" charset="0"/>
            </a:endParaRPr>
          </a:p>
          <a:p>
            <a:pPr>
              <a:buFont typeface="Wingdings" pitchFamily="2" charset="2"/>
              <a:buChar char="v"/>
            </a:pPr>
            <a:r>
              <a:rPr lang="el-GR" sz="1600" dirty="0" smtClean="0">
                <a:latin typeface="Cambria" pitchFamily="18" charset="0"/>
              </a:rPr>
              <a:t>διαμεσολάβησε στη </a:t>
            </a:r>
            <a:r>
              <a:rPr lang="el-GR" sz="1600" b="1" dirty="0" smtClean="0">
                <a:latin typeface="Cambria" pitchFamily="18" charset="0"/>
              </a:rPr>
              <a:t>συνεργασία</a:t>
            </a:r>
            <a:r>
              <a:rPr lang="el-GR" sz="1600" dirty="0" smtClean="0">
                <a:latin typeface="Cambria" pitchFamily="18" charset="0"/>
              </a:rPr>
              <a:t> επιτρέποντας τη δημιουργία </a:t>
            </a:r>
            <a:r>
              <a:rPr lang="el-GR" sz="1600" b="1" dirty="0" smtClean="0">
                <a:latin typeface="Cambria" pitchFamily="18" charset="0"/>
              </a:rPr>
              <a:t>κοινοτήτων μάθησης</a:t>
            </a:r>
          </a:p>
          <a:p>
            <a:pPr>
              <a:buFont typeface="Wingdings" pitchFamily="2" charset="2"/>
              <a:buChar char="v"/>
            </a:pPr>
            <a:r>
              <a:rPr lang="el-GR" sz="1600" dirty="0" smtClean="0">
                <a:latin typeface="Cambria" pitchFamily="18" charset="0"/>
              </a:rPr>
              <a:t>διεύρυνε την </a:t>
            </a:r>
            <a:r>
              <a:rPr lang="el-GR" sz="1600" b="1" dirty="0" smtClean="0">
                <a:latin typeface="Cambria" pitchFamily="18" charset="0"/>
              </a:rPr>
              <a:t>αλληλεπίδραση</a:t>
            </a:r>
            <a:r>
              <a:rPr lang="el-GR" sz="1600" dirty="0" smtClean="0">
                <a:latin typeface="Cambria" pitchFamily="18" charset="0"/>
              </a:rPr>
              <a:t> και συντέλεσε στην </a:t>
            </a:r>
            <a:r>
              <a:rPr lang="el-GR" sz="1600" b="1" dirty="0" smtClean="0">
                <a:latin typeface="Cambria" pitchFamily="18" charset="0"/>
              </a:rPr>
              <a:t>ανάπτυξη της γνώσης</a:t>
            </a:r>
          </a:p>
          <a:p>
            <a:pPr>
              <a:buFont typeface="Wingdings" pitchFamily="2" charset="2"/>
              <a:buChar char="v"/>
            </a:pPr>
            <a:r>
              <a:rPr lang="el-GR" sz="1600" dirty="0" smtClean="0">
                <a:latin typeface="Cambria" pitchFamily="18" charset="0"/>
              </a:rPr>
              <a:t>κέρδισε το </a:t>
            </a:r>
            <a:r>
              <a:rPr lang="el-GR" sz="1600" b="1" dirty="0" smtClean="0">
                <a:latin typeface="Cambria" pitchFamily="18" charset="0"/>
              </a:rPr>
              <a:t>ενδιαφέρον</a:t>
            </a:r>
            <a:r>
              <a:rPr lang="el-GR" sz="1600" dirty="0" smtClean="0">
                <a:latin typeface="Cambria" pitchFamily="18" charset="0"/>
              </a:rPr>
              <a:t> των μαθητών και το κράτησε αμείωτο</a:t>
            </a:r>
          </a:p>
          <a:p>
            <a:pPr>
              <a:buFont typeface="Wingdings" pitchFamily="2" charset="2"/>
              <a:buChar char="v"/>
            </a:pPr>
            <a:r>
              <a:rPr lang="el-GR" sz="1600" dirty="0" smtClean="0">
                <a:latin typeface="Cambria" pitchFamily="18" charset="0"/>
              </a:rPr>
              <a:t>διαδραμάτισε </a:t>
            </a:r>
            <a:r>
              <a:rPr lang="el-GR" sz="1600" b="1" dirty="0" smtClean="0">
                <a:latin typeface="Cambria" pitchFamily="18" charset="0"/>
              </a:rPr>
              <a:t>ουσιαστικό ρόλο </a:t>
            </a:r>
            <a:r>
              <a:rPr lang="el-GR" sz="1600" dirty="0" smtClean="0">
                <a:latin typeface="Cambria" pitchFamily="18" charset="0"/>
              </a:rPr>
              <a:t>στη συγγραφή, τη δομή του κειμένου, την αναθεώρησή του, ενώ παράλληλα ενεργοποίησε </a:t>
            </a:r>
            <a:r>
              <a:rPr lang="el-GR" sz="1600" b="1" dirty="0" err="1" smtClean="0">
                <a:latin typeface="Cambria" pitchFamily="18" charset="0"/>
              </a:rPr>
              <a:t>μεταγνωστικές</a:t>
            </a:r>
            <a:r>
              <a:rPr lang="el-GR" sz="1600" b="1" dirty="0" smtClean="0">
                <a:latin typeface="Cambria" pitchFamily="18" charset="0"/>
              </a:rPr>
              <a:t> δεξιότητες</a:t>
            </a:r>
          </a:p>
          <a:p>
            <a:pPr>
              <a:buFont typeface="Wingdings" pitchFamily="2" charset="2"/>
              <a:buChar char="v"/>
            </a:pPr>
            <a:r>
              <a:rPr lang="el-GR" sz="1600" dirty="0" smtClean="0">
                <a:latin typeface="Cambria" pitchFamily="18" charset="0"/>
              </a:rPr>
              <a:t> αποτέλεσε </a:t>
            </a:r>
            <a:r>
              <a:rPr lang="el-GR" sz="1600" b="1" dirty="0" smtClean="0">
                <a:latin typeface="Cambria" pitchFamily="18" charset="0"/>
              </a:rPr>
              <a:t>εργαλείο σκέψης</a:t>
            </a:r>
            <a:r>
              <a:rPr lang="el-GR" sz="1600" dirty="0" smtClean="0">
                <a:latin typeface="Cambria" pitchFamily="18" charset="0"/>
              </a:rPr>
              <a:t> και </a:t>
            </a:r>
            <a:r>
              <a:rPr lang="el-GR" sz="1600" b="1" dirty="0" smtClean="0">
                <a:latin typeface="Cambria" pitchFamily="18" charset="0"/>
              </a:rPr>
              <a:t>βελτίωσης έκφρασης </a:t>
            </a:r>
            <a:r>
              <a:rPr lang="el-GR" sz="1600" dirty="0" smtClean="0">
                <a:latin typeface="Cambria" pitchFamily="18" charset="0"/>
              </a:rPr>
              <a:t>και έδωσε </a:t>
            </a:r>
            <a:r>
              <a:rPr lang="el-GR" sz="1600" b="1" dirty="0" smtClean="0">
                <a:latin typeface="Cambria" pitchFamily="18" charset="0"/>
              </a:rPr>
              <a:t>αυθεντικότητα και  δημιουργικότητα </a:t>
            </a:r>
            <a:r>
              <a:rPr lang="el-GR" sz="1600" dirty="0" smtClean="0">
                <a:latin typeface="Cambria" pitchFamily="18" charset="0"/>
              </a:rPr>
              <a:t>στο μάθημα.</a:t>
            </a:r>
          </a:p>
          <a:p>
            <a:pPr>
              <a:buNone/>
            </a:pPr>
            <a:r>
              <a:rPr lang="el-GR" sz="2000" dirty="0" smtClean="0">
                <a:ln>
                  <a:solidFill>
                    <a:srgbClr val="00B050"/>
                  </a:solidFill>
                </a:ln>
                <a:solidFill>
                  <a:srgbClr val="00B050"/>
                </a:solidFill>
                <a:latin typeface="Cambria" pitchFamily="18" charset="0"/>
              </a:rPr>
              <a:t>⇒</a:t>
            </a:r>
            <a:r>
              <a:rPr lang="el-GR" sz="1600" dirty="0" smtClean="0">
                <a:ln>
                  <a:solidFill>
                    <a:srgbClr val="00B050"/>
                  </a:solidFill>
                </a:ln>
                <a:solidFill>
                  <a:srgbClr val="00B050"/>
                </a:solidFill>
                <a:latin typeface="Cambria" pitchFamily="18" charset="0"/>
              </a:rPr>
              <a:t> </a:t>
            </a:r>
            <a:r>
              <a:rPr lang="el-GR" sz="1600" dirty="0" smtClean="0">
                <a:effectLst>
                  <a:outerShdw blurRad="38100" dist="38100" dir="2700000" algn="tl">
                    <a:srgbClr val="000000">
                      <a:alpha val="43137"/>
                    </a:srgbClr>
                  </a:outerShdw>
                </a:effectLst>
                <a:latin typeface="Cambria" pitchFamily="18" charset="0"/>
              </a:rPr>
              <a:t>Οι μαθητές</a:t>
            </a:r>
            <a:endParaRPr lang="el-GR" sz="1600" dirty="0" smtClean="0">
              <a:latin typeface="Cambria" pitchFamily="18" charset="0"/>
            </a:endParaRPr>
          </a:p>
          <a:p>
            <a:pPr>
              <a:buFont typeface="Wingdings" pitchFamily="2" charset="2"/>
              <a:buChar char="v"/>
            </a:pPr>
            <a:r>
              <a:rPr lang="el-GR" sz="1600" dirty="0" smtClean="0">
                <a:latin typeface="Cambria" pitchFamily="18" charset="0"/>
              </a:rPr>
              <a:t>επισήμαναν ότι, αν και είναι περισσότερο χρονοβόρο το γλωσσικό μάθημα με τη χρήση υπολογιστών, «</a:t>
            </a:r>
            <a:r>
              <a:rPr lang="el-GR" sz="1600" i="1" dirty="0" smtClean="0">
                <a:latin typeface="Cambria" pitchFamily="18" charset="0"/>
              </a:rPr>
              <a:t>ο χρόνος του μαθήματος δεν τους φαίνεται ατέλειωτος</a:t>
            </a:r>
            <a:r>
              <a:rPr lang="el-GR" sz="1600" dirty="0" smtClean="0">
                <a:latin typeface="Cambria" pitchFamily="18" charset="0"/>
              </a:rPr>
              <a:t>»</a:t>
            </a:r>
          </a:p>
          <a:p>
            <a:pPr>
              <a:buFont typeface="Wingdings" pitchFamily="2" charset="2"/>
              <a:buChar char="v"/>
            </a:pPr>
            <a:r>
              <a:rPr lang="el-GR" sz="1600" dirty="0" smtClean="0">
                <a:latin typeface="Cambria" pitchFamily="18" charset="0"/>
              </a:rPr>
              <a:t> εκφράζουν την προτίμησή τους σε δραστηριότητες που προάγουν τη συνεργασία και «</a:t>
            </a:r>
            <a:r>
              <a:rPr lang="el-GR" sz="1600" i="1" dirty="0" smtClean="0">
                <a:latin typeface="Cambria" pitchFamily="18" charset="0"/>
              </a:rPr>
              <a:t>δένουν τους μαθητές μεταξύ τους, αντί να τους χωρίζουν</a:t>
            </a:r>
            <a:r>
              <a:rPr lang="el-GR" sz="1600" dirty="0" smtClean="0">
                <a:latin typeface="Cambria" pitchFamily="18" charset="0"/>
              </a:rPr>
              <a:t>». </a:t>
            </a:r>
          </a:p>
          <a:p>
            <a:pPr>
              <a:buNone/>
            </a:pPr>
            <a:r>
              <a:rPr lang="el-GR" sz="2000" dirty="0" smtClean="0">
                <a:ln>
                  <a:solidFill>
                    <a:srgbClr val="00B050"/>
                  </a:solidFill>
                </a:ln>
                <a:solidFill>
                  <a:srgbClr val="00B050"/>
                </a:solidFill>
                <a:latin typeface="Cambria" pitchFamily="18" charset="0"/>
              </a:rPr>
              <a:t>⇒</a:t>
            </a:r>
            <a:r>
              <a:rPr lang="el-GR" sz="1600" dirty="0" smtClean="0">
                <a:ln>
                  <a:solidFill>
                    <a:srgbClr val="00B050"/>
                  </a:solidFill>
                </a:ln>
                <a:solidFill>
                  <a:srgbClr val="00B050"/>
                </a:solidFill>
                <a:latin typeface="Cambria" pitchFamily="18" charset="0"/>
              </a:rPr>
              <a:t> </a:t>
            </a:r>
            <a:r>
              <a:rPr lang="el-GR" sz="1600" dirty="0" smtClean="0">
                <a:latin typeface="Cambria" pitchFamily="18" charset="0"/>
              </a:rPr>
              <a:t>Οι </a:t>
            </a:r>
            <a:r>
              <a:rPr lang="el-GR" sz="1600" dirty="0" smtClean="0">
                <a:effectLst>
                  <a:outerShdw blurRad="38100" dist="38100" dir="2700000" algn="tl">
                    <a:srgbClr val="000000">
                      <a:alpha val="43137"/>
                    </a:srgbClr>
                  </a:outerShdw>
                </a:effectLst>
                <a:latin typeface="Cambria" pitchFamily="18" charset="0"/>
              </a:rPr>
              <a:t>αρνητικές επισημάνσεις </a:t>
            </a:r>
            <a:r>
              <a:rPr lang="el-GR" sz="1600" dirty="0" smtClean="0">
                <a:latin typeface="Cambria" pitchFamily="18" charset="0"/>
              </a:rPr>
              <a:t>των μαθητών αφορούν </a:t>
            </a:r>
          </a:p>
          <a:p>
            <a:pPr>
              <a:buFont typeface="Wingdings" pitchFamily="2" charset="2"/>
              <a:buChar char="v"/>
            </a:pPr>
            <a:r>
              <a:rPr lang="el-GR" sz="1600" dirty="0" smtClean="0">
                <a:latin typeface="Cambria" pitchFamily="18" charset="0"/>
              </a:rPr>
              <a:t>στον τεχνολογικό εξοπλισμό του Ελληνικού σχολείου, που παραμένει σε χαμηλό επίπεδο, και στην οικονομική κρίση, που δεν επιτρέπει σε όλους τους μαθητές να διαθέτουν πρόσβαση στα τεχνολογικά μέσα και αποτελεί παράγοντα ανισότητας στην εκπαίδευση.</a:t>
            </a:r>
          </a:p>
          <a:p>
            <a:pPr>
              <a:buFont typeface="Wingdings" pitchFamily="2" charset="2"/>
              <a:buChar char="v"/>
            </a:pPr>
            <a:endParaRPr lang="el-GR" sz="1200" dirty="0"/>
          </a:p>
        </p:txBody>
      </p:sp>
      <p:sp>
        <p:nvSpPr>
          <p:cNvPr id="4" name="1 - Τίτλος"/>
          <p:cNvSpPr txBox="1">
            <a:spLocks/>
          </p:cNvSpPr>
          <p:nvPr/>
        </p:nvSpPr>
        <p:spPr>
          <a:xfrm rot="16200000">
            <a:off x="-3123220" y="3123220"/>
            <a:ext cx="6858000" cy="611560"/>
          </a:xfrm>
          <a:prstGeom prst="rect">
            <a:avLst/>
          </a:prstGeom>
          <a:solidFill>
            <a:srgbClr val="92D050"/>
          </a:solidFill>
          <a:ln>
            <a:noFill/>
          </a:ln>
          <a:effectLst>
            <a:outerShdw blurRad="107950" dist="12700" dir="5400000" algn="ctr">
              <a:srgbClr val="000000"/>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b="1" i="0" u="none" strike="noStrike" kern="1200" cap="none" spc="0" normalizeH="0" baseline="0" noProof="0" dirty="0" smtClean="0">
                <a:ln>
                  <a:noFill/>
                </a:ln>
                <a:solidFill>
                  <a:schemeClr val="tx1"/>
                </a:solidFill>
                <a:effectLst/>
                <a:uLnTx/>
                <a:uFillTx/>
                <a:latin typeface="+mj-lt"/>
                <a:ea typeface="+mj-ea"/>
                <a:cs typeface="+mj-cs"/>
              </a:rPr>
              <a:t/>
            </a:r>
            <a:br>
              <a:rPr kumimoji="0" lang="el-GR" b="1" i="0" u="none" strike="noStrike" kern="1200" cap="none" spc="0" normalizeH="0" baseline="0" noProof="0" dirty="0" smtClean="0">
                <a:ln>
                  <a:noFill/>
                </a:ln>
                <a:solidFill>
                  <a:schemeClr val="tx1"/>
                </a:solidFill>
                <a:effectLst/>
                <a:uLnTx/>
                <a:uFillTx/>
                <a:latin typeface="+mj-lt"/>
                <a:ea typeface="+mj-ea"/>
                <a:cs typeface="+mj-cs"/>
              </a:rPr>
            </a:br>
            <a:r>
              <a:rPr kumimoji="0" lang="el-GR" sz="2000" b="1" i="0" u="none" strike="noStrike" kern="1200" cap="none" spc="0" normalizeH="0" baseline="0" noProof="0" dirty="0" smtClean="0">
                <a:ln>
                  <a:noFill/>
                </a:ln>
                <a:solidFill>
                  <a:schemeClr val="tx1"/>
                </a:solidFill>
                <a:effectLst/>
                <a:uLnTx/>
                <a:uFillTx/>
                <a:latin typeface="Cambria" pitchFamily="18" charset="0"/>
                <a:ea typeface="+mj-ea"/>
                <a:cs typeface="+mj-cs"/>
              </a:rPr>
              <a:t>3</a:t>
            </a:r>
            <a:r>
              <a:rPr kumimoji="0" lang="el-GR" sz="2000" b="1" i="0" u="none" strike="noStrike" kern="1200" cap="none" spc="0" normalizeH="0" baseline="30000" noProof="0" dirty="0" smtClean="0">
                <a:ln>
                  <a:noFill/>
                </a:ln>
                <a:solidFill>
                  <a:schemeClr val="tx1"/>
                </a:solidFill>
                <a:effectLst/>
                <a:uLnTx/>
                <a:uFillTx/>
                <a:latin typeface="Cambria" pitchFamily="18" charset="0"/>
                <a:ea typeface="+mj-ea"/>
                <a:cs typeface="+mj-cs"/>
              </a:rPr>
              <a:t>ο</a:t>
            </a:r>
            <a:r>
              <a:rPr kumimoji="0" lang="el-GR" sz="2000" b="1" i="0" u="none" strike="noStrike" kern="1200" cap="none" spc="0" normalizeH="0" baseline="0" noProof="0" dirty="0" smtClean="0">
                <a:ln>
                  <a:noFill/>
                </a:ln>
                <a:solidFill>
                  <a:schemeClr val="tx1"/>
                </a:solidFill>
                <a:effectLst/>
                <a:uLnTx/>
                <a:uFillTx/>
                <a:latin typeface="Cambria" pitchFamily="18" charset="0"/>
                <a:ea typeface="+mj-ea"/>
                <a:cs typeface="+mj-cs"/>
              </a:rPr>
              <a:t> Ερώτημα - Συμπεράσματα</a:t>
            </a:r>
            <a:r>
              <a:rPr kumimoji="0" lang="el-GR" b="1" i="0" u="none" strike="noStrike" kern="1200" cap="none" spc="0" normalizeH="0" baseline="0" noProof="0" dirty="0" smtClean="0">
                <a:ln>
                  <a:noFill/>
                </a:ln>
                <a:solidFill>
                  <a:schemeClr val="tx1"/>
                </a:solidFill>
                <a:effectLst/>
                <a:uLnTx/>
                <a:uFillTx/>
                <a:latin typeface="+mj-lt"/>
                <a:ea typeface="+mj-ea"/>
                <a:cs typeface="+mj-cs"/>
              </a:rPr>
              <a:t/>
            </a:r>
            <a:br>
              <a:rPr kumimoji="0" lang="el-GR" b="1" i="0" u="none" strike="noStrike" kern="1200" cap="none" spc="0" normalizeH="0" baseline="0" noProof="0" dirty="0" smtClean="0">
                <a:ln>
                  <a:noFill/>
                </a:ln>
                <a:solidFill>
                  <a:schemeClr val="tx1"/>
                </a:solidFill>
                <a:effectLst/>
                <a:uLnTx/>
                <a:uFillTx/>
                <a:latin typeface="+mj-lt"/>
                <a:ea typeface="+mj-ea"/>
                <a:cs typeface="+mj-cs"/>
              </a:rPr>
            </a:br>
            <a:endParaRPr kumimoji="0" lang="el-GR"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spd="slow">
    <p:wipe dir="d"/>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 Εικόνα" descr="κατάλογος5.jpg"/>
          <p:cNvPicPr/>
          <p:nvPr/>
        </p:nvPicPr>
        <p:blipFill>
          <a:blip r:embed="rId2" cstate="print">
            <a:lum bright="65000"/>
          </a:blip>
          <a:stretch>
            <a:fillRect/>
          </a:stretch>
        </p:blipFill>
        <p:spPr>
          <a:xfrm>
            <a:off x="611560" y="404664"/>
            <a:ext cx="7992888" cy="604867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3" name="2 - Θέση περιεχομένου"/>
          <p:cNvSpPr>
            <a:spLocks noGrp="1"/>
          </p:cNvSpPr>
          <p:nvPr>
            <p:ph idx="1"/>
          </p:nvPr>
        </p:nvSpPr>
        <p:spPr>
          <a:xfrm>
            <a:off x="971600" y="1600200"/>
            <a:ext cx="7416824" cy="4525963"/>
          </a:xfrm>
        </p:spPr>
        <p:txBody>
          <a:bodyPr/>
          <a:lstStyle/>
          <a:p>
            <a:pPr>
              <a:buNone/>
            </a:pPr>
            <a:r>
              <a:rPr lang="el-GR" sz="2800" i="1" dirty="0" smtClean="0">
                <a:latin typeface="Cambria" pitchFamily="18" charset="0"/>
              </a:rPr>
              <a:t>   </a:t>
            </a:r>
          </a:p>
          <a:p>
            <a:pPr>
              <a:lnSpc>
                <a:spcPct val="150000"/>
              </a:lnSpc>
              <a:buNone/>
            </a:pPr>
            <a:r>
              <a:rPr lang="el-GR" sz="2800" b="1" i="1" dirty="0" smtClean="0">
                <a:solidFill>
                  <a:srgbClr val="002060"/>
                </a:solidFill>
                <a:latin typeface="Cambria" pitchFamily="18" charset="0"/>
              </a:rPr>
              <a:t>  </a:t>
            </a:r>
            <a:r>
              <a:rPr lang="el-GR" sz="2200" dirty="0" smtClean="0">
                <a:solidFill>
                  <a:schemeClr val="bg2">
                    <a:lumMod val="10000"/>
                  </a:schemeClr>
                </a:solidFill>
                <a:latin typeface="Microsoft YaHei" pitchFamily="34" charset="-122"/>
                <a:ea typeface="Microsoft YaHei" pitchFamily="34" charset="-122"/>
              </a:rPr>
              <a:t>«Εάν η γλωσσική ανάπτυξη σχετίζεται με την ανάπτυξη της ηθικής αιτιολόγησης  και της κριτικής ικανότητας, όπως διαπιστώνεται μέσα από τον  παραγόμενο </a:t>
            </a:r>
            <a:r>
              <a:rPr lang="el-GR" sz="2200" dirty="0" err="1" smtClean="0">
                <a:solidFill>
                  <a:schemeClr val="bg2">
                    <a:lumMod val="10000"/>
                  </a:schemeClr>
                </a:solidFill>
                <a:latin typeface="Microsoft YaHei" pitchFamily="34" charset="-122"/>
                <a:ea typeface="Microsoft YaHei" pitchFamily="34" charset="-122"/>
              </a:rPr>
              <a:t>επιχειρηματολογικό</a:t>
            </a:r>
            <a:r>
              <a:rPr lang="el-GR" sz="2200" dirty="0" smtClean="0">
                <a:solidFill>
                  <a:schemeClr val="bg2">
                    <a:lumMod val="10000"/>
                  </a:schemeClr>
                </a:solidFill>
                <a:latin typeface="Microsoft YaHei" pitchFamily="34" charset="-122"/>
                <a:ea typeface="Microsoft YaHei" pitchFamily="34" charset="-122"/>
              </a:rPr>
              <a:t>  λόγο των μαθητών, που οικοδομείται με τη διαμεσολάβηση ψηφιακών περιβαλλόντων μάθησης» </a:t>
            </a:r>
          </a:p>
          <a:p>
            <a:endParaRPr lang="el-GR" dirty="0" smtClean="0"/>
          </a:p>
          <a:p>
            <a:pPr>
              <a:buNone/>
            </a:pPr>
            <a:endParaRPr lang="el-GR" dirty="0"/>
          </a:p>
        </p:txBody>
      </p:sp>
      <p:sp>
        <p:nvSpPr>
          <p:cNvPr id="5" name="1 - Τίτλος"/>
          <p:cNvSpPr txBox="1">
            <a:spLocks/>
          </p:cNvSpPr>
          <p:nvPr/>
        </p:nvSpPr>
        <p:spPr>
          <a:xfrm>
            <a:off x="2555776" y="764704"/>
            <a:ext cx="3600400" cy="1008112"/>
          </a:xfrm>
          <a:prstGeom prst="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2800" b="1" i="0" u="none" strike="noStrike" kern="1200" cap="none" spc="0" normalizeH="0" baseline="0" noProof="0" dirty="0" smtClean="0">
                <a:ln>
                  <a:noFill/>
                </a:ln>
                <a:solidFill>
                  <a:schemeClr val="bg2">
                    <a:lumMod val="10000"/>
                  </a:schemeClr>
                </a:solidFill>
                <a:effectLst/>
                <a:uLnTx/>
                <a:uFillTx/>
                <a:latin typeface="Cambria" pitchFamily="18" charset="0"/>
                <a:ea typeface="+mj-ea"/>
                <a:cs typeface="+mj-cs"/>
              </a:rPr>
              <a:t>4</a:t>
            </a:r>
            <a:r>
              <a:rPr kumimoji="0" lang="el-GR" sz="2800" b="1" i="0" u="none" strike="noStrike" kern="1200" cap="none" spc="0" normalizeH="0" baseline="30000" noProof="0" dirty="0" smtClean="0">
                <a:ln>
                  <a:noFill/>
                </a:ln>
                <a:solidFill>
                  <a:schemeClr val="bg2">
                    <a:lumMod val="10000"/>
                  </a:schemeClr>
                </a:solidFill>
                <a:effectLst/>
                <a:uLnTx/>
                <a:uFillTx/>
                <a:latin typeface="Cambria" pitchFamily="18" charset="0"/>
                <a:ea typeface="+mj-ea"/>
                <a:cs typeface="+mj-cs"/>
              </a:rPr>
              <a:t>ο</a:t>
            </a:r>
            <a:r>
              <a:rPr kumimoji="0" lang="el-GR" sz="2800" b="1" i="0" u="none" strike="noStrike" kern="1200" cap="none" spc="0" normalizeH="0" baseline="0" noProof="0" dirty="0" smtClean="0">
                <a:ln>
                  <a:noFill/>
                </a:ln>
                <a:solidFill>
                  <a:schemeClr val="bg2">
                    <a:lumMod val="10000"/>
                  </a:schemeClr>
                </a:solidFill>
                <a:effectLst/>
                <a:uLnTx/>
                <a:uFillTx/>
                <a:latin typeface="Cambria" pitchFamily="18" charset="0"/>
                <a:ea typeface="+mj-ea"/>
                <a:cs typeface="+mj-cs"/>
              </a:rPr>
              <a:t> Ερώτημα</a:t>
            </a:r>
            <a:endParaRPr kumimoji="0" lang="el-GR" sz="2800" b="1" i="0" u="none" strike="noStrike" kern="1200" cap="none" spc="0" normalizeH="0" baseline="0" noProof="0" dirty="0">
              <a:ln>
                <a:noFill/>
              </a:ln>
              <a:solidFill>
                <a:schemeClr val="bg2">
                  <a:lumMod val="10000"/>
                </a:schemeClr>
              </a:solidFill>
              <a:effectLst/>
              <a:uLnTx/>
              <a:uFillTx/>
              <a:latin typeface="Cambria" pitchFamily="18" charset="0"/>
              <a:ea typeface="+mj-ea"/>
              <a:cs typeface="+mj-cs"/>
            </a:endParaRPr>
          </a:p>
        </p:txBody>
      </p:sp>
    </p:spTree>
  </p:cSld>
  <p:clrMapOvr>
    <a:masterClrMapping/>
  </p:clrMapOvr>
  <p:transition spd="slow">
    <p:circl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043608" y="274638"/>
            <a:ext cx="6840760" cy="778098"/>
          </a:xfr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r>
              <a:rPr lang="el-GR" sz="2200" i="1" dirty="0" smtClean="0">
                <a:latin typeface="Cambria" pitchFamily="18" charset="0"/>
              </a:rPr>
              <a:t/>
            </a:r>
            <a:br>
              <a:rPr lang="el-GR" sz="2200" i="1" dirty="0" smtClean="0">
                <a:latin typeface="Cambria" pitchFamily="18" charset="0"/>
              </a:rPr>
            </a:br>
            <a:r>
              <a:rPr lang="el-GR" sz="2200" b="1" dirty="0" smtClean="0">
                <a:latin typeface="Cambria" pitchFamily="18" charset="0"/>
              </a:rPr>
              <a:t>Συσχέτιση Ηθικής Ανάπτυξης με Δομικά Στοιχεία του Επιχειρηματολογικού Κειμένου (Μετά)</a:t>
            </a:r>
            <a:r>
              <a:rPr lang="el-GR" sz="2700" i="1" dirty="0" smtClean="0"/>
              <a:t/>
            </a:r>
            <a:br>
              <a:rPr lang="el-GR" sz="2700" i="1" dirty="0" smtClean="0"/>
            </a:br>
            <a:endParaRPr lang="el-GR" sz="2700" dirty="0"/>
          </a:p>
        </p:txBody>
      </p:sp>
      <p:graphicFrame>
        <p:nvGraphicFramePr>
          <p:cNvPr id="4" name="3 - Θέση περιεχομένου"/>
          <p:cNvGraphicFramePr>
            <a:graphicFrameLocks noGrp="1"/>
          </p:cNvGraphicFramePr>
          <p:nvPr>
            <p:ph idx="1"/>
          </p:nvPr>
        </p:nvGraphicFramePr>
        <p:xfrm>
          <a:off x="539552" y="2060848"/>
          <a:ext cx="7920880" cy="4482392"/>
        </p:xfrm>
        <a:graphic>
          <a:graphicData uri="http://schemas.openxmlformats.org/drawingml/2006/table">
            <a:tbl>
              <a:tblPr firstRow="1" bandRow="1">
                <a:effectLst>
                  <a:outerShdw blurRad="50800" dist="38100" dir="2700000" algn="tl" rotWithShape="0">
                    <a:prstClr val="black">
                      <a:alpha val="40000"/>
                    </a:prstClr>
                  </a:outerShdw>
                </a:effectLst>
                <a:tableStyleId>{7DF18680-E054-41AD-8BC1-D1AEF772440D}</a:tableStyleId>
              </a:tblPr>
              <a:tblGrid>
                <a:gridCol w="3960440"/>
                <a:gridCol w="1152128"/>
                <a:gridCol w="1728192"/>
                <a:gridCol w="1080120"/>
              </a:tblGrid>
              <a:tr h="288032">
                <a:tc gridSpan="4">
                  <a:txBody>
                    <a:bodyPr/>
                    <a:lstStyle/>
                    <a:p>
                      <a:pPr algn="ctr">
                        <a:lnSpc>
                          <a:spcPct val="115000"/>
                        </a:lnSpc>
                        <a:spcAft>
                          <a:spcPts val="0"/>
                        </a:spcAft>
                      </a:pPr>
                      <a:r>
                        <a:rPr lang="el-GR" sz="1600" dirty="0"/>
                        <a:t>Ηθική Ανάπτυξη (Μετά)</a:t>
                      </a:r>
                      <a:endParaRPr lang="el-GR" sz="1600" b="0" dirty="0">
                        <a:latin typeface="Cambria" pitchFamily="18" charset="0"/>
                        <a:ea typeface="Calibri"/>
                        <a:cs typeface="Times New Roman"/>
                      </a:endParaRPr>
                    </a:p>
                  </a:txBody>
                  <a:tcPr marL="68580" marR="68580" marT="0" marB="0">
                    <a:lnB w="12700" cap="flat" cmpd="sng" algn="ctr">
                      <a:solidFill>
                        <a:srgbClr val="00B050"/>
                      </a:solidFill>
                      <a:prstDash val="solid"/>
                      <a:round/>
                      <a:headEnd type="none" w="med" len="med"/>
                      <a:tailEnd type="none" w="med" len="med"/>
                    </a:lnB>
                  </a:tcPr>
                </a:tc>
                <a:tc hMerge="1">
                  <a:txBody>
                    <a:bodyPr/>
                    <a:lstStyle/>
                    <a:p>
                      <a:endParaRPr lang="el-GR"/>
                    </a:p>
                  </a:txBody>
                  <a:tcPr/>
                </a:tc>
                <a:tc hMerge="1">
                  <a:txBody>
                    <a:bodyPr/>
                    <a:lstStyle/>
                    <a:p>
                      <a:endParaRPr lang="el-GR"/>
                    </a:p>
                  </a:txBody>
                  <a:tcPr/>
                </a:tc>
                <a:tc hMerge="1">
                  <a:txBody>
                    <a:bodyPr/>
                    <a:lstStyle/>
                    <a:p>
                      <a:endParaRPr lang="el-GR"/>
                    </a:p>
                  </a:txBody>
                  <a:tcPr/>
                </a:tc>
              </a:tr>
              <a:tr h="534268">
                <a:tc>
                  <a:txBody>
                    <a:bodyPr/>
                    <a:lstStyle/>
                    <a:p>
                      <a:pPr algn="ctr">
                        <a:lnSpc>
                          <a:spcPct val="115000"/>
                        </a:lnSpc>
                        <a:spcAft>
                          <a:spcPts val="0"/>
                        </a:spcAft>
                      </a:pPr>
                      <a:r>
                        <a:rPr lang="el-GR" sz="1400" b="1" dirty="0"/>
                        <a:t>Δομικά Στοιχεία του Επιχειρηματολογικού Κειμένου (Μετά)</a:t>
                      </a:r>
                      <a:endParaRPr lang="el-GR" sz="1400" b="1" dirty="0">
                        <a:latin typeface="Cambria" pitchFamily="18" charset="0"/>
                        <a:ea typeface="Calibri"/>
                        <a:cs typeface="Times New Roman"/>
                      </a:endParaRPr>
                    </a:p>
                  </a:txBody>
                  <a:tcPr marL="68580" marR="68580" marT="0" marB="0">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28575" cap="flat" cmpd="sng" algn="ctr">
                      <a:solidFill>
                        <a:schemeClr val="accent3">
                          <a:lumMod val="50000"/>
                        </a:schemeClr>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b="1" dirty="0"/>
                        <a:t>Ν</a:t>
                      </a:r>
                      <a:endParaRPr lang="el-GR" sz="1400" b="1"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28575" cap="flat" cmpd="sng" algn="ctr">
                      <a:solidFill>
                        <a:schemeClr val="accent3">
                          <a:lumMod val="50000"/>
                        </a:schemeClr>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b="1" dirty="0" err="1"/>
                        <a:t>Spearman’s</a:t>
                      </a:r>
                      <a:r>
                        <a:rPr lang="el-GR" sz="1400" b="1" dirty="0"/>
                        <a:t> </a:t>
                      </a:r>
                      <a:r>
                        <a:rPr lang="el-GR" sz="1400" b="1" dirty="0" err="1"/>
                        <a:t>rho</a:t>
                      </a:r>
                      <a:r>
                        <a:rPr lang="el-GR" sz="1400" b="1" dirty="0"/>
                        <a:t> (ρ)</a:t>
                      </a:r>
                      <a:endParaRPr lang="el-GR" sz="1400" b="1"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28575" cap="flat" cmpd="sng" algn="ctr">
                      <a:solidFill>
                        <a:schemeClr val="accent3">
                          <a:lumMod val="50000"/>
                        </a:schemeClr>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b="1" dirty="0"/>
                        <a:t>p</a:t>
                      </a:r>
                      <a:endParaRPr lang="el-GR" sz="1400" b="1"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28575" cap="flat" cmpd="sng" algn="ctr">
                      <a:solidFill>
                        <a:schemeClr val="accent3">
                          <a:lumMod val="50000"/>
                        </a:schemeClr>
                      </a:solidFill>
                      <a:prstDash val="solid"/>
                      <a:round/>
                      <a:headEnd type="none" w="med" len="med"/>
                      <a:tailEnd type="none" w="med" len="med"/>
                    </a:lnB>
                    <a:solidFill>
                      <a:srgbClr val="E0AD2C"/>
                    </a:solidFill>
                  </a:tcPr>
                </a:tc>
              </a:tr>
              <a:tr h="419123">
                <a:tc>
                  <a:txBody>
                    <a:bodyPr/>
                    <a:lstStyle/>
                    <a:p>
                      <a:pPr algn="ctr">
                        <a:lnSpc>
                          <a:spcPct val="115000"/>
                        </a:lnSpc>
                        <a:spcAft>
                          <a:spcPts val="0"/>
                        </a:spcAft>
                      </a:pPr>
                      <a:r>
                        <a:rPr lang="el-GR" sz="1400" dirty="0"/>
                        <a:t>Σύνδεση Τίτλου- Θέματος (Μετά)</a:t>
                      </a:r>
                      <a:endParaRPr lang="el-GR" sz="1400" b="0" dirty="0">
                        <a:latin typeface="Cambria" pitchFamily="18" charset="0"/>
                        <a:ea typeface="Calibri"/>
                        <a:cs typeface="Times New Roman"/>
                      </a:endParaRPr>
                    </a:p>
                  </a:txBody>
                  <a:tcPr marL="68580" marR="68580" marT="0" marB="0">
                    <a:lnR w="12700" cap="flat" cmpd="sng" algn="ctr">
                      <a:solidFill>
                        <a:srgbClr val="00B050"/>
                      </a:solidFill>
                      <a:prstDash val="solid"/>
                      <a:round/>
                      <a:headEnd type="none" w="med" len="med"/>
                      <a:tailEnd type="none" w="med" len="med"/>
                    </a:lnR>
                    <a:lnT w="28575" cap="flat" cmpd="sng" algn="ctr">
                      <a:solidFill>
                        <a:schemeClr val="accent3">
                          <a:lumMod val="50000"/>
                        </a:schemeClr>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t>40</a:t>
                      </a:r>
                      <a:endParaRPr lang="el-GR" sz="1400" b="0"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28575" cap="flat" cmpd="sng" algn="ctr">
                      <a:solidFill>
                        <a:schemeClr val="accent3">
                          <a:lumMod val="50000"/>
                        </a:schemeClr>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t>,297</a:t>
                      </a:r>
                      <a:endParaRPr lang="el-GR" sz="1400" b="0"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28575" cap="flat" cmpd="sng" algn="ctr">
                      <a:solidFill>
                        <a:schemeClr val="accent3">
                          <a:lumMod val="50000"/>
                        </a:schemeClr>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t>,063</a:t>
                      </a:r>
                      <a:endParaRPr lang="el-GR" sz="1400" b="0"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T w="28575" cap="flat" cmpd="sng" algn="ctr">
                      <a:solidFill>
                        <a:schemeClr val="accent3">
                          <a:lumMod val="50000"/>
                        </a:schemeClr>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r>
              <a:tr h="270745">
                <a:tc>
                  <a:txBody>
                    <a:bodyPr/>
                    <a:lstStyle/>
                    <a:p>
                      <a:pPr algn="ctr">
                        <a:lnSpc>
                          <a:spcPct val="115000"/>
                        </a:lnSpc>
                        <a:spcAft>
                          <a:spcPts val="0"/>
                        </a:spcAft>
                      </a:pPr>
                      <a:r>
                        <a:rPr lang="el-GR" sz="1400" dirty="0"/>
                        <a:t>Σαφήνεια (Μετά)</a:t>
                      </a:r>
                      <a:endParaRPr lang="el-GR" sz="1400" b="0" dirty="0">
                        <a:latin typeface="Cambria" pitchFamily="18" charset="0"/>
                        <a:ea typeface="Calibri"/>
                        <a:cs typeface="Times New Roman"/>
                      </a:endParaRPr>
                    </a:p>
                  </a:txBody>
                  <a:tcPr marL="68580" marR="68580" marT="0" marB="0">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t>40</a:t>
                      </a:r>
                      <a:endParaRPr lang="el-GR" sz="1400" b="0"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t>,284</a:t>
                      </a:r>
                      <a:endParaRPr lang="el-GR" sz="1400" b="0"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t>,076</a:t>
                      </a:r>
                      <a:endParaRPr lang="el-GR" sz="1400" b="0"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r>
              <a:tr h="270745">
                <a:tc>
                  <a:txBody>
                    <a:bodyPr/>
                    <a:lstStyle/>
                    <a:p>
                      <a:pPr algn="ctr">
                        <a:lnSpc>
                          <a:spcPct val="115000"/>
                        </a:lnSpc>
                        <a:spcAft>
                          <a:spcPts val="0"/>
                        </a:spcAft>
                      </a:pPr>
                      <a:r>
                        <a:rPr lang="el-GR" sz="1400" dirty="0"/>
                        <a:t>Συνεκτικότητα (Μετά)</a:t>
                      </a:r>
                      <a:endParaRPr lang="el-GR" sz="1400" b="0" dirty="0">
                        <a:latin typeface="Cambria" pitchFamily="18" charset="0"/>
                        <a:ea typeface="Calibri"/>
                        <a:cs typeface="Times New Roman"/>
                      </a:endParaRPr>
                    </a:p>
                  </a:txBody>
                  <a:tcPr marL="68580" marR="68580" marT="0" marB="0">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t>40</a:t>
                      </a:r>
                      <a:endParaRPr lang="el-GR" sz="1400" b="0"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t>,344</a:t>
                      </a:r>
                      <a:endParaRPr lang="el-GR" sz="1400" b="0"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b="1" dirty="0"/>
                        <a:t>,030</a:t>
                      </a:r>
                      <a:endParaRPr lang="el-GR" sz="1400" b="1"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r>
              <a:tr h="352285">
                <a:tc>
                  <a:txBody>
                    <a:bodyPr/>
                    <a:lstStyle/>
                    <a:p>
                      <a:pPr algn="ctr">
                        <a:lnSpc>
                          <a:spcPct val="115000"/>
                        </a:lnSpc>
                        <a:spcAft>
                          <a:spcPts val="0"/>
                        </a:spcAft>
                      </a:pPr>
                      <a:r>
                        <a:rPr lang="el-GR" sz="1400" dirty="0"/>
                        <a:t>Συνοχή   (Εσωτερική στήριξη επιχειρημάτων) (Μετά)</a:t>
                      </a:r>
                      <a:endParaRPr lang="el-GR" sz="1400" b="0" dirty="0">
                        <a:latin typeface="Cambria" pitchFamily="18" charset="0"/>
                        <a:ea typeface="Calibri"/>
                        <a:cs typeface="Times New Roman"/>
                      </a:endParaRPr>
                    </a:p>
                  </a:txBody>
                  <a:tcPr marL="68580" marR="68580" marT="0" marB="0">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t>40</a:t>
                      </a:r>
                      <a:endParaRPr lang="el-GR" sz="1400" b="0"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t>,538</a:t>
                      </a:r>
                      <a:endParaRPr lang="el-GR" sz="1400" b="0"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b="1" dirty="0"/>
                        <a:t>&lt;,0001</a:t>
                      </a:r>
                      <a:endParaRPr lang="el-GR" sz="1400" b="1"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r>
              <a:tr h="435645">
                <a:tc>
                  <a:txBody>
                    <a:bodyPr/>
                    <a:lstStyle/>
                    <a:p>
                      <a:pPr algn="ctr">
                        <a:lnSpc>
                          <a:spcPct val="115000"/>
                        </a:lnSpc>
                        <a:spcAft>
                          <a:spcPts val="0"/>
                        </a:spcAft>
                      </a:pPr>
                      <a:r>
                        <a:rPr lang="el-GR" sz="1400" dirty="0"/>
                        <a:t>Συνοχή (Συνδετικοί Δείκτες) (Μετά)</a:t>
                      </a:r>
                      <a:endParaRPr lang="el-GR" sz="1400" b="0" dirty="0">
                        <a:latin typeface="Cambria" pitchFamily="18" charset="0"/>
                        <a:ea typeface="Calibri"/>
                        <a:cs typeface="Times New Roman"/>
                      </a:endParaRPr>
                    </a:p>
                  </a:txBody>
                  <a:tcPr marL="68580" marR="68580" marT="0" marB="0">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t>40</a:t>
                      </a:r>
                      <a:endParaRPr lang="el-GR" sz="1400" b="0"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t>,358</a:t>
                      </a:r>
                      <a:endParaRPr lang="el-GR" sz="1400" b="0"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b="1" dirty="0"/>
                        <a:t>,023</a:t>
                      </a:r>
                      <a:endParaRPr lang="el-GR" sz="1400" b="1"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r>
              <a:tr h="352285">
                <a:tc>
                  <a:txBody>
                    <a:bodyPr/>
                    <a:lstStyle/>
                    <a:p>
                      <a:pPr algn="ctr">
                        <a:lnSpc>
                          <a:spcPct val="115000"/>
                        </a:lnSpc>
                        <a:spcAft>
                          <a:spcPts val="0"/>
                        </a:spcAft>
                      </a:pPr>
                      <a:r>
                        <a:rPr lang="el-GR" sz="1400" dirty="0"/>
                        <a:t>Επιχειρηματολογικοί Δείκτες (</a:t>
                      </a:r>
                      <a:r>
                        <a:rPr lang="el-GR" sz="1400" dirty="0" err="1"/>
                        <a:t>Τροπικότητας</a:t>
                      </a:r>
                      <a:r>
                        <a:rPr lang="el-GR" sz="1400" dirty="0"/>
                        <a:t>) (Μετά)</a:t>
                      </a:r>
                      <a:endParaRPr lang="el-GR" sz="1400" b="0" dirty="0">
                        <a:latin typeface="Cambria" pitchFamily="18" charset="0"/>
                        <a:ea typeface="Calibri"/>
                        <a:cs typeface="Times New Roman"/>
                      </a:endParaRPr>
                    </a:p>
                  </a:txBody>
                  <a:tcPr marL="68580" marR="68580" marT="0" marB="0">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t>40</a:t>
                      </a:r>
                      <a:endParaRPr lang="el-GR" sz="1400" b="0"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solidFill>
                      <a:srgbClr val="E0AD2C"/>
                    </a:solidFill>
                  </a:tcPr>
                </a:tc>
                <a:tc>
                  <a:txBody>
                    <a:bodyPr/>
                    <a:lstStyle/>
                    <a:p>
                      <a:pPr algn="ctr">
                        <a:lnSpc>
                          <a:spcPct val="115000"/>
                        </a:lnSpc>
                        <a:spcAft>
                          <a:spcPts val="0"/>
                        </a:spcAft>
                      </a:pPr>
                      <a:r>
                        <a:rPr lang="el-GR" sz="1400" dirty="0"/>
                        <a:t>,524</a:t>
                      </a:r>
                      <a:endParaRPr lang="el-GR" sz="1400" b="0"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solidFill>
                      <a:srgbClr val="E0AD2C"/>
                    </a:solidFill>
                  </a:tcPr>
                </a:tc>
                <a:tc>
                  <a:txBody>
                    <a:bodyPr/>
                    <a:lstStyle/>
                    <a:p>
                      <a:pPr algn="ctr">
                        <a:lnSpc>
                          <a:spcPct val="115000"/>
                        </a:lnSpc>
                        <a:spcAft>
                          <a:spcPts val="0"/>
                        </a:spcAft>
                      </a:pPr>
                      <a:r>
                        <a:rPr lang="el-GR" sz="1400" b="1" dirty="0"/>
                        <a:t>,001</a:t>
                      </a:r>
                      <a:endParaRPr lang="el-GR" sz="1400" b="1"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r>
              <a:tr h="352285">
                <a:tc>
                  <a:txBody>
                    <a:bodyPr/>
                    <a:lstStyle/>
                    <a:p>
                      <a:pPr algn="ctr">
                        <a:lnSpc>
                          <a:spcPct val="115000"/>
                        </a:lnSpc>
                        <a:spcAft>
                          <a:spcPts val="0"/>
                        </a:spcAft>
                      </a:pPr>
                      <a:r>
                        <a:rPr lang="el-GR" sz="1400" dirty="0"/>
                        <a:t>Επιχειρηματολογικοί Δείκτες (Προσωπικής εμπλοκής) (Μετά)</a:t>
                      </a:r>
                      <a:endParaRPr lang="el-GR" sz="1400" b="0" dirty="0">
                        <a:latin typeface="Cambria" pitchFamily="18" charset="0"/>
                        <a:ea typeface="Calibri"/>
                        <a:cs typeface="Times New Roman"/>
                      </a:endParaRPr>
                    </a:p>
                  </a:txBody>
                  <a:tcPr marL="68580" marR="68580" marT="0" marB="0">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t>40</a:t>
                      </a:r>
                      <a:endParaRPr lang="el-GR" sz="1400" b="0"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t>,425</a:t>
                      </a:r>
                      <a:endParaRPr lang="el-GR" sz="1400" b="0"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b="1" dirty="0"/>
                        <a:t>,006</a:t>
                      </a:r>
                      <a:endParaRPr lang="el-GR" sz="1400" b="1"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r>
              <a:tr h="534268">
                <a:tc>
                  <a:txBody>
                    <a:bodyPr/>
                    <a:lstStyle/>
                    <a:p>
                      <a:pPr algn="ctr">
                        <a:lnSpc>
                          <a:spcPct val="115000"/>
                        </a:lnSpc>
                        <a:spcAft>
                          <a:spcPts val="0"/>
                        </a:spcAft>
                      </a:pPr>
                      <a:r>
                        <a:rPr lang="el-GR" sz="1400" dirty="0"/>
                        <a:t>Επιχειρηματολογικοί Δείκτες (άμβλυνση απολυτότητας) (Μετά)</a:t>
                      </a:r>
                      <a:endParaRPr lang="el-GR" sz="1400" b="0" dirty="0">
                        <a:latin typeface="Cambria" pitchFamily="18" charset="0"/>
                        <a:ea typeface="Calibri"/>
                        <a:cs typeface="Times New Roman"/>
                      </a:endParaRPr>
                    </a:p>
                  </a:txBody>
                  <a:tcPr marL="68580" marR="68580" marT="0" marB="0">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t>40</a:t>
                      </a:r>
                      <a:endParaRPr lang="el-GR" sz="1400" b="0"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t>,394</a:t>
                      </a:r>
                      <a:endParaRPr lang="el-GR" sz="1400" b="0"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b="1" dirty="0"/>
                        <a:t>,012</a:t>
                      </a:r>
                      <a:endParaRPr lang="el-GR" sz="1400" b="1"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r>
              <a:tr h="534268">
                <a:tc>
                  <a:txBody>
                    <a:bodyPr/>
                    <a:lstStyle/>
                    <a:p>
                      <a:pPr algn="ctr">
                        <a:lnSpc>
                          <a:spcPct val="115000"/>
                        </a:lnSpc>
                        <a:spcAft>
                          <a:spcPts val="0"/>
                        </a:spcAft>
                      </a:pPr>
                      <a:r>
                        <a:rPr lang="el-GR" sz="1400" dirty="0"/>
                        <a:t>Δομικά Στοιχεία του Επιχειρηματολογικού Κειμένου (Μετά)</a:t>
                      </a:r>
                      <a:endParaRPr lang="el-GR" sz="1400" b="0" dirty="0">
                        <a:latin typeface="Cambria" pitchFamily="18" charset="0"/>
                        <a:ea typeface="Calibri"/>
                        <a:cs typeface="Times New Roman"/>
                      </a:endParaRPr>
                    </a:p>
                  </a:txBody>
                  <a:tcPr marL="68580" marR="68580" marT="0" marB="0">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solidFill>
                      <a:schemeClr val="accent5">
                        <a:lumMod val="40000"/>
                        <a:lumOff val="60000"/>
                      </a:schemeClr>
                    </a:solidFill>
                  </a:tcPr>
                </a:tc>
                <a:tc>
                  <a:txBody>
                    <a:bodyPr/>
                    <a:lstStyle/>
                    <a:p>
                      <a:pPr algn="ctr">
                        <a:lnSpc>
                          <a:spcPct val="115000"/>
                        </a:lnSpc>
                        <a:spcAft>
                          <a:spcPts val="0"/>
                        </a:spcAft>
                      </a:pPr>
                      <a:r>
                        <a:rPr lang="el-GR" sz="1400" dirty="0"/>
                        <a:t>40</a:t>
                      </a:r>
                      <a:endParaRPr lang="el-GR" sz="1400" b="0"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solidFill>
                      <a:schemeClr val="accent5">
                        <a:lumMod val="40000"/>
                        <a:lumOff val="60000"/>
                      </a:schemeClr>
                    </a:solidFill>
                  </a:tcPr>
                </a:tc>
                <a:tc>
                  <a:txBody>
                    <a:bodyPr/>
                    <a:lstStyle/>
                    <a:p>
                      <a:pPr algn="ctr">
                        <a:lnSpc>
                          <a:spcPct val="115000"/>
                        </a:lnSpc>
                        <a:spcAft>
                          <a:spcPts val="0"/>
                        </a:spcAft>
                      </a:pPr>
                      <a:r>
                        <a:rPr lang="el-GR" sz="1400" dirty="0"/>
                        <a:t>,495</a:t>
                      </a:r>
                      <a:endParaRPr lang="el-GR" sz="1400" b="0"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solidFill>
                      <a:schemeClr val="accent5">
                        <a:lumMod val="40000"/>
                        <a:lumOff val="60000"/>
                      </a:schemeClr>
                    </a:solidFill>
                  </a:tcPr>
                </a:tc>
                <a:tc>
                  <a:txBody>
                    <a:bodyPr/>
                    <a:lstStyle/>
                    <a:p>
                      <a:pPr algn="ctr">
                        <a:lnSpc>
                          <a:spcPct val="115000"/>
                        </a:lnSpc>
                        <a:spcAft>
                          <a:spcPts val="0"/>
                        </a:spcAft>
                      </a:pPr>
                      <a:r>
                        <a:rPr lang="el-GR" sz="1400" b="1" dirty="0"/>
                        <a:t>,001</a:t>
                      </a:r>
                      <a:endParaRPr lang="el-GR" sz="1400" b="1" dirty="0">
                        <a:latin typeface="Cambria" pitchFamily="18" charset="0"/>
                        <a:ea typeface="Calibri"/>
                        <a:cs typeface="Times New Roman"/>
                      </a:endParaRPr>
                    </a:p>
                  </a:txBody>
                  <a:tcPr marL="68580" marR="68580" marT="0" marB="0">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solidFill>
                      <a:schemeClr val="accent5">
                        <a:lumMod val="40000"/>
                        <a:lumOff val="60000"/>
                      </a:schemeClr>
                    </a:solidFill>
                  </a:tcPr>
                </a:tc>
              </a:tr>
            </a:tbl>
          </a:graphicData>
        </a:graphic>
      </p:graphicFrame>
      <p:sp>
        <p:nvSpPr>
          <p:cNvPr id="5" name="4 - Ορθογώνιο"/>
          <p:cNvSpPr/>
          <p:nvPr/>
        </p:nvSpPr>
        <p:spPr>
          <a:xfrm>
            <a:off x="467544" y="1124744"/>
            <a:ext cx="8064896" cy="738664"/>
          </a:xfrm>
          <a:prstGeom prst="rect">
            <a:avLst/>
          </a:prstGeom>
        </p:spPr>
        <p:txBody>
          <a:bodyPr wrap="square">
            <a:spAutoFit/>
          </a:bodyPr>
          <a:lstStyle/>
          <a:p>
            <a:r>
              <a:rPr lang="el-GR" sz="1400" dirty="0" smtClean="0"/>
              <a:t>Σκοπός της ανάλυσης είναι ο έλεγχος της συσχέτισης της «Ηθικής Ανάπτυξης» με τα στοιχεία του κειμένου. Χρησιμοποιήθηκε ο μη-παραμετρικός Συντελεστής Συσχέτισης ρ του </a:t>
            </a:r>
            <a:r>
              <a:rPr lang="el-GR" sz="1400" dirty="0" err="1" smtClean="0"/>
              <a:t>Spearman</a:t>
            </a:r>
            <a:r>
              <a:rPr lang="el-GR" sz="1400" dirty="0" smtClean="0"/>
              <a:t> (</a:t>
            </a:r>
            <a:r>
              <a:rPr lang="el-GR" sz="1400" i="1" dirty="0" err="1" smtClean="0"/>
              <a:t>Spearman’s</a:t>
            </a:r>
            <a:r>
              <a:rPr lang="el-GR" sz="1400" i="1" dirty="0" smtClean="0"/>
              <a:t> ρ </a:t>
            </a:r>
            <a:r>
              <a:rPr lang="el-GR" sz="1400" i="1" dirty="0" err="1" smtClean="0"/>
              <a:t>Correlation</a:t>
            </a:r>
            <a:r>
              <a:rPr lang="el-GR" sz="1400" i="1" dirty="0" smtClean="0"/>
              <a:t> </a:t>
            </a:r>
            <a:r>
              <a:rPr lang="el-GR" sz="1400" i="1" dirty="0" err="1" smtClean="0"/>
              <a:t>Coefficient</a:t>
            </a:r>
            <a:r>
              <a:rPr lang="el-GR" sz="1400" dirty="0" smtClean="0"/>
              <a:t>) με επίπεδο στατιστικής σημαντικότητας για όλους τους ελέγχους ορίστηκε σε 5% (0,05).</a:t>
            </a:r>
            <a:endParaRPr lang="el-GR" sz="1400" dirty="0"/>
          </a:p>
        </p:txBody>
      </p:sp>
    </p:spTree>
  </p:cSld>
  <p:clrMapOvr>
    <a:masterClrMapping/>
  </p:clrMapOvr>
  <p:transition spd="slow">
    <p:wipe dir="d"/>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83568" y="332656"/>
            <a:ext cx="7920880" cy="864096"/>
          </a:xfr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r>
              <a:rPr lang="el-GR" sz="2700" i="1" dirty="0" smtClean="0"/>
              <a:t/>
            </a:r>
            <a:br>
              <a:rPr lang="el-GR" sz="2700" i="1" dirty="0" smtClean="0"/>
            </a:br>
            <a:r>
              <a:rPr lang="el-GR" sz="2700" i="1" dirty="0" smtClean="0"/>
              <a:t/>
            </a:r>
            <a:br>
              <a:rPr lang="el-GR" sz="2700" i="1" dirty="0" smtClean="0"/>
            </a:br>
            <a:r>
              <a:rPr lang="el-GR" sz="2200" b="1" dirty="0" smtClean="0">
                <a:latin typeface="Cambria" pitchFamily="18" charset="0"/>
              </a:rPr>
              <a:t>Συσχέτιση Ηθικής Ανάπτυξης με </a:t>
            </a:r>
            <a:br>
              <a:rPr lang="el-GR" sz="2200" b="1" dirty="0" smtClean="0">
                <a:latin typeface="Cambria" pitchFamily="18" charset="0"/>
              </a:rPr>
            </a:br>
            <a:r>
              <a:rPr lang="el-GR" sz="2200" b="1" dirty="0" smtClean="0">
                <a:latin typeface="Cambria" pitchFamily="18" charset="0"/>
              </a:rPr>
              <a:t>Οργάνωση και Παρουσίαση Περιεχομένου (Μετά)</a:t>
            </a:r>
            <a:r>
              <a:rPr lang="el-GR" dirty="0" smtClean="0"/>
              <a:t/>
            </a:r>
            <a:br>
              <a:rPr lang="el-GR" dirty="0" smtClean="0"/>
            </a:br>
            <a:endParaRPr lang="el-GR" dirty="0"/>
          </a:p>
        </p:txBody>
      </p:sp>
      <p:graphicFrame>
        <p:nvGraphicFramePr>
          <p:cNvPr id="4" name="3 - Θέση περιεχομένου"/>
          <p:cNvGraphicFramePr>
            <a:graphicFrameLocks noGrp="1"/>
          </p:cNvGraphicFramePr>
          <p:nvPr>
            <p:ph idx="1"/>
          </p:nvPr>
        </p:nvGraphicFramePr>
        <p:xfrm>
          <a:off x="683568" y="1628800"/>
          <a:ext cx="8003232" cy="4752530"/>
        </p:xfrm>
        <a:graphic>
          <a:graphicData uri="http://schemas.openxmlformats.org/drawingml/2006/table">
            <a:tbl>
              <a:tblPr firstRow="1" bandRow="1">
                <a:tableStyleId>{5C22544A-7EE6-4342-B048-85BDC9FD1C3A}</a:tableStyleId>
              </a:tblPr>
              <a:tblGrid>
                <a:gridCol w="2812211"/>
                <a:gridCol w="1189405"/>
                <a:gridCol w="2000808"/>
                <a:gridCol w="2000808"/>
              </a:tblGrid>
              <a:tr h="402606">
                <a:tc gridSpan="4">
                  <a:txBody>
                    <a:bodyPr/>
                    <a:lstStyle/>
                    <a:p>
                      <a:pPr algn="ctr">
                        <a:lnSpc>
                          <a:spcPct val="115000"/>
                        </a:lnSpc>
                        <a:spcAft>
                          <a:spcPts val="0"/>
                        </a:spcAft>
                      </a:pPr>
                      <a:r>
                        <a:rPr lang="el-GR" sz="1600" b="1" dirty="0">
                          <a:latin typeface="Cambria"/>
                          <a:ea typeface="Calibri"/>
                          <a:cs typeface="Arial"/>
                        </a:rPr>
                        <a:t>Ηθική Ανάπτυξη (Μετά)</a:t>
                      </a:r>
                      <a:endParaRPr lang="el-GR" sz="1600" dirty="0">
                        <a:latin typeface="Cambria"/>
                        <a:ea typeface="Calibri"/>
                        <a:cs typeface="Times New Roman"/>
                      </a:endParaRPr>
                    </a:p>
                  </a:txBody>
                  <a:tcPr marL="19050" marR="19050" marT="19050" marB="19050" anchor="ctr">
                    <a:lnB w="12700" cap="flat" cmpd="sng" algn="ctr">
                      <a:solidFill>
                        <a:srgbClr val="00B050"/>
                      </a:solidFill>
                      <a:prstDash val="solid"/>
                      <a:round/>
                      <a:headEnd type="none" w="med" len="med"/>
                      <a:tailEnd type="none" w="med" len="med"/>
                    </a:lnB>
                  </a:tcPr>
                </a:tc>
                <a:tc hMerge="1">
                  <a:txBody>
                    <a:bodyPr/>
                    <a:lstStyle/>
                    <a:p>
                      <a:endParaRPr lang="el-GR"/>
                    </a:p>
                  </a:txBody>
                  <a:tcPr/>
                </a:tc>
                <a:tc hMerge="1">
                  <a:txBody>
                    <a:bodyPr/>
                    <a:lstStyle/>
                    <a:p>
                      <a:endParaRPr lang="el-GR"/>
                    </a:p>
                  </a:txBody>
                  <a:tcPr/>
                </a:tc>
                <a:tc hMerge="1">
                  <a:txBody>
                    <a:bodyPr/>
                    <a:lstStyle/>
                    <a:p>
                      <a:endParaRPr lang="el-GR"/>
                    </a:p>
                  </a:txBody>
                  <a:tcPr/>
                </a:tc>
              </a:tr>
              <a:tr h="547900">
                <a:tc>
                  <a:txBody>
                    <a:bodyPr/>
                    <a:lstStyle/>
                    <a:p>
                      <a:pPr algn="ctr">
                        <a:lnSpc>
                          <a:spcPct val="115000"/>
                        </a:lnSpc>
                        <a:spcAft>
                          <a:spcPts val="0"/>
                        </a:spcAft>
                      </a:pPr>
                      <a:r>
                        <a:rPr lang="el-GR" sz="1400" b="1" dirty="0">
                          <a:latin typeface="Cambria"/>
                          <a:ea typeface="Calibri"/>
                          <a:cs typeface="Arial"/>
                        </a:rPr>
                        <a:t>Οργάνωση και Παρουσίαση Περιεχομένου (Μετά</a:t>
                      </a:r>
                      <a:r>
                        <a:rPr lang="el-GR" sz="1400" b="1" dirty="0" smtClean="0">
                          <a:latin typeface="Cambria"/>
                          <a:ea typeface="Calibri"/>
                          <a:cs typeface="Arial"/>
                        </a:rPr>
                        <a:t>)</a:t>
                      </a:r>
                      <a:endParaRPr lang="el-GR" sz="1400"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28575" cap="flat" cmpd="sng" algn="ctr">
                      <a:solidFill>
                        <a:schemeClr val="accent3">
                          <a:lumMod val="50000"/>
                        </a:schemeClr>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b="1" dirty="0">
                          <a:latin typeface="Cambria"/>
                          <a:ea typeface="Calibri"/>
                          <a:cs typeface="Arial"/>
                        </a:rPr>
                        <a:t>Ν</a:t>
                      </a:r>
                      <a:endParaRPr lang="el-GR" sz="1400" b="1" dirty="0">
                        <a:latin typeface="Cambria"/>
                        <a:ea typeface="Calibri"/>
                        <a:cs typeface="Times New Roman"/>
                      </a:endParaRPr>
                    </a:p>
                  </a:txBody>
                  <a:tcPr marL="19050" marR="19050" marT="19050" marB="1905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28575" cap="flat" cmpd="sng" algn="ctr">
                      <a:solidFill>
                        <a:schemeClr val="accent3">
                          <a:lumMod val="50000"/>
                        </a:schemeClr>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b="1" dirty="0" err="1">
                          <a:latin typeface="Cambria"/>
                          <a:ea typeface="Calibri"/>
                          <a:cs typeface="Arial"/>
                        </a:rPr>
                        <a:t>Spearman’s</a:t>
                      </a:r>
                      <a:r>
                        <a:rPr lang="el-GR" sz="1400" b="1" dirty="0">
                          <a:latin typeface="Cambria"/>
                          <a:ea typeface="Calibri"/>
                          <a:cs typeface="Arial"/>
                        </a:rPr>
                        <a:t> </a:t>
                      </a:r>
                      <a:r>
                        <a:rPr lang="el-GR" sz="1400" b="1" dirty="0" err="1">
                          <a:latin typeface="Cambria"/>
                          <a:ea typeface="Calibri"/>
                          <a:cs typeface="Arial"/>
                        </a:rPr>
                        <a:t>rho</a:t>
                      </a:r>
                      <a:r>
                        <a:rPr lang="el-GR" sz="1400" b="1" dirty="0">
                          <a:latin typeface="Cambria"/>
                          <a:ea typeface="Calibri"/>
                          <a:cs typeface="Arial"/>
                        </a:rPr>
                        <a:t> (ρ)</a:t>
                      </a:r>
                      <a:endParaRPr lang="el-GR" sz="1400" b="1"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28575" cap="flat" cmpd="sng" algn="ctr">
                      <a:solidFill>
                        <a:schemeClr val="accent3">
                          <a:lumMod val="50000"/>
                        </a:schemeClr>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b="1" dirty="0">
                          <a:latin typeface="Cambria"/>
                          <a:ea typeface="Calibri"/>
                          <a:cs typeface="Arial"/>
                        </a:rPr>
                        <a:t>p</a:t>
                      </a:r>
                      <a:endParaRPr lang="el-GR" sz="1400" b="1"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28575" cap="flat" cmpd="sng" algn="ctr">
                      <a:solidFill>
                        <a:schemeClr val="accent3">
                          <a:lumMod val="50000"/>
                        </a:schemeClr>
                      </a:solidFill>
                      <a:prstDash val="solid"/>
                      <a:round/>
                      <a:headEnd type="none" w="med" len="med"/>
                      <a:tailEnd type="none" w="med" len="med"/>
                    </a:lnB>
                    <a:solidFill>
                      <a:srgbClr val="E0AD2C"/>
                    </a:solidFill>
                  </a:tcPr>
                </a:tc>
              </a:tr>
              <a:tr h="402606">
                <a:tc>
                  <a:txBody>
                    <a:bodyPr/>
                    <a:lstStyle/>
                    <a:p>
                      <a:pPr algn="ctr">
                        <a:lnSpc>
                          <a:spcPct val="115000"/>
                        </a:lnSpc>
                        <a:spcAft>
                          <a:spcPts val="0"/>
                        </a:spcAft>
                      </a:pPr>
                      <a:r>
                        <a:rPr lang="el-GR" sz="1400" dirty="0">
                          <a:latin typeface="Cambria"/>
                          <a:ea typeface="Calibri"/>
                          <a:cs typeface="Arial"/>
                        </a:rPr>
                        <a:t>Προσωπική άποψη (Μετά)</a:t>
                      </a:r>
                      <a:endParaRPr lang="el-GR" sz="1400"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28575" cap="flat" cmpd="sng" algn="ctr">
                      <a:solidFill>
                        <a:schemeClr val="accent3">
                          <a:lumMod val="50000"/>
                        </a:schemeClr>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40</a:t>
                      </a:r>
                      <a:endParaRPr lang="el-GR" sz="1400" dirty="0">
                        <a:latin typeface="Cambria"/>
                        <a:ea typeface="Calibri"/>
                        <a:cs typeface="Times New Roman"/>
                      </a:endParaRPr>
                    </a:p>
                  </a:txBody>
                  <a:tcPr marL="19050" marR="19050" marT="19050" marB="1905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28575" cap="flat" cmpd="sng" algn="ctr">
                      <a:solidFill>
                        <a:schemeClr val="accent3">
                          <a:lumMod val="50000"/>
                        </a:schemeClr>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,384</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28575" cap="flat" cmpd="sng" algn="ctr">
                      <a:solidFill>
                        <a:schemeClr val="accent3">
                          <a:lumMod val="50000"/>
                        </a:schemeClr>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b="1" dirty="0">
                          <a:latin typeface="Cambria"/>
                          <a:ea typeface="Calibri"/>
                          <a:cs typeface="Arial"/>
                        </a:rPr>
                        <a:t>,014</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28575" cap="flat" cmpd="sng" algn="ctr">
                      <a:solidFill>
                        <a:schemeClr val="accent3">
                          <a:lumMod val="50000"/>
                        </a:schemeClr>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r>
              <a:tr h="547900">
                <a:tc>
                  <a:txBody>
                    <a:bodyPr/>
                    <a:lstStyle/>
                    <a:p>
                      <a:pPr algn="ctr">
                        <a:lnSpc>
                          <a:spcPct val="115000"/>
                        </a:lnSpc>
                        <a:spcAft>
                          <a:spcPts val="0"/>
                        </a:spcAft>
                      </a:pPr>
                      <a:r>
                        <a:rPr lang="el-GR" sz="1400" dirty="0">
                          <a:latin typeface="Cambria"/>
                          <a:ea typeface="Calibri"/>
                          <a:cs typeface="Arial"/>
                        </a:rPr>
                        <a:t>Στήριξη θέσης με επιχειρήματα (Μετά)</a:t>
                      </a:r>
                      <a:endParaRPr lang="el-GR" sz="1400"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latin typeface="Cambria"/>
                          <a:ea typeface="Calibri"/>
                          <a:cs typeface="Arial"/>
                        </a:rPr>
                        <a:t>40</a:t>
                      </a:r>
                      <a:endParaRPr lang="el-GR" sz="1400" dirty="0">
                        <a:latin typeface="Cambria"/>
                        <a:ea typeface="Calibri"/>
                        <a:cs typeface="Times New Roman"/>
                      </a:endParaRPr>
                    </a:p>
                  </a:txBody>
                  <a:tcPr marL="19050" marR="19050" marT="19050" marB="1905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latin typeface="Cambria"/>
                          <a:ea typeface="Calibri"/>
                          <a:cs typeface="Arial"/>
                        </a:rPr>
                        <a:t>,423</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b="1" dirty="0">
                          <a:latin typeface="Cambria"/>
                          <a:ea typeface="Calibri"/>
                          <a:cs typeface="Arial"/>
                        </a:rPr>
                        <a:t>,007</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r>
              <a:tr h="402606">
                <a:tc>
                  <a:txBody>
                    <a:bodyPr/>
                    <a:lstStyle/>
                    <a:p>
                      <a:pPr algn="ctr">
                        <a:lnSpc>
                          <a:spcPct val="115000"/>
                        </a:lnSpc>
                        <a:spcAft>
                          <a:spcPts val="0"/>
                        </a:spcAft>
                      </a:pPr>
                      <a:r>
                        <a:rPr lang="el-GR" sz="1400" dirty="0">
                          <a:latin typeface="Cambria"/>
                          <a:ea typeface="Calibri"/>
                          <a:cs typeface="Arial"/>
                        </a:rPr>
                        <a:t>Αντίθετη άποψη (Μετά)</a:t>
                      </a:r>
                      <a:endParaRPr lang="el-GR" sz="1400"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40</a:t>
                      </a:r>
                      <a:endParaRPr lang="el-GR" sz="1400" dirty="0">
                        <a:latin typeface="Cambria"/>
                        <a:ea typeface="Calibri"/>
                        <a:cs typeface="Times New Roman"/>
                      </a:endParaRPr>
                    </a:p>
                  </a:txBody>
                  <a:tcPr marL="19050" marR="19050" marT="19050" marB="1905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,582</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b="1" dirty="0">
                          <a:latin typeface="Cambria"/>
                          <a:ea typeface="Calibri"/>
                          <a:cs typeface="Arial"/>
                        </a:rPr>
                        <a:t>&lt;,0001</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r>
              <a:tr h="402606">
                <a:tc>
                  <a:txBody>
                    <a:bodyPr/>
                    <a:lstStyle/>
                    <a:p>
                      <a:pPr algn="ctr">
                        <a:lnSpc>
                          <a:spcPct val="115000"/>
                        </a:lnSpc>
                        <a:spcAft>
                          <a:spcPts val="0"/>
                        </a:spcAft>
                      </a:pPr>
                      <a:r>
                        <a:rPr lang="el-GR" sz="1400" dirty="0">
                          <a:latin typeface="Cambria"/>
                          <a:ea typeface="Calibri"/>
                          <a:cs typeface="Arial"/>
                        </a:rPr>
                        <a:t>Αντεπιχειρήματα (Μετά)</a:t>
                      </a:r>
                      <a:endParaRPr lang="el-GR" sz="1400"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latin typeface="Cambria"/>
                          <a:ea typeface="Calibri"/>
                          <a:cs typeface="Arial"/>
                        </a:rPr>
                        <a:t>40</a:t>
                      </a:r>
                      <a:endParaRPr lang="el-GR" sz="1400" dirty="0">
                        <a:latin typeface="Cambria"/>
                        <a:ea typeface="Calibri"/>
                        <a:cs typeface="Times New Roman"/>
                      </a:endParaRPr>
                    </a:p>
                  </a:txBody>
                  <a:tcPr marL="19050" marR="19050" marT="19050" marB="1905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latin typeface="Cambria"/>
                          <a:ea typeface="Calibri"/>
                          <a:cs typeface="Arial"/>
                        </a:rPr>
                        <a:t>,461</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b="1" dirty="0">
                          <a:latin typeface="Cambria"/>
                          <a:ea typeface="Calibri"/>
                          <a:cs typeface="Arial"/>
                        </a:rPr>
                        <a:t>,003</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r>
              <a:tr h="547900">
                <a:tc>
                  <a:txBody>
                    <a:bodyPr/>
                    <a:lstStyle/>
                    <a:p>
                      <a:pPr algn="ctr">
                        <a:lnSpc>
                          <a:spcPct val="115000"/>
                        </a:lnSpc>
                        <a:spcAft>
                          <a:spcPts val="0"/>
                        </a:spcAft>
                      </a:pPr>
                      <a:r>
                        <a:rPr lang="el-GR" sz="1400" dirty="0">
                          <a:latin typeface="Cambria"/>
                          <a:ea typeface="Calibri"/>
                          <a:cs typeface="Arial"/>
                        </a:rPr>
                        <a:t>Ανασκευή αντεπιχειρημάτων (Μετά)</a:t>
                      </a:r>
                      <a:endParaRPr lang="el-GR" sz="1400"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40</a:t>
                      </a:r>
                      <a:endParaRPr lang="el-GR" sz="1400" dirty="0">
                        <a:latin typeface="Cambria"/>
                        <a:ea typeface="Calibri"/>
                        <a:cs typeface="Times New Roman"/>
                      </a:endParaRPr>
                    </a:p>
                  </a:txBody>
                  <a:tcPr marL="19050" marR="19050" marT="19050" marB="1905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,371</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b="1" dirty="0">
                          <a:latin typeface="Cambria"/>
                          <a:ea typeface="Calibri"/>
                          <a:cs typeface="Arial"/>
                        </a:rPr>
                        <a:t>,018</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r>
              <a:tr h="547900">
                <a:tc>
                  <a:txBody>
                    <a:bodyPr/>
                    <a:lstStyle/>
                    <a:p>
                      <a:pPr algn="ctr">
                        <a:lnSpc>
                          <a:spcPct val="115000"/>
                        </a:lnSpc>
                        <a:spcAft>
                          <a:spcPts val="0"/>
                        </a:spcAft>
                      </a:pPr>
                      <a:r>
                        <a:rPr lang="el-GR" sz="1400" dirty="0">
                          <a:latin typeface="Cambria"/>
                          <a:ea typeface="Calibri"/>
                          <a:cs typeface="Arial"/>
                        </a:rPr>
                        <a:t>Στήριξη των επιχειρημάτων με αποδεικτικά  στοιχεία (Μετά)</a:t>
                      </a:r>
                      <a:endParaRPr lang="el-GR" sz="1400"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latin typeface="Cambria"/>
                          <a:ea typeface="Calibri"/>
                          <a:cs typeface="Arial"/>
                        </a:rPr>
                        <a:t>40</a:t>
                      </a:r>
                      <a:endParaRPr lang="el-GR" sz="1400" dirty="0">
                        <a:latin typeface="Cambria"/>
                        <a:ea typeface="Calibri"/>
                        <a:cs typeface="Times New Roman"/>
                      </a:endParaRPr>
                    </a:p>
                  </a:txBody>
                  <a:tcPr marL="19050" marR="19050" marT="19050" marB="1905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latin typeface="Cambria"/>
                          <a:ea typeface="Calibri"/>
                          <a:cs typeface="Arial"/>
                        </a:rPr>
                        <a:t>,477</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b="1" dirty="0">
                          <a:latin typeface="Cambria"/>
                          <a:ea typeface="Calibri"/>
                          <a:cs typeface="Arial"/>
                        </a:rPr>
                        <a:t>,002</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r>
              <a:tr h="402606">
                <a:tc>
                  <a:txBody>
                    <a:bodyPr/>
                    <a:lstStyle/>
                    <a:p>
                      <a:pPr algn="ctr">
                        <a:lnSpc>
                          <a:spcPct val="115000"/>
                        </a:lnSpc>
                        <a:spcAft>
                          <a:spcPts val="0"/>
                        </a:spcAft>
                      </a:pPr>
                      <a:r>
                        <a:rPr lang="el-GR" sz="1400" dirty="0">
                          <a:latin typeface="Cambria"/>
                          <a:ea typeface="Calibri"/>
                          <a:cs typeface="Arial"/>
                        </a:rPr>
                        <a:t>Συμπέρασμα (Μετά)</a:t>
                      </a:r>
                      <a:endParaRPr lang="el-GR" sz="1400"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40</a:t>
                      </a:r>
                      <a:endParaRPr lang="el-GR" sz="1400" dirty="0">
                        <a:latin typeface="Cambria"/>
                        <a:ea typeface="Calibri"/>
                        <a:cs typeface="Times New Roman"/>
                      </a:endParaRPr>
                    </a:p>
                  </a:txBody>
                  <a:tcPr marL="19050" marR="19050" marT="19050" marB="1905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,309</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,052</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r>
              <a:tr h="547900">
                <a:tc>
                  <a:txBody>
                    <a:bodyPr/>
                    <a:lstStyle/>
                    <a:p>
                      <a:pPr algn="ctr">
                        <a:lnSpc>
                          <a:spcPct val="115000"/>
                        </a:lnSpc>
                        <a:spcAft>
                          <a:spcPts val="0"/>
                        </a:spcAft>
                      </a:pPr>
                      <a:r>
                        <a:rPr lang="el-GR" sz="1400" dirty="0">
                          <a:latin typeface="Cambria"/>
                          <a:ea typeface="Calibri"/>
                          <a:cs typeface="Arial"/>
                        </a:rPr>
                        <a:t>Οργάνωση και Παρουσίαση Περιεχομένου (Μετά)</a:t>
                      </a:r>
                      <a:endParaRPr lang="el-GR" sz="1400" dirty="0">
                        <a:latin typeface="Cambria"/>
                        <a:ea typeface="Calibri"/>
                        <a:cs typeface="Times New Roman"/>
                      </a:endParaRPr>
                    </a:p>
                  </a:txBody>
                  <a:tcPr marL="19050" marR="19050" marT="19050" marB="19050" anchor="ctr">
                    <a:lnT w="12700" cap="flat" cmpd="sng" algn="ctr">
                      <a:solidFill>
                        <a:srgbClr val="00B050"/>
                      </a:solidFill>
                      <a:prstDash val="solid"/>
                      <a:round/>
                      <a:headEnd type="none" w="med" len="med"/>
                      <a:tailEnd type="none" w="med" len="med"/>
                    </a:lnT>
                    <a:solidFill>
                      <a:srgbClr val="E0AD2C"/>
                    </a:solidFill>
                  </a:tcPr>
                </a:tc>
                <a:tc>
                  <a:txBody>
                    <a:bodyPr/>
                    <a:lstStyle/>
                    <a:p>
                      <a:pPr algn="ctr">
                        <a:lnSpc>
                          <a:spcPct val="115000"/>
                        </a:lnSpc>
                        <a:spcAft>
                          <a:spcPts val="0"/>
                        </a:spcAft>
                      </a:pPr>
                      <a:r>
                        <a:rPr lang="el-GR" sz="1400" dirty="0">
                          <a:latin typeface="Cambria"/>
                          <a:ea typeface="Calibri"/>
                          <a:cs typeface="Arial"/>
                        </a:rPr>
                        <a:t>40</a:t>
                      </a:r>
                      <a:endParaRPr lang="el-GR" sz="1400" dirty="0">
                        <a:latin typeface="Cambria"/>
                        <a:ea typeface="Calibri"/>
                        <a:cs typeface="Times New Roman"/>
                      </a:endParaRPr>
                    </a:p>
                  </a:txBody>
                  <a:tcPr marL="19050" marR="19050" marT="19050" marB="19050">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solidFill>
                      <a:srgbClr val="E0AD2C"/>
                    </a:solidFill>
                  </a:tcPr>
                </a:tc>
                <a:tc>
                  <a:txBody>
                    <a:bodyPr/>
                    <a:lstStyle/>
                    <a:p>
                      <a:pPr algn="ctr">
                        <a:lnSpc>
                          <a:spcPct val="115000"/>
                        </a:lnSpc>
                        <a:spcAft>
                          <a:spcPts val="0"/>
                        </a:spcAft>
                      </a:pPr>
                      <a:r>
                        <a:rPr lang="el-GR" sz="1400" dirty="0">
                          <a:latin typeface="Cambria"/>
                          <a:ea typeface="Calibri"/>
                          <a:cs typeface="Arial"/>
                        </a:rPr>
                        <a:t>,534</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solidFill>
                      <a:srgbClr val="E0AD2C"/>
                    </a:solidFill>
                  </a:tcPr>
                </a:tc>
                <a:tc>
                  <a:txBody>
                    <a:bodyPr/>
                    <a:lstStyle/>
                    <a:p>
                      <a:pPr algn="ctr">
                        <a:lnSpc>
                          <a:spcPct val="115000"/>
                        </a:lnSpc>
                        <a:spcAft>
                          <a:spcPts val="0"/>
                        </a:spcAft>
                      </a:pPr>
                      <a:r>
                        <a:rPr lang="el-GR" sz="1400" b="1" dirty="0">
                          <a:latin typeface="Cambria"/>
                          <a:ea typeface="Calibri"/>
                          <a:cs typeface="Arial"/>
                        </a:rPr>
                        <a:t>&lt;,0001</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solidFill>
                      <a:srgbClr val="E0AD2C"/>
                    </a:solidFill>
                  </a:tcPr>
                </a:tc>
              </a:tr>
            </a:tbl>
          </a:graphicData>
        </a:graphic>
      </p:graphicFrame>
    </p:spTree>
  </p:cSld>
  <p:clrMapOvr>
    <a:masterClrMapping/>
  </p:clrMapOvr>
  <p:transition spd="slow">
    <p:wipe dir="d"/>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404664"/>
            <a:ext cx="8229600" cy="1080120"/>
          </a:xfr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el-GR" sz="2000" b="1" dirty="0" smtClean="0">
                <a:latin typeface="Cambria" pitchFamily="18" charset="0"/>
              </a:rPr>
              <a:t>Συσχέτιση Ηθικής Ανάπτυξης με </a:t>
            </a:r>
            <a:br>
              <a:rPr lang="el-GR" sz="2000" b="1" dirty="0" smtClean="0">
                <a:latin typeface="Cambria" pitchFamily="18" charset="0"/>
              </a:rPr>
            </a:br>
            <a:r>
              <a:rPr lang="el-GR" sz="2000" b="1" dirty="0" smtClean="0">
                <a:latin typeface="Cambria" pitchFamily="18" charset="0"/>
              </a:rPr>
              <a:t>Επικοινωνιακή Διάσταση του Κειμένου (Μετά)</a:t>
            </a:r>
            <a:endParaRPr lang="el-GR" sz="2000" b="1" dirty="0">
              <a:latin typeface="Cambria" pitchFamily="18" charset="0"/>
            </a:endParaRPr>
          </a:p>
        </p:txBody>
      </p:sp>
      <p:graphicFrame>
        <p:nvGraphicFramePr>
          <p:cNvPr id="4" name="3 - Θέση περιεχομένου"/>
          <p:cNvGraphicFramePr>
            <a:graphicFrameLocks noGrp="1"/>
          </p:cNvGraphicFramePr>
          <p:nvPr>
            <p:ph idx="1"/>
          </p:nvPr>
        </p:nvGraphicFramePr>
        <p:xfrm>
          <a:off x="395536" y="1844824"/>
          <a:ext cx="8229600" cy="3773016"/>
        </p:xfrm>
        <a:graphic>
          <a:graphicData uri="http://schemas.openxmlformats.org/drawingml/2006/table">
            <a:tbl>
              <a:tblPr firstRow="1" bandRow="1">
                <a:tableStyleId>{5C22544A-7EE6-4342-B048-85BDC9FD1C3A}</a:tableStyleId>
              </a:tblPr>
              <a:tblGrid>
                <a:gridCol w="2376264"/>
                <a:gridCol w="1738536"/>
                <a:gridCol w="2149896"/>
                <a:gridCol w="1964904"/>
              </a:tblGrid>
              <a:tr h="965539">
                <a:tc gridSpan="4">
                  <a:txBody>
                    <a:bodyPr/>
                    <a:lstStyle/>
                    <a:p>
                      <a:pPr algn="ctr">
                        <a:lnSpc>
                          <a:spcPct val="115000"/>
                        </a:lnSpc>
                        <a:spcAft>
                          <a:spcPts val="0"/>
                        </a:spcAft>
                      </a:pPr>
                      <a:r>
                        <a:rPr lang="el-GR" sz="1600" b="1" dirty="0">
                          <a:latin typeface="Cambria"/>
                          <a:ea typeface="Calibri"/>
                          <a:cs typeface="Arial"/>
                        </a:rPr>
                        <a:t>Ηθική Ανάπτυξη (Μετά)</a:t>
                      </a:r>
                      <a:endParaRPr lang="el-GR" sz="1600" dirty="0">
                        <a:latin typeface="Cambria"/>
                        <a:ea typeface="Calibri"/>
                        <a:cs typeface="Times New Roman"/>
                      </a:endParaRPr>
                    </a:p>
                  </a:txBody>
                  <a:tcPr marL="19050" marR="19050" marT="19050" marB="19050" anchor="ctr">
                    <a:lnB w="12700" cap="flat" cmpd="sng" algn="ctr">
                      <a:solidFill>
                        <a:srgbClr val="00B050"/>
                      </a:solidFill>
                      <a:prstDash val="solid"/>
                      <a:round/>
                      <a:headEnd type="none" w="med" len="med"/>
                      <a:tailEnd type="none" w="med" len="med"/>
                    </a:lnB>
                  </a:tcPr>
                </a:tc>
                <a:tc hMerge="1">
                  <a:txBody>
                    <a:bodyPr/>
                    <a:lstStyle/>
                    <a:p>
                      <a:endParaRPr lang="el-GR"/>
                    </a:p>
                  </a:txBody>
                  <a:tcPr/>
                </a:tc>
                <a:tc hMerge="1">
                  <a:txBody>
                    <a:bodyPr/>
                    <a:lstStyle/>
                    <a:p>
                      <a:endParaRPr lang="el-GR"/>
                    </a:p>
                  </a:txBody>
                  <a:tcPr/>
                </a:tc>
                <a:tc hMerge="1">
                  <a:txBody>
                    <a:bodyPr/>
                    <a:lstStyle/>
                    <a:p>
                      <a:endParaRPr lang="el-GR"/>
                    </a:p>
                  </a:txBody>
                  <a:tcPr/>
                </a:tc>
              </a:tr>
              <a:tr h="709990">
                <a:tc>
                  <a:txBody>
                    <a:bodyPr/>
                    <a:lstStyle/>
                    <a:p>
                      <a:pPr algn="ctr">
                        <a:lnSpc>
                          <a:spcPct val="115000"/>
                        </a:lnSpc>
                        <a:spcAft>
                          <a:spcPts val="0"/>
                        </a:spcAft>
                      </a:pPr>
                      <a:r>
                        <a:rPr lang="el-GR" sz="1400" b="1" dirty="0">
                          <a:latin typeface="Cambria"/>
                          <a:ea typeface="Calibri"/>
                          <a:cs typeface="Arial"/>
                        </a:rPr>
                        <a:t>Επικοινωνιακή Διάσταση του Κειμένου (Μετά</a:t>
                      </a:r>
                      <a:r>
                        <a:rPr lang="el-GR" sz="1400" b="1" dirty="0" smtClean="0">
                          <a:latin typeface="Cambria"/>
                          <a:ea typeface="Calibri"/>
                          <a:cs typeface="Arial"/>
                        </a:rPr>
                        <a:t>)</a:t>
                      </a:r>
                      <a:endParaRPr lang="el-GR" sz="1400" b="1"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28575" cap="flat" cmpd="sng" algn="ctr">
                      <a:solidFill>
                        <a:schemeClr val="accent3">
                          <a:lumMod val="50000"/>
                        </a:schemeClr>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b="1" dirty="0" smtClean="0">
                          <a:latin typeface="Cambria"/>
                          <a:ea typeface="Calibri"/>
                          <a:cs typeface="Arial"/>
                        </a:rPr>
                        <a:t>Ν</a:t>
                      </a:r>
                      <a:endParaRPr lang="el-GR" sz="1400" b="1" dirty="0">
                        <a:latin typeface="Cambria"/>
                        <a:ea typeface="Calibri"/>
                        <a:cs typeface="Times New Roman"/>
                      </a:endParaRPr>
                    </a:p>
                  </a:txBody>
                  <a:tcPr marL="19050" marR="19050" marT="19050" marB="1905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28575" cap="flat" cmpd="sng" algn="ctr">
                      <a:solidFill>
                        <a:schemeClr val="accent3">
                          <a:lumMod val="50000"/>
                        </a:schemeClr>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b="1" dirty="0" err="1">
                          <a:latin typeface="Cambria"/>
                          <a:ea typeface="Calibri"/>
                          <a:cs typeface="Arial"/>
                        </a:rPr>
                        <a:t>Spearman’s</a:t>
                      </a:r>
                      <a:r>
                        <a:rPr lang="el-GR" sz="1400" b="1" dirty="0">
                          <a:latin typeface="Cambria"/>
                          <a:ea typeface="Calibri"/>
                          <a:cs typeface="Arial"/>
                        </a:rPr>
                        <a:t> </a:t>
                      </a:r>
                      <a:r>
                        <a:rPr lang="el-GR" sz="1400" b="1" dirty="0" err="1">
                          <a:latin typeface="Cambria"/>
                          <a:ea typeface="Calibri"/>
                          <a:cs typeface="Arial"/>
                        </a:rPr>
                        <a:t>rho</a:t>
                      </a:r>
                      <a:r>
                        <a:rPr lang="el-GR" sz="1400" b="1" dirty="0">
                          <a:latin typeface="Cambria"/>
                          <a:ea typeface="Calibri"/>
                          <a:cs typeface="Arial"/>
                        </a:rPr>
                        <a:t> (ρ)</a:t>
                      </a:r>
                      <a:endParaRPr lang="el-GR" sz="1400" b="1"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28575" cap="flat" cmpd="sng" algn="ctr">
                      <a:solidFill>
                        <a:schemeClr val="accent3">
                          <a:lumMod val="50000"/>
                        </a:schemeClr>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b="1" dirty="0">
                          <a:latin typeface="Cambria"/>
                          <a:ea typeface="Calibri"/>
                          <a:cs typeface="Arial"/>
                        </a:rPr>
                        <a:t>p</a:t>
                      </a:r>
                      <a:endParaRPr lang="el-GR" sz="1400" b="1"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28575" cap="flat" cmpd="sng" algn="ctr">
                      <a:solidFill>
                        <a:schemeClr val="accent3">
                          <a:lumMod val="50000"/>
                        </a:schemeClr>
                      </a:solidFill>
                      <a:prstDash val="solid"/>
                      <a:round/>
                      <a:headEnd type="none" w="med" len="med"/>
                      <a:tailEnd type="none" w="med" len="med"/>
                    </a:lnB>
                    <a:solidFill>
                      <a:schemeClr val="accent5">
                        <a:lumMod val="40000"/>
                        <a:lumOff val="60000"/>
                      </a:schemeClr>
                    </a:solidFill>
                  </a:tcPr>
                </a:tc>
              </a:tr>
              <a:tr h="709990">
                <a:tc>
                  <a:txBody>
                    <a:bodyPr/>
                    <a:lstStyle/>
                    <a:p>
                      <a:pPr algn="ctr">
                        <a:lnSpc>
                          <a:spcPct val="115000"/>
                        </a:lnSpc>
                        <a:spcAft>
                          <a:spcPts val="0"/>
                        </a:spcAft>
                      </a:pPr>
                      <a:r>
                        <a:rPr lang="el-GR" sz="1400" dirty="0">
                          <a:latin typeface="Cambria"/>
                          <a:ea typeface="Calibri"/>
                          <a:cs typeface="Arial"/>
                        </a:rPr>
                        <a:t>Κοινωνικές Παράμετροι ακροατηρίου (Μετά)</a:t>
                      </a:r>
                      <a:endParaRPr lang="el-GR" sz="1400"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28575" cap="flat" cmpd="sng" algn="ctr">
                      <a:solidFill>
                        <a:schemeClr val="accent3">
                          <a:lumMod val="50000"/>
                        </a:schemeClr>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latin typeface="Cambria"/>
                          <a:ea typeface="Calibri"/>
                          <a:cs typeface="Arial"/>
                        </a:rPr>
                        <a:t>40</a:t>
                      </a:r>
                      <a:endParaRPr lang="el-GR" sz="1400" dirty="0">
                        <a:latin typeface="Cambria"/>
                        <a:ea typeface="Calibri"/>
                        <a:cs typeface="Times New Roman"/>
                      </a:endParaRPr>
                    </a:p>
                  </a:txBody>
                  <a:tcPr marL="19050" marR="19050" marT="19050" marB="1905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28575" cap="flat" cmpd="sng" algn="ctr">
                      <a:solidFill>
                        <a:schemeClr val="accent3">
                          <a:lumMod val="50000"/>
                        </a:schemeClr>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latin typeface="Cambria"/>
                          <a:ea typeface="Calibri"/>
                          <a:cs typeface="Arial"/>
                        </a:rPr>
                        <a:t>,389</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28575" cap="flat" cmpd="sng" algn="ctr">
                      <a:solidFill>
                        <a:schemeClr val="accent3">
                          <a:lumMod val="50000"/>
                        </a:schemeClr>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b="1" dirty="0">
                          <a:latin typeface="Cambria"/>
                          <a:ea typeface="Calibri"/>
                          <a:cs typeface="Arial"/>
                        </a:rPr>
                        <a:t>,013</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28575" cap="flat" cmpd="sng" algn="ctr">
                      <a:solidFill>
                        <a:schemeClr val="accent3">
                          <a:lumMod val="50000"/>
                        </a:schemeClr>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r>
              <a:tr h="677507">
                <a:tc>
                  <a:txBody>
                    <a:bodyPr/>
                    <a:lstStyle/>
                    <a:p>
                      <a:pPr algn="ctr">
                        <a:lnSpc>
                          <a:spcPct val="115000"/>
                        </a:lnSpc>
                        <a:spcAft>
                          <a:spcPts val="0"/>
                        </a:spcAft>
                      </a:pPr>
                      <a:r>
                        <a:rPr lang="el-GR" sz="1400" dirty="0">
                          <a:latin typeface="Cambria"/>
                          <a:ea typeface="Calibri"/>
                          <a:cs typeface="Arial"/>
                        </a:rPr>
                        <a:t>Γενική Εντύπωση (Μετά)</a:t>
                      </a:r>
                      <a:endParaRPr lang="el-GR" sz="1400"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endParaRPr lang="el-GR" sz="1400" dirty="0" smtClean="0">
                        <a:latin typeface="Cambria"/>
                        <a:ea typeface="Calibri"/>
                        <a:cs typeface="Arial"/>
                      </a:endParaRPr>
                    </a:p>
                    <a:p>
                      <a:pPr algn="ctr">
                        <a:lnSpc>
                          <a:spcPct val="115000"/>
                        </a:lnSpc>
                        <a:spcAft>
                          <a:spcPts val="0"/>
                        </a:spcAft>
                      </a:pPr>
                      <a:r>
                        <a:rPr lang="el-GR" sz="1400" dirty="0" smtClean="0">
                          <a:latin typeface="Cambria"/>
                          <a:ea typeface="Calibri"/>
                          <a:cs typeface="Arial"/>
                        </a:rPr>
                        <a:t>40</a:t>
                      </a:r>
                      <a:endParaRPr lang="el-GR" sz="1400" dirty="0">
                        <a:latin typeface="Cambria"/>
                        <a:ea typeface="Calibri"/>
                        <a:cs typeface="Times New Roman"/>
                      </a:endParaRPr>
                    </a:p>
                  </a:txBody>
                  <a:tcPr marL="19050" marR="19050" marT="19050" marB="1905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,548</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b="1" dirty="0">
                          <a:latin typeface="Cambria"/>
                          <a:ea typeface="Calibri"/>
                          <a:cs typeface="Arial"/>
                        </a:rPr>
                        <a:t>&lt;,0001</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r>
              <a:tr h="709990">
                <a:tc>
                  <a:txBody>
                    <a:bodyPr/>
                    <a:lstStyle/>
                    <a:p>
                      <a:pPr algn="ctr">
                        <a:lnSpc>
                          <a:spcPct val="115000"/>
                        </a:lnSpc>
                        <a:spcAft>
                          <a:spcPts val="0"/>
                        </a:spcAft>
                      </a:pPr>
                      <a:r>
                        <a:rPr lang="el-GR" sz="1400" dirty="0">
                          <a:latin typeface="Cambria"/>
                          <a:ea typeface="Calibri"/>
                          <a:cs typeface="Arial"/>
                        </a:rPr>
                        <a:t>Επικοινωνιακή Διάσταση του Κειμένου (Μετά)</a:t>
                      </a:r>
                      <a:endParaRPr lang="el-GR" sz="1400"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solidFill>
                      <a:srgbClr val="E0AD2C"/>
                    </a:solidFill>
                  </a:tcPr>
                </a:tc>
                <a:tc>
                  <a:txBody>
                    <a:bodyPr/>
                    <a:lstStyle/>
                    <a:p>
                      <a:pPr algn="ctr">
                        <a:lnSpc>
                          <a:spcPct val="115000"/>
                        </a:lnSpc>
                        <a:spcAft>
                          <a:spcPts val="0"/>
                        </a:spcAft>
                      </a:pPr>
                      <a:endParaRPr lang="el-GR" sz="1400" dirty="0" smtClean="0">
                        <a:latin typeface="Cambria"/>
                        <a:ea typeface="Calibri"/>
                        <a:cs typeface="Arial"/>
                      </a:endParaRPr>
                    </a:p>
                    <a:p>
                      <a:pPr algn="ctr">
                        <a:lnSpc>
                          <a:spcPct val="115000"/>
                        </a:lnSpc>
                        <a:spcAft>
                          <a:spcPts val="0"/>
                        </a:spcAft>
                      </a:pPr>
                      <a:r>
                        <a:rPr lang="el-GR" sz="1400" dirty="0" smtClean="0">
                          <a:latin typeface="Cambria"/>
                          <a:ea typeface="Calibri"/>
                          <a:cs typeface="Arial"/>
                        </a:rPr>
                        <a:t>40</a:t>
                      </a:r>
                      <a:endParaRPr lang="el-GR" sz="1400" dirty="0">
                        <a:latin typeface="Cambria"/>
                        <a:ea typeface="Calibri"/>
                        <a:cs typeface="Times New Roman"/>
                      </a:endParaRPr>
                    </a:p>
                  </a:txBody>
                  <a:tcPr marL="19050" marR="19050" marT="19050" marB="1905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solidFill>
                      <a:srgbClr val="E0AD2C"/>
                    </a:solidFill>
                  </a:tcPr>
                </a:tc>
                <a:tc>
                  <a:txBody>
                    <a:bodyPr/>
                    <a:lstStyle/>
                    <a:p>
                      <a:pPr algn="ctr">
                        <a:lnSpc>
                          <a:spcPct val="115000"/>
                        </a:lnSpc>
                        <a:spcAft>
                          <a:spcPts val="0"/>
                        </a:spcAft>
                      </a:pPr>
                      <a:r>
                        <a:rPr lang="el-GR" sz="1400" dirty="0">
                          <a:latin typeface="Cambria"/>
                          <a:ea typeface="Calibri"/>
                          <a:cs typeface="Arial"/>
                        </a:rPr>
                        <a:t>,502</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solidFill>
                      <a:srgbClr val="E0AD2C"/>
                    </a:solidFill>
                  </a:tcPr>
                </a:tc>
                <a:tc>
                  <a:txBody>
                    <a:bodyPr/>
                    <a:lstStyle/>
                    <a:p>
                      <a:pPr algn="ctr">
                        <a:lnSpc>
                          <a:spcPct val="115000"/>
                        </a:lnSpc>
                        <a:spcAft>
                          <a:spcPts val="0"/>
                        </a:spcAft>
                      </a:pPr>
                      <a:r>
                        <a:rPr lang="el-GR" sz="1400" b="1" dirty="0">
                          <a:latin typeface="Cambria"/>
                          <a:ea typeface="Calibri"/>
                          <a:cs typeface="Arial"/>
                        </a:rPr>
                        <a:t>,001</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solidFill>
                      <a:srgbClr val="E0AD2C"/>
                    </a:solidFill>
                  </a:tcPr>
                </a:tc>
              </a:tr>
            </a:tbl>
          </a:graphicData>
        </a:graphic>
      </p:graphicFrame>
    </p:spTree>
  </p:cSld>
  <p:clrMapOvr>
    <a:masterClrMapping/>
  </p:clrMapOvr>
  <p:transition spd="slow">
    <p:wipe dir="d"/>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971600" y="476672"/>
            <a:ext cx="7344816" cy="940966"/>
          </a:xfr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r>
              <a:rPr lang="el-GR" sz="2700" i="1" dirty="0" smtClean="0"/>
              <a:t/>
            </a:r>
            <a:br>
              <a:rPr lang="el-GR" sz="2700" i="1" dirty="0" smtClean="0"/>
            </a:br>
            <a:r>
              <a:rPr lang="el-GR" sz="2700" i="1" dirty="0" smtClean="0"/>
              <a:t/>
            </a:r>
            <a:br>
              <a:rPr lang="el-GR" sz="2700" i="1" dirty="0" smtClean="0"/>
            </a:br>
            <a:r>
              <a:rPr lang="el-GR" sz="2200" b="1" dirty="0" smtClean="0">
                <a:latin typeface="Cambria" pitchFamily="18" charset="0"/>
              </a:rPr>
              <a:t>Συσχέτιση Ηθικής Ανάπτυξης με Τυπικά Φορμαλιστικά Χαρακτηριστικά (Μετά)</a:t>
            </a:r>
            <a:r>
              <a:rPr lang="el-GR" dirty="0" smtClean="0"/>
              <a:t/>
            </a:r>
            <a:br>
              <a:rPr lang="el-GR" dirty="0" smtClean="0"/>
            </a:br>
            <a:endParaRPr lang="el-GR" dirty="0"/>
          </a:p>
        </p:txBody>
      </p:sp>
      <p:graphicFrame>
        <p:nvGraphicFramePr>
          <p:cNvPr id="4" name="3 - Θέση περιεχομένου"/>
          <p:cNvGraphicFramePr>
            <a:graphicFrameLocks noGrp="1"/>
          </p:cNvGraphicFramePr>
          <p:nvPr>
            <p:ph idx="1"/>
          </p:nvPr>
        </p:nvGraphicFramePr>
        <p:xfrm>
          <a:off x="827584" y="1772816"/>
          <a:ext cx="7632848" cy="4320482"/>
        </p:xfrm>
        <a:graphic>
          <a:graphicData uri="http://schemas.openxmlformats.org/drawingml/2006/table">
            <a:tbl>
              <a:tblPr firstRow="1" bandRow="1">
                <a:tableStyleId>{5C22544A-7EE6-4342-B048-85BDC9FD1C3A}</a:tableStyleId>
              </a:tblPr>
              <a:tblGrid>
                <a:gridCol w="3000814"/>
                <a:gridCol w="815610"/>
                <a:gridCol w="1908212"/>
                <a:gridCol w="1908212"/>
              </a:tblGrid>
              <a:tr h="343610">
                <a:tc gridSpan="4">
                  <a:txBody>
                    <a:bodyPr/>
                    <a:lstStyle/>
                    <a:p>
                      <a:pPr algn="ctr">
                        <a:lnSpc>
                          <a:spcPct val="115000"/>
                        </a:lnSpc>
                        <a:spcAft>
                          <a:spcPts val="0"/>
                        </a:spcAft>
                      </a:pPr>
                      <a:r>
                        <a:rPr lang="el-GR" sz="1600" b="1" dirty="0">
                          <a:latin typeface="Cambria"/>
                          <a:ea typeface="Calibri"/>
                          <a:cs typeface="Arial"/>
                        </a:rPr>
                        <a:t>Ηθική Ανάπτυξη (Μετά)</a:t>
                      </a:r>
                      <a:endParaRPr lang="el-GR" sz="1600" dirty="0">
                        <a:latin typeface="Cambria"/>
                        <a:ea typeface="Calibri"/>
                        <a:cs typeface="Times New Roman"/>
                      </a:endParaRPr>
                    </a:p>
                  </a:txBody>
                  <a:tcPr marL="19050" marR="19050" marT="19050" marB="19050" anchor="ctr">
                    <a:lnB w="12700" cap="flat" cmpd="sng" algn="ctr">
                      <a:solidFill>
                        <a:srgbClr val="00B050"/>
                      </a:solidFill>
                      <a:prstDash val="solid"/>
                      <a:round/>
                      <a:headEnd type="none" w="med" len="med"/>
                      <a:tailEnd type="none" w="med" len="med"/>
                    </a:lnB>
                  </a:tcPr>
                </a:tc>
                <a:tc hMerge="1">
                  <a:txBody>
                    <a:bodyPr/>
                    <a:lstStyle/>
                    <a:p>
                      <a:endParaRPr lang="el-GR"/>
                    </a:p>
                  </a:txBody>
                  <a:tcPr/>
                </a:tc>
                <a:tc hMerge="1">
                  <a:txBody>
                    <a:bodyPr/>
                    <a:lstStyle/>
                    <a:p>
                      <a:endParaRPr lang="el-GR"/>
                    </a:p>
                  </a:txBody>
                  <a:tcPr/>
                </a:tc>
                <a:tc hMerge="1">
                  <a:txBody>
                    <a:bodyPr/>
                    <a:lstStyle/>
                    <a:p>
                      <a:endParaRPr lang="el-GR"/>
                    </a:p>
                  </a:txBody>
                  <a:tcPr/>
                </a:tc>
              </a:tr>
              <a:tr h="540772">
                <a:tc>
                  <a:txBody>
                    <a:bodyPr/>
                    <a:lstStyle/>
                    <a:p>
                      <a:pPr algn="l">
                        <a:lnSpc>
                          <a:spcPct val="115000"/>
                        </a:lnSpc>
                        <a:spcAft>
                          <a:spcPts val="0"/>
                        </a:spcAft>
                      </a:pPr>
                      <a:r>
                        <a:rPr lang="el-GR" sz="1400" b="0" dirty="0">
                          <a:latin typeface="Cambria"/>
                          <a:ea typeface="Calibri"/>
                          <a:cs typeface="Arial"/>
                        </a:rPr>
                        <a:t>Τυπικά Φορμαλιστικά Χαρακτηριστικά (</a:t>
                      </a:r>
                      <a:r>
                        <a:rPr lang="el-GR" sz="1400" b="0" dirty="0" smtClean="0">
                          <a:latin typeface="Cambria"/>
                          <a:ea typeface="Calibri"/>
                          <a:cs typeface="Arial"/>
                        </a:rPr>
                        <a:t>Μετά)</a:t>
                      </a:r>
                      <a:endParaRPr lang="el-GR" sz="1400" b="0"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latin typeface="Cambria"/>
                          <a:ea typeface="Calibri"/>
                          <a:cs typeface="Arial"/>
                        </a:rPr>
                        <a:t>Ν</a:t>
                      </a:r>
                      <a:endParaRPr lang="el-GR" sz="1400" dirty="0">
                        <a:latin typeface="Cambria"/>
                        <a:ea typeface="Calibri"/>
                        <a:cs typeface="Times New Roman"/>
                      </a:endParaRPr>
                    </a:p>
                  </a:txBody>
                  <a:tcPr marL="19050" marR="19050" marT="19050" marB="1905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err="1">
                          <a:latin typeface="Cambria"/>
                          <a:ea typeface="Calibri"/>
                          <a:cs typeface="Arial"/>
                        </a:rPr>
                        <a:t>Spearman’s</a:t>
                      </a:r>
                      <a:r>
                        <a:rPr lang="el-GR" sz="1400" dirty="0">
                          <a:latin typeface="Cambria"/>
                          <a:ea typeface="Calibri"/>
                          <a:cs typeface="Arial"/>
                        </a:rPr>
                        <a:t> </a:t>
                      </a:r>
                      <a:r>
                        <a:rPr lang="el-GR" sz="1400" dirty="0" err="1">
                          <a:latin typeface="Cambria"/>
                          <a:ea typeface="Calibri"/>
                          <a:cs typeface="Arial"/>
                        </a:rPr>
                        <a:t>rho</a:t>
                      </a:r>
                      <a:r>
                        <a:rPr lang="el-GR" sz="1400" dirty="0">
                          <a:latin typeface="Cambria"/>
                          <a:ea typeface="Calibri"/>
                          <a:cs typeface="Arial"/>
                        </a:rPr>
                        <a:t> (ρ)</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latin typeface="Cambria"/>
                          <a:ea typeface="Calibri"/>
                          <a:cs typeface="Arial"/>
                        </a:rPr>
                        <a:t>p</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r>
              <a:tr h="343610">
                <a:tc>
                  <a:txBody>
                    <a:bodyPr/>
                    <a:lstStyle/>
                    <a:p>
                      <a:pPr algn="just">
                        <a:lnSpc>
                          <a:spcPct val="115000"/>
                        </a:lnSpc>
                        <a:spcAft>
                          <a:spcPts val="0"/>
                        </a:spcAft>
                      </a:pPr>
                      <a:r>
                        <a:rPr lang="el-GR" sz="1400" dirty="0">
                          <a:latin typeface="Cambria"/>
                          <a:ea typeface="Calibri"/>
                          <a:cs typeface="Arial"/>
                        </a:rPr>
                        <a:t>Έκταση Κειμένου (Μετά)</a:t>
                      </a:r>
                      <a:endParaRPr lang="el-GR" sz="1400"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40</a:t>
                      </a:r>
                      <a:endParaRPr lang="el-GR" sz="1400" dirty="0">
                        <a:latin typeface="Cambria"/>
                        <a:ea typeface="Calibri"/>
                        <a:cs typeface="Times New Roman"/>
                      </a:endParaRPr>
                    </a:p>
                  </a:txBody>
                  <a:tcPr marL="19050" marR="19050" marT="19050" marB="1905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,673</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b="1" dirty="0">
                          <a:latin typeface="Cambria"/>
                          <a:ea typeface="Calibri"/>
                          <a:cs typeface="Arial"/>
                        </a:rPr>
                        <a:t>&lt;,0001</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r>
              <a:tr h="343610">
                <a:tc>
                  <a:txBody>
                    <a:bodyPr/>
                    <a:lstStyle/>
                    <a:p>
                      <a:pPr algn="just">
                        <a:lnSpc>
                          <a:spcPct val="115000"/>
                        </a:lnSpc>
                        <a:spcAft>
                          <a:spcPts val="0"/>
                        </a:spcAft>
                      </a:pPr>
                      <a:r>
                        <a:rPr lang="el-GR" sz="1400" dirty="0">
                          <a:latin typeface="Cambria"/>
                          <a:ea typeface="Calibri"/>
                          <a:cs typeface="Arial"/>
                        </a:rPr>
                        <a:t>Αριθμός Παραγράφων (Μετά)</a:t>
                      </a:r>
                      <a:endParaRPr lang="el-GR" sz="1400"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latin typeface="Cambria"/>
                          <a:ea typeface="Calibri"/>
                          <a:cs typeface="Arial"/>
                        </a:rPr>
                        <a:t>40</a:t>
                      </a:r>
                      <a:endParaRPr lang="el-GR" sz="1400" dirty="0">
                        <a:latin typeface="Cambria"/>
                        <a:ea typeface="Calibri"/>
                        <a:cs typeface="Times New Roman"/>
                      </a:endParaRPr>
                    </a:p>
                  </a:txBody>
                  <a:tcPr marL="19050" marR="19050" marT="19050" marB="1905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latin typeface="Cambria"/>
                          <a:ea typeface="Calibri"/>
                          <a:cs typeface="Arial"/>
                        </a:rPr>
                        <a:t>,410</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b="1" dirty="0">
                          <a:latin typeface="Cambria"/>
                          <a:ea typeface="Calibri"/>
                          <a:cs typeface="Arial"/>
                        </a:rPr>
                        <a:t>,009</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r>
              <a:tr h="343610">
                <a:tc>
                  <a:txBody>
                    <a:bodyPr/>
                    <a:lstStyle/>
                    <a:p>
                      <a:pPr algn="just">
                        <a:lnSpc>
                          <a:spcPct val="115000"/>
                        </a:lnSpc>
                        <a:spcAft>
                          <a:spcPts val="0"/>
                        </a:spcAft>
                      </a:pPr>
                      <a:r>
                        <a:rPr lang="el-GR" sz="1400" dirty="0">
                          <a:latin typeface="Cambria"/>
                          <a:ea typeface="Calibri"/>
                          <a:cs typeface="Arial"/>
                        </a:rPr>
                        <a:t>Αριθμός Ιδεών (Μετά)</a:t>
                      </a:r>
                      <a:endParaRPr lang="el-GR" sz="1400"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40</a:t>
                      </a:r>
                      <a:endParaRPr lang="el-GR" sz="1400" dirty="0">
                        <a:latin typeface="Cambria"/>
                        <a:ea typeface="Calibri"/>
                        <a:cs typeface="Times New Roman"/>
                      </a:endParaRPr>
                    </a:p>
                  </a:txBody>
                  <a:tcPr marL="19050" marR="19050" marT="19050" marB="1905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,720</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b="1" dirty="0">
                          <a:latin typeface="Cambria"/>
                          <a:ea typeface="Calibri"/>
                          <a:cs typeface="Arial"/>
                        </a:rPr>
                        <a:t>&lt;,0001</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r>
              <a:tr h="343610">
                <a:tc>
                  <a:txBody>
                    <a:bodyPr/>
                    <a:lstStyle/>
                    <a:p>
                      <a:pPr algn="just">
                        <a:lnSpc>
                          <a:spcPct val="115000"/>
                        </a:lnSpc>
                        <a:spcAft>
                          <a:spcPts val="0"/>
                        </a:spcAft>
                      </a:pPr>
                      <a:r>
                        <a:rPr lang="el-GR" sz="1400" dirty="0">
                          <a:latin typeface="Cambria"/>
                          <a:ea typeface="Calibri"/>
                          <a:cs typeface="Arial"/>
                        </a:rPr>
                        <a:t>Ορθογραφικά Σφάλματα (Μετά)</a:t>
                      </a:r>
                      <a:endParaRPr lang="el-GR" sz="1400"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latin typeface="Cambria"/>
                          <a:ea typeface="Calibri"/>
                          <a:cs typeface="Arial"/>
                        </a:rPr>
                        <a:t>40</a:t>
                      </a:r>
                      <a:endParaRPr lang="el-GR" sz="1400" dirty="0">
                        <a:latin typeface="Cambria"/>
                        <a:ea typeface="Calibri"/>
                        <a:cs typeface="Times New Roman"/>
                      </a:endParaRPr>
                    </a:p>
                  </a:txBody>
                  <a:tcPr marL="19050" marR="19050" marT="19050" marB="1905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latin typeface="Cambria"/>
                          <a:ea typeface="Calibri"/>
                          <a:cs typeface="Arial"/>
                        </a:rPr>
                        <a:t>,050</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latin typeface="Cambria"/>
                          <a:ea typeface="Calibri"/>
                          <a:cs typeface="Arial"/>
                        </a:rPr>
                        <a:t>,761</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r>
              <a:tr h="343610">
                <a:tc>
                  <a:txBody>
                    <a:bodyPr/>
                    <a:lstStyle/>
                    <a:p>
                      <a:pPr algn="just">
                        <a:lnSpc>
                          <a:spcPct val="115000"/>
                        </a:lnSpc>
                        <a:spcAft>
                          <a:spcPts val="0"/>
                        </a:spcAft>
                      </a:pPr>
                      <a:r>
                        <a:rPr lang="el-GR" sz="1400" dirty="0">
                          <a:latin typeface="Cambria"/>
                          <a:ea typeface="Calibri"/>
                          <a:cs typeface="Arial"/>
                        </a:rPr>
                        <a:t>Γραμματικά Σφάλματα (Μετά)</a:t>
                      </a:r>
                      <a:endParaRPr lang="el-GR" sz="1400"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40</a:t>
                      </a:r>
                      <a:endParaRPr lang="el-GR" sz="1400" dirty="0">
                        <a:latin typeface="Cambria"/>
                        <a:ea typeface="Calibri"/>
                        <a:cs typeface="Times New Roman"/>
                      </a:endParaRPr>
                    </a:p>
                  </a:txBody>
                  <a:tcPr marL="19050" marR="19050" marT="19050" marB="1905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,014</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,930</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r>
              <a:tr h="343610">
                <a:tc>
                  <a:txBody>
                    <a:bodyPr/>
                    <a:lstStyle/>
                    <a:p>
                      <a:pPr algn="just">
                        <a:lnSpc>
                          <a:spcPct val="115000"/>
                        </a:lnSpc>
                        <a:spcAft>
                          <a:spcPts val="0"/>
                        </a:spcAft>
                      </a:pPr>
                      <a:r>
                        <a:rPr lang="el-GR" sz="1400" dirty="0">
                          <a:latin typeface="Cambria"/>
                          <a:ea typeface="Calibri"/>
                          <a:cs typeface="Arial"/>
                        </a:rPr>
                        <a:t>Σφάλματα Στίξης (Μετά)</a:t>
                      </a:r>
                      <a:endParaRPr lang="el-GR" sz="1400"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latin typeface="Cambria"/>
                          <a:ea typeface="Calibri"/>
                          <a:cs typeface="Arial"/>
                        </a:rPr>
                        <a:t>40</a:t>
                      </a:r>
                      <a:endParaRPr lang="el-GR" sz="1400" dirty="0">
                        <a:latin typeface="Cambria"/>
                        <a:ea typeface="Calibri"/>
                        <a:cs typeface="Times New Roman"/>
                      </a:endParaRPr>
                    </a:p>
                  </a:txBody>
                  <a:tcPr marL="19050" marR="19050" marT="19050" marB="1905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latin typeface="Cambria"/>
                          <a:ea typeface="Calibri"/>
                          <a:cs typeface="Arial"/>
                        </a:rPr>
                        <a:t>,405</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b="1" dirty="0">
                          <a:latin typeface="Cambria"/>
                          <a:ea typeface="Calibri"/>
                          <a:cs typeface="Arial"/>
                        </a:rPr>
                        <a:t>,010</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r>
              <a:tr h="343610">
                <a:tc>
                  <a:txBody>
                    <a:bodyPr/>
                    <a:lstStyle/>
                    <a:p>
                      <a:pPr algn="just">
                        <a:lnSpc>
                          <a:spcPct val="115000"/>
                        </a:lnSpc>
                        <a:spcAft>
                          <a:spcPts val="0"/>
                        </a:spcAft>
                      </a:pPr>
                      <a:r>
                        <a:rPr lang="el-GR" sz="1400" dirty="0">
                          <a:latin typeface="Cambria"/>
                          <a:ea typeface="Calibri"/>
                          <a:cs typeface="Arial"/>
                        </a:rPr>
                        <a:t>Συντακτικά Σφάλματα (Μετά)</a:t>
                      </a:r>
                      <a:endParaRPr lang="el-GR" sz="1400"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40</a:t>
                      </a:r>
                      <a:endParaRPr lang="el-GR" sz="1400" dirty="0">
                        <a:latin typeface="Cambria"/>
                        <a:ea typeface="Calibri"/>
                        <a:cs typeface="Times New Roman"/>
                      </a:endParaRPr>
                    </a:p>
                  </a:txBody>
                  <a:tcPr marL="19050" marR="19050" marT="19050" marB="1905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-,144</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,375</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r>
              <a:tr h="343610">
                <a:tc>
                  <a:txBody>
                    <a:bodyPr/>
                    <a:lstStyle/>
                    <a:p>
                      <a:pPr algn="just">
                        <a:lnSpc>
                          <a:spcPct val="115000"/>
                        </a:lnSpc>
                        <a:spcAft>
                          <a:spcPts val="0"/>
                        </a:spcAft>
                      </a:pPr>
                      <a:r>
                        <a:rPr lang="el-GR" sz="1400" dirty="0">
                          <a:latin typeface="Cambria"/>
                          <a:ea typeface="Calibri"/>
                          <a:cs typeface="Arial"/>
                        </a:rPr>
                        <a:t>Εννοιολογικά Σφάλματα (Μετά)</a:t>
                      </a:r>
                      <a:endParaRPr lang="el-GR" sz="1400"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latin typeface="Cambria"/>
                          <a:ea typeface="Calibri"/>
                          <a:cs typeface="Arial"/>
                        </a:rPr>
                        <a:t>40</a:t>
                      </a:r>
                      <a:endParaRPr lang="el-GR" sz="1400" dirty="0">
                        <a:latin typeface="Cambria"/>
                        <a:ea typeface="Calibri"/>
                        <a:cs typeface="Times New Roman"/>
                      </a:endParaRPr>
                    </a:p>
                  </a:txBody>
                  <a:tcPr marL="19050" marR="19050" marT="19050" marB="1905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latin typeface="Cambria"/>
                          <a:ea typeface="Calibri"/>
                          <a:cs typeface="Arial"/>
                        </a:rPr>
                        <a:t>,020</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c>
                  <a:txBody>
                    <a:bodyPr/>
                    <a:lstStyle/>
                    <a:p>
                      <a:pPr algn="ctr">
                        <a:lnSpc>
                          <a:spcPct val="115000"/>
                        </a:lnSpc>
                        <a:spcAft>
                          <a:spcPts val="0"/>
                        </a:spcAft>
                      </a:pPr>
                      <a:r>
                        <a:rPr lang="el-GR" sz="1400" dirty="0">
                          <a:latin typeface="Cambria"/>
                          <a:ea typeface="Calibri"/>
                          <a:cs typeface="Arial"/>
                        </a:rPr>
                        <a:t>,902</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0AD2C"/>
                    </a:solidFill>
                  </a:tcPr>
                </a:tc>
              </a:tr>
              <a:tr h="343610">
                <a:tc>
                  <a:txBody>
                    <a:bodyPr/>
                    <a:lstStyle/>
                    <a:p>
                      <a:pPr algn="just">
                        <a:lnSpc>
                          <a:spcPct val="115000"/>
                        </a:lnSpc>
                        <a:spcAft>
                          <a:spcPts val="0"/>
                        </a:spcAft>
                      </a:pPr>
                      <a:r>
                        <a:rPr lang="el-GR" sz="1400" dirty="0">
                          <a:latin typeface="Cambria"/>
                          <a:ea typeface="Calibri"/>
                          <a:cs typeface="Arial"/>
                        </a:rPr>
                        <a:t>Ακατάλληλες Λέξεις (Μετά)</a:t>
                      </a:r>
                      <a:endParaRPr lang="el-GR" sz="1400"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40</a:t>
                      </a:r>
                      <a:endParaRPr lang="el-GR" sz="1400" dirty="0">
                        <a:latin typeface="Cambria"/>
                        <a:ea typeface="Calibri"/>
                        <a:cs typeface="Times New Roman"/>
                      </a:endParaRPr>
                    </a:p>
                  </a:txBody>
                  <a:tcPr marL="19050" marR="19050" marT="19050" marB="1905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,172</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el-GR" sz="1400" dirty="0">
                          <a:latin typeface="Cambria"/>
                          <a:ea typeface="Calibri"/>
                          <a:cs typeface="Arial"/>
                        </a:rPr>
                        <a:t>,288</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accent5">
                        <a:lumMod val="40000"/>
                        <a:lumOff val="60000"/>
                      </a:schemeClr>
                    </a:solidFill>
                  </a:tcPr>
                </a:tc>
              </a:tr>
              <a:tr h="343610">
                <a:tc>
                  <a:txBody>
                    <a:bodyPr/>
                    <a:lstStyle/>
                    <a:p>
                      <a:pPr algn="just">
                        <a:lnSpc>
                          <a:spcPct val="115000"/>
                        </a:lnSpc>
                        <a:spcAft>
                          <a:spcPts val="0"/>
                        </a:spcAft>
                      </a:pPr>
                      <a:r>
                        <a:rPr lang="el-GR" sz="1400" dirty="0">
                          <a:latin typeface="Cambria"/>
                          <a:ea typeface="Calibri"/>
                          <a:cs typeface="Arial"/>
                        </a:rPr>
                        <a:t>Γραμματικές Συμβάσεις (Μετά)</a:t>
                      </a:r>
                      <a:endParaRPr lang="el-GR" sz="1400" dirty="0">
                        <a:latin typeface="Cambria"/>
                        <a:ea typeface="Calibri"/>
                        <a:cs typeface="Times New Roman"/>
                      </a:endParaRPr>
                    </a:p>
                  </a:txBody>
                  <a:tcPr marL="19050" marR="19050" marT="19050" marB="19050" anchor="ctr">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solidFill>
                      <a:srgbClr val="E0AD2C"/>
                    </a:solidFill>
                  </a:tcPr>
                </a:tc>
                <a:tc>
                  <a:txBody>
                    <a:bodyPr/>
                    <a:lstStyle/>
                    <a:p>
                      <a:pPr algn="ctr">
                        <a:lnSpc>
                          <a:spcPct val="115000"/>
                        </a:lnSpc>
                        <a:spcAft>
                          <a:spcPts val="0"/>
                        </a:spcAft>
                      </a:pPr>
                      <a:r>
                        <a:rPr lang="el-GR" sz="1400" dirty="0">
                          <a:latin typeface="Cambria"/>
                          <a:ea typeface="Calibri"/>
                          <a:cs typeface="Arial"/>
                        </a:rPr>
                        <a:t>40</a:t>
                      </a:r>
                      <a:endParaRPr lang="el-GR" sz="1400" dirty="0">
                        <a:latin typeface="Cambria"/>
                        <a:ea typeface="Calibri"/>
                        <a:cs typeface="Times New Roman"/>
                      </a:endParaRPr>
                    </a:p>
                  </a:txBody>
                  <a:tcPr marL="19050" marR="19050" marT="19050" marB="1905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solidFill>
                      <a:srgbClr val="E0AD2C"/>
                    </a:solidFill>
                  </a:tcPr>
                </a:tc>
                <a:tc>
                  <a:txBody>
                    <a:bodyPr/>
                    <a:lstStyle/>
                    <a:p>
                      <a:pPr algn="ctr">
                        <a:lnSpc>
                          <a:spcPct val="115000"/>
                        </a:lnSpc>
                        <a:spcAft>
                          <a:spcPts val="0"/>
                        </a:spcAft>
                      </a:pPr>
                      <a:r>
                        <a:rPr lang="el-GR" sz="1400" dirty="0">
                          <a:latin typeface="Cambria"/>
                          <a:ea typeface="Calibri"/>
                          <a:cs typeface="Arial"/>
                        </a:rPr>
                        <a:t>,186</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solidFill>
                      <a:srgbClr val="E0AD2C"/>
                    </a:solidFill>
                  </a:tcPr>
                </a:tc>
                <a:tc>
                  <a:txBody>
                    <a:bodyPr/>
                    <a:lstStyle/>
                    <a:p>
                      <a:pPr algn="ctr">
                        <a:lnSpc>
                          <a:spcPct val="115000"/>
                        </a:lnSpc>
                        <a:spcAft>
                          <a:spcPts val="0"/>
                        </a:spcAft>
                      </a:pPr>
                      <a:r>
                        <a:rPr lang="el-GR" sz="1400" dirty="0">
                          <a:latin typeface="Cambria"/>
                          <a:ea typeface="Calibri"/>
                          <a:cs typeface="Arial"/>
                        </a:rPr>
                        <a:t>,252</a:t>
                      </a:r>
                      <a:endParaRPr lang="el-GR" sz="1400" dirty="0">
                        <a:latin typeface="Cambria"/>
                        <a:ea typeface="Calibri"/>
                        <a:cs typeface="Times New Roman"/>
                      </a:endParaRPr>
                    </a:p>
                  </a:txBody>
                  <a:tcPr marL="19050" marR="19050" marT="0" marB="0" anchor="ct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solidFill>
                      <a:srgbClr val="E0AD2C"/>
                    </a:solidFill>
                  </a:tcPr>
                </a:tc>
              </a:tr>
            </a:tbl>
          </a:graphicData>
        </a:graphic>
      </p:graphicFrame>
    </p:spTree>
  </p:cSld>
  <p:clrMapOvr>
    <a:masterClrMapping/>
  </p:clrMapOvr>
  <p:transition spd="slow">
    <p:wipe dir="d"/>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763688" y="404664"/>
            <a:ext cx="5544616" cy="792088"/>
          </a:xfr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el-GR" sz="2400" b="1" dirty="0" smtClean="0">
                <a:solidFill>
                  <a:schemeClr val="tx2">
                    <a:lumMod val="50000"/>
                  </a:schemeClr>
                </a:solidFill>
                <a:latin typeface="Cambria" pitchFamily="18" charset="0"/>
              </a:rPr>
              <a:t>4</a:t>
            </a:r>
            <a:r>
              <a:rPr lang="el-GR" sz="2400" b="1" baseline="30000" dirty="0" smtClean="0">
                <a:solidFill>
                  <a:schemeClr val="tx2">
                    <a:lumMod val="50000"/>
                  </a:schemeClr>
                </a:solidFill>
                <a:latin typeface="Cambria" pitchFamily="18" charset="0"/>
              </a:rPr>
              <a:t>ο</a:t>
            </a:r>
            <a:r>
              <a:rPr lang="el-GR" sz="2400" b="1" dirty="0" smtClean="0">
                <a:solidFill>
                  <a:schemeClr val="tx2">
                    <a:lumMod val="50000"/>
                  </a:schemeClr>
                </a:solidFill>
                <a:latin typeface="Cambria" pitchFamily="18" charset="0"/>
              </a:rPr>
              <a:t> Ερώτημα-Συμπεράσματα</a:t>
            </a:r>
            <a:endParaRPr lang="el-GR" sz="2400" b="1" dirty="0">
              <a:solidFill>
                <a:schemeClr val="tx2">
                  <a:lumMod val="50000"/>
                </a:schemeClr>
              </a:solidFill>
              <a:latin typeface="Cambria" pitchFamily="18" charset="0"/>
            </a:endParaRPr>
          </a:p>
        </p:txBody>
      </p:sp>
      <p:sp>
        <p:nvSpPr>
          <p:cNvPr id="3" name="2 - Θέση περιεχομένου"/>
          <p:cNvSpPr>
            <a:spLocks noGrp="1"/>
          </p:cNvSpPr>
          <p:nvPr>
            <p:ph idx="1"/>
          </p:nvPr>
        </p:nvSpPr>
        <p:spPr>
          <a:xfrm>
            <a:off x="467544" y="1412776"/>
            <a:ext cx="8496944" cy="5112568"/>
          </a:xfrm>
        </p:spPr>
        <p:txBody>
          <a:bodyPr>
            <a:noAutofit/>
          </a:bodyPr>
          <a:lstStyle/>
          <a:p>
            <a:pPr marL="0" indent="0">
              <a:buNone/>
              <a:tabLst>
                <a:tab pos="177800" algn="l"/>
                <a:tab pos="355600" algn="l"/>
                <a:tab pos="450850" algn="l"/>
              </a:tabLst>
            </a:pPr>
            <a:r>
              <a:rPr lang="el-GR" sz="2000" dirty="0" smtClean="0">
                <a:ln>
                  <a:solidFill>
                    <a:srgbClr val="00B050"/>
                  </a:solidFill>
                </a:ln>
                <a:solidFill>
                  <a:srgbClr val="00B050"/>
                </a:solidFill>
                <a:latin typeface="Cambria" pitchFamily="18" charset="0"/>
              </a:rPr>
              <a:t>⇒</a:t>
            </a:r>
            <a:r>
              <a:rPr lang="el-GR" sz="1600" dirty="0" smtClean="0">
                <a:latin typeface="Cambria" pitchFamily="18" charset="0"/>
              </a:rPr>
              <a:t>  	Η </a:t>
            </a:r>
            <a:r>
              <a:rPr lang="el-GR" sz="1600" b="1" dirty="0" smtClean="0">
                <a:latin typeface="Cambria" pitchFamily="18" charset="0"/>
              </a:rPr>
              <a:t>ανάπτυξη του γραπτού επιχειρηματολογικού κειμένου</a:t>
            </a:r>
            <a:r>
              <a:rPr lang="el-GR" sz="1600" dirty="0" smtClean="0">
                <a:latin typeface="Cambria" pitchFamily="18" charset="0"/>
              </a:rPr>
              <a:t> έχει μοναδική αξία στη διδακτική πρακτική του σύγχρονου σχολείου, καθώς σχετίζεται:</a:t>
            </a:r>
          </a:p>
          <a:p>
            <a:pPr>
              <a:buFont typeface="Wingdings" pitchFamily="2" charset="2"/>
              <a:buChar char="v"/>
            </a:pPr>
            <a:r>
              <a:rPr lang="el-GR" sz="1600" dirty="0" smtClean="0">
                <a:latin typeface="Cambria" pitchFamily="18" charset="0"/>
              </a:rPr>
              <a:t> με  διαλογικές και διαλεκτικές γλωσσικές ικανότητες, </a:t>
            </a:r>
          </a:p>
          <a:p>
            <a:pPr>
              <a:buFont typeface="Wingdings" pitchFamily="2" charset="2"/>
              <a:buChar char="v"/>
            </a:pPr>
            <a:r>
              <a:rPr lang="el-GR" sz="1600" dirty="0" smtClean="0">
                <a:latin typeface="Cambria" pitchFamily="18" charset="0"/>
              </a:rPr>
              <a:t>με δεξιότητες κριτικής σκέψης και ηθικής κρίσης.</a:t>
            </a:r>
          </a:p>
          <a:p>
            <a:pPr marL="355600" indent="0">
              <a:buNone/>
            </a:pPr>
            <a:endParaRPr lang="el-GR" sz="1600" dirty="0" smtClean="0">
              <a:latin typeface="Cambria" pitchFamily="18" charset="0"/>
            </a:endParaRPr>
          </a:p>
          <a:p>
            <a:pPr marL="0" indent="0">
              <a:buNone/>
              <a:tabLst>
                <a:tab pos="355600" algn="l"/>
              </a:tabLst>
            </a:pPr>
            <a:r>
              <a:rPr lang="el-GR" sz="2000" dirty="0" smtClean="0">
                <a:ln>
                  <a:solidFill>
                    <a:srgbClr val="00B050"/>
                  </a:solidFill>
                </a:ln>
                <a:solidFill>
                  <a:srgbClr val="00B050"/>
                </a:solidFill>
                <a:latin typeface="Cambria" pitchFamily="18" charset="0"/>
              </a:rPr>
              <a:t>⇒</a:t>
            </a:r>
            <a:r>
              <a:rPr lang="el-GR" sz="1600" dirty="0" smtClean="0">
                <a:latin typeface="Cambria" pitchFamily="18" charset="0"/>
              </a:rPr>
              <a:t> 	</a:t>
            </a:r>
            <a:r>
              <a:rPr lang="el-GR" sz="1600" b="1" dirty="0" smtClean="0">
                <a:latin typeface="Cambria" pitchFamily="18" charset="0"/>
              </a:rPr>
              <a:t>Γλώσσα-Επιχειρηματολογία, Κριτική σκέψη, Ηθική κρίση:</a:t>
            </a:r>
          </a:p>
          <a:p>
            <a:pPr marL="0" indent="0">
              <a:buFont typeface="Wingdings" pitchFamily="2" charset="2"/>
              <a:buChar char="§"/>
            </a:pPr>
            <a:r>
              <a:rPr lang="el-GR" sz="1600" dirty="0" smtClean="0">
                <a:latin typeface="Cambria" pitchFamily="18" charset="0"/>
              </a:rPr>
              <a:t>  έχουν μια </a:t>
            </a:r>
            <a:r>
              <a:rPr lang="el-GR" sz="1600" i="1" dirty="0" smtClean="0">
                <a:latin typeface="Cambria" pitchFamily="18" charset="0"/>
              </a:rPr>
              <a:t>διαλεκτική σχέση </a:t>
            </a:r>
            <a:r>
              <a:rPr lang="el-GR" sz="1600" i="1" dirty="0" err="1" smtClean="0">
                <a:latin typeface="Cambria" pitchFamily="18" charset="0"/>
              </a:rPr>
              <a:t>αλληλοτροφοδότησης</a:t>
            </a:r>
            <a:r>
              <a:rPr lang="el-GR" sz="1600" i="1" dirty="0" smtClean="0">
                <a:latin typeface="Cambria" pitchFamily="18" charset="0"/>
              </a:rPr>
              <a:t> και εξέλιξης</a:t>
            </a:r>
            <a:endParaRPr lang="el-GR" sz="1600" dirty="0" smtClean="0">
              <a:latin typeface="Cambria" pitchFamily="18" charset="0"/>
            </a:endParaRPr>
          </a:p>
          <a:p>
            <a:pPr marL="0" indent="0">
              <a:buFont typeface="Wingdings" pitchFamily="2" charset="2"/>
              <a:buChar char="§"/>
              <a:tabLst>
                <a:tab pos="177800" algn="l"/>
              </a:tabLst>
            </a:pPr>
            <a:r>
              <a:rPr lang="el-GR" sz="1600" dirty="0" smtClean="0">
                <a:latin typeface="Cambria" pitchFamily="18" charset="0"/>
              </a:rPr>
              <a:t>  δημιουργούν ένα πλέγμα αλληλοσυμπληρούμενων δεξιοτήτων (ισόρροπη καλλιέργεια 	προφορικού και γραπτού λόγου, λογικοί- αφαιρετικοί τρόποι σκέψης, ουσιαστική 	αξιοποίηση του νοητικού, γνωστικού, </a:t>
            </a:r>
            <a:r>
              <a:rPr lang="el-GR" sz="1600" dirty="0" err="1" smtClean="0">
                <a:latin typeface="Cambria" pitchFamily="18" charset="0"/>
              </a:rPr>
              <a:t>μεταγνωστικού</a:t>
            </a:r>
            <a:r>
              <a:rPr lang="el-GR" sz="1600" dirty="0" smtClean="0">
                <a:latin typeface="Cambria" pitchFamily="18" charset="0"/>
              </a:rPr>
              <a:t>, γλωσσικού και μεταγλωσσικού 	δυναμικού)</a:t>
            </a:r>
          </a:p>
          <a:p>
            <a:pPr marL="0" indent="0">
              <a:buFont typeface="Wingdings" pitchFamily="2" charset="2"/>
              <a:buChar char="§"/>
            </a:pPr>
            <a:r>
              <a:rPr lang="el-GR" sz="1600" i="1" dirty="0" smtClean="0">
                <a:latin typeface="Cambria" pitchFamily="18" charset="0"/>
              </a:rPr>
              <a:t>  προάγουν υψηλού επιπέδου ικανότητες γνωστικές και ψυχοκοινωνικές</a:t>
            </a:r>
            <a:endParaRPr lang="el-GR" sz="1600" dirty="0" smtClean="0">
              <a:latin typeface="Cambria" pitchFamily="18" charset="0"/>
            </a:endParaRPr>
          </a:p>
          <a:p>
            <a:pPr marL="0" indent="0">
              <a:buFont typeface="Wingdings" pitchFamily="2" charset="2"/>
              <a:buChar char="§"/>
            </a:pPr>
            <a:r>
              <a:rPr lang="el-GR" sz="1600" dirty="0" smtClean="0">
                <a:latin typeface="Cambria" pitchFamily="18" charset="0"/>
              </a:rPr>
              <a:t>  συνεισφέρουν στην </a:t>
            </a:r>
            <a:r>
              <a:rPr lang="el-GR" sz="1600" i="1" dirty="0" err="1" smtClean="0">
                <a:latin typeface="Cambria" pitchFamily="18" charset="0"/>
              </a:rPr>
              <a:t>Πολιτειότητα</a:t>
            </a:r>
            <a:r>
              <a:rPr lang="el-GR" sz="1600" i="1" dirty="0" smtClean="0">
                <a:latin typeface="Cambria" pitchFamily="18" charset="0"/>
              </a:rPr>
              <a:t> του ατόμου </a:t>
            </a:r>
            <a:r>
              <a:rPr lang="el-GR" sz="1600" dirty="0" smtClean="0">
                <a:latin typeface="Cambria" pitchFamily="18" charset="0"/>
              </a:rPr>
              <a:t>(Κριτική </a:t>
            </a:r>
            <a:r>
              <a:rPr lang="el-GR" sz="1600" dirty="0" err="1" smtClean="0">
                <a:latin typeface="Cambria" pitchFamily="18" charset="0"/>
              </a:rPr>
              <a:t>Χειραφετική</a:t>
            </a:r>
            <a:r>
              <a:rPr lang="el-GR" sz="1600" dirty="0" smtClean="0">
                <a:latin typeface="Cambria" pitchFamily="18" charset="0"/>
              </a:rPr>
              <a:t> Παιδαγωγική). </a:t>
            </a:r>
          </a:p>
          <a:p>
            <a:pPr marL="0" indent="0">
              <a:buNone/>
            </a:pPr>
            <a:endParaRPr lang="el-GR" sz="1600" dirty="0" smtClean="0">
              <a:latin typeface="Cambria" pitchFamily="18" charset="0"/>
            </a:endParaRPr>
          </a:p>
          <a:p>
            <a:pPr marL="0" indent="0">
              <a:lnSpc>
                <a:spcPct val="120000"/>
              </a:lnSpc>
              <a:buNone/>
              <a:tabLst>
                <a:tab pos="355600" algn="l"/>
              </a:tabLst>
            </a:pPr>
            <a:r>
              <a:rPr lang="el-GR" sz="2000" dirty="0" smtClean="0">
                <a:ln>
                  <a:solidFill>
                    <a:srgbClr val="00B050"/>
                  </a:solidFill>
                </a:ln>
                <a:solidFill>
                  <a:srgbClr val="00B050"/>
                </a:solidFill>
                <a:latin typeface="Cambria" pitchFamily="18" charset="0"/>
              </a:rPr>
              <a:t>⇒</a:t>
            </a:r>
            <a:r>
              <a:rPr lang="el-GR" sz="2000" dirty="0" smtClean="0">
                <a:latin typeface="Cambria" pitchFamily="18" charset="0"/>
              </a:rPr>
              <a:t> </a:t>
            </a:r>
            <a:r>
              <a:rPr lang="el-GR" sz="1600" dirty="0" smtClean="0">
                <a:latin typeface="Cambria" pitchFamily="18" charset="0"/>
              </a:rPr>
              <a:t>	Η </a:t>
            </a:r>
            <a:r>
              <a:rPr lang="el-GR" sz="1600" b="1" dirty="0" smtClean="0">
                <a:latin typeface="Cambria" pitchFamily="18" charset="0"/>
              </a:rPr>
              <a:t>καλλιέργεια δεξιοτήτων επιχειρηματολογίας</a:t>
            </a:r>
            <a:r>
              <a:rPr lang="el-GR" sz="1600" dirty="0" smtClean="0">
                <a:latin typeface="Cambria" pitchFamily="18" charset="0"/>
              </a:rPr>
              <a:t>, κριτικής σκέψης και ηθικής κρίσης: </a:t>
            </a:r>
          </a:p>
          <a:p>
            <a:pPr marL="0" indent="0">
              <a:lnSpc>
                <a:spcPct val="120000"/>
              </a:lnSpc>
              <a:buFont typeface="Wingdings" pitchFamily="2" charset="2"/>
              <a:buChar char="ü"/>
            </a:pPr>
            <a:r>
              <a:rPr lang="el-GR" sz="1600" dirty="0" smtClean="0">
                <a:latin typeface="Cambria" pitchFamily="18" charset="0"/>
              </a:rPr>
              <a:t>είναι </a:t>
            </a:r>
            <a:r>
              <a:rPr lang="el-GR" sz="1600" i="1" dirty="0" smtClean="0">
                <a:latin typeface="Cambria" pitchFamily="18" charset="0"/>
              </a:rPr>
              <a:t>δυναμική, χρονοβόρα, επίπονη και πολύπλοκη διαδικασία</a:t>
            </a:r>
            <a:endParaRPr lang="el-GR" sz="1600" dirty="0" smtClean="0">
              <a:latin typeface="Cambria" pitchFamily="18" charset="0"/>
            </a:endParaRPr>
          </a:p>
          <a:p>
            <a:pPr marL="0" indent="0">
              <a:lnSpc>
                <a:spcPct val="120000"/>
              </a:lnSpc>
              <a:buNone/>
              <a:tabLst>
                <a:tab pos="355600" algn="l"/>
              </a:tabLst>
            </a:pPr>
            <a:r>
              <a:rPr lang="el-GR" sz="1600" dirty="0" smtClean="0">
                <a:latin typeface="Cambria" pitchFamily="18" charset="0"/>
              </a:rPr>
              <a:t>	</a:t>
            </a:r>
          </a:p>
          <a:p>
            <a:pPr marL="0" indent="0">
              <a:lnSpc>
                <a:spcPct val="120000"/>
              </a:lnSpc>
              <a:buNone/>
              <a:tabLst>
                <a:tab pos="355600" algn="l"/>
              </a:tabLst>
            </a:pPr>
            <a:r>
              <a:rPr lang="el-GR" sz="1600" dirty="0" smtClean="0">
                <a:latin typeface="Cambria" pitchFamily="18" charset="0"/>
              </a:rPr>
              <a:t>.</a:t>
            </a:r>
            <a:endParaRPr lang="el-GR" sz="1500" dirty="0" smtClean="0">
              <a:solidFill>
                <a:schemeClr val="bg2">
                  <a:lumMod val="10000"/>
                </a:schemeClr>
              </a:solidFill>
              <a:latin typeface="Cambria" pitchFamily="18" charset="0"/>
            </a:endParaRPr>
          </a:p>
        </p:txBody>
      </p:sp>
    </p:spTree>
  </p:cSld>
  <p:clrMapOvr>
    <a:masterClrMapping/>
  </p:clrMapOvr>
  <p:transition spd="slow">
    <p:wipe dir="d"/>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051720" y="404664"/>
            <a:ext cx="4176464" cy="720080"/>
          </a:xfr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el-GR" sz="2800" b="1" dirty="0" smtClean="0">
                <a:latin typeface="Cambria" pitchFamily="18" charset="0"/>
              </a:rPr>
              <a:t>Εν κατακλείδι </a:t>
            </a:r>
            <a:endParaRPr lang="el-GR" sz="2800" b="1" dirty="0">
              <a:latin typeface="Cambria" pitchFamily="18" charset="0"/>
            </a:endParaRPr>
          </a:p>
        </p:txBody>
      </p:sp>
      <p:sp>
        <p:nvSpPr>
          <p:cNvPr id="3" name="2 - Θέση περιεχομένου"/>
          <p:cNvSpPr>
            <a:spLocks noGrp="1"/>
          </p:cNvSpPr>
          <p:nvPr>
            <p:ph sz="half" idx="1"/>
          </p:nvPr>
        </p:nvSpPr>
        <p:spPr>
          <a:xfrm>
            <a:off x="457200" y="1600200"/>
            <a:ext cx="4038600" cy="4637112"/>
          </a:xfrm>
        </p:spPr>
        <p:txBody>
          <a:bodyPr>
            <a:noAutofit/>
          </a:bodyPr>
          <a:lstStyle/>
          <a:p>
            <a:r>
              <a:rPr lang="el-GR" sz="1500" b="1" dirty="0" smtClean="0">
                <a:solidFill>
                  <a:srgbClr val="C00000"/>
                </a:solidFill>
                <a:latin typeface="Cambria" pitchFamily="18" charset="0"/>
              </a:rPr>
              <a:t>Η διδασκαλία της επιχειρηματολογίας στο γλωσσικό μάθημα έχει πολυδιάστατο ρόλο και αξίζει να μελετηθεί σε όλη της την έκταση και σε βάθος μέσα από την ενσωμάτωση συνεργατικών ηλεκτρονικών περιβαλλόντων στη διδασκαλία</a:t>
            </a:r>
          </a:p>
          <a:p>
            <a:r>
              <a:rPr lang="el-GR" sz="1500" b="1" dirty="0" smtClean="0">
                <a:solidFill>
                  <a:srgbClr val="C00000"/>
                </a:solidFill>
                <a:latin typeface="Cambria" pitchFamily="18" charset="0"/>
              </a:rPr>
              <a:t>Η αξιοποίηση των Νέων τεχνολογιών ως γνωστικών και συνεργατικών εργαλείων στην ευρύτερη εκπαιδευτική πολιτική για να αλλάξει η εσωστρέφεια του ελληνικού σχολείου</a:t>
            </a:r>
          </a:p>
          <a:p>
            <a:r>
              <a:rPr lang="el-GR" sz="1500" b="1" dirty="0" smtClean="0">
                <a:solidFill>
                  <a:srgbClr val="C00000"/>
                </a:solidFill>
                <a:latin typeface="Cambria" pitchFamily="18" charset="0"/>
              </a:rPr>
              <a:t>Διαρκής στήριξη της επιχειρηματολογίας  και της </a:t>
            </a:r>
            <a:r>
              <a:rPr lang="el-GR" sz="1500" b="1" dirty="0" err="1" smtClean="0">
                <a:solidFill>
                  <a:srgbClr val="C00000"/>
                </a:solidFill>
                <a:latin typeface="Cambria" pitchFamily="18" charset="0"/>
              </a:rPr>
              <a:t>διαλεκτικότητας</a:t>
            </a:r>
            <a:r>
              <a:rPr lang="el-GR" sz="1500" b="1" dirty="0" smtClean="0">
                <a:solidFill>
                  <a:srgbClr val="C00000"/>
                </a:solidFill>
                <a:latin typeface="Cambria" pitchFamily="18" charset="0"/>
              </a:rPr>
              <a:t> πάνω σε σύγχρονους προβληματισμούς</a:t>
            </a:r>
          </a:p>
          <a:p>
            <a:r>
              <a:rPr lang="el-GR" sz="1500" b="1" dirty="0" smtClean="0">
                <a:solidFill>
                  <a:srgbClr val="C00000"/>
                </a:solidFill>
                <a:latin typeface="Cambria" pitchFamily="18" charset="0"/>
              </a:rPr>
              <a:t>Προτείνεται η εφαρμογή του προγράμματος σε μεγαλύτερο δείγμα και σε βάθος χρόνου</a:t>
            </a:r>
          </a:p>
          <a:p>
            <a:endParaRPr lang="el-GR" sz="1500" b="1" dirty="0" smtClean="0">
              <a:solidFill>
                <a:srgbClr val="C00000"/>
              </a:solidFill>
              <a:latin typeface="Cambria" pitchFamily="18" charset="0"/>
            </a:endParaRPr>
          </a:p>
        </p:txBody>
      </p:sp>
      <p:pic>
        <p:nvPicPr>
          <p:cNvPr id="1026" name="Picture 2" descr="C:\Users\user\Desktop\Σ-1.jpg"/>
          <p:cNvPicPr>
            <a:picLocks noGrp="1" noChangeAspect="1" noChangeArrowheads="1"/>
          </p:cNvPicPr>
          <p:nvPr>
            <p:ph sz="half" idx="2"/>
          </p:nvPr>
        </p:nvPicPr>
        <p:blipFill>
          <a:blip r:embed="rId2" cstate="print"/>
          <a:srcRect/>
          <a:stretch>
            <a:fillRect/>
          </a:stretch>
        </p:blipFill>
        <p:spPr bwMode="auto">
          <a:xfrm>
            <a:off x="5004048" y="1412776"/>
            <a:ext cx="3600400" cy="483717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newsflash/>
  </p:transition>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10696</TotalTime>
  <Words>5216</Words>
  <Application>Microsoft Office PowerPoint</Application>
  <PresentationFormat>Προβολή στην οθόνη (4:3)</PresentationFormat>
  <Paragraphs>977</Paragraphs>
  <Slides>71</Slides>
  <Notes>6</Notes>
  <HiddenSlides>0</HiddenSlides>
  <MMClips>0</MMClips>
  <ScaleCrop>false</ScaleCrop>
  <HeadingPairs>
    <vt:vector size="4" baseType="variant">
      <vt:variant>
        <vt:lpstr>Θέμα</vt:lpstr>
      </vt:variant>
      <vt:variant>
        <vt:i4>1</vt:i4>
      </vt:variant>
      <vt:variant>
        <vt:lpstr>Τίτλοι διαφανειών</vt:lpstr>
      </vt:variant>
      <vt:variant>
        <vt:i4>71</vt:i4>
      </vt:variant>
    </vt:vector>
  </HeadingPairs>
  <TitlesOfParts>
    <vt:vector size="72" baseType="lpstr">
      <vt:lpstr>Θέμα του Office</vt:lpstr>
      <vt:lpstr>Διδακτορική Διατριβή Δημιουργία κοινοτήτων μάθησης και διαλόγου στο σχολείο για την ανάπτυξη γλωσσικών και ψυχοκοινωνικών δεξιοτήτων στο πλαίσιο του μαθήματος της γλωσσικής έκφρασης με την παιδαγωγική αξιοποίηση συνεργατικών περιβαλλόντων μάθησης των Νέων Τεχνολογιών </vt:lpstr>
      <vt:lpstr>Ενότητες που παρουσιάζονται</vt:lpstr>
      <vt:lpstr>Προβληματική της έρευνας</vt:lpstr>
      <vt:lpstr>Στόχος της έρευνας </vt:lpstr>
      <vt:lpstr>Διαφάνεια 5</vt:lpstr>
      <vt:lpstr>Διαφάνεια 6</vt:lpstr>
      <vt:lpstr>Θεωρητικό πλαίσιο της υπό μελέτη εκπαιδευτικής παρέμβασης</vt:lpstr>
      <vt:lpstr>Η διδακτική του γλωσσικού μαθήματος βασίστηκε: </vt:lpstr>
      <vt:lpstr>Το Μοντέλο της Επιχειρηματολογίας στην Έρευνά μας «Αντιπαράθεσης- Διαπραγμάτευσης –Σύνθεσης» </vt:lpstr>
      <vt:lpstr>Παρουσίαση του Μοντέλου της Επιχειρηματολογίας</vt:lpstr>
      <vt:lpstr> </vt:lpstr>
      <vt:lpstr>Διαφάνεια 12</vt:lpstr>
      <vt:lpstr>Διαφάνεια 13</vt:lpstr>
      <vt:lpstr>Μεθοδολογία    Έρευνας</vt:lpstr>
      <vt:lpstr>Φάσεις και Στάδια ανάπτυξης προγράμματος παρέμβασης</vt:lpstr>
      <vt:lpstr> Πηγές και μέθοδοι συλλογής και ανάλυσης  των ερευνητικών δεδομένων  </vt:lpstr>
      <vt:lpstr>Τα λογισμικά της έρευνας</vt:lpstr>
      <vt:lpstr>Παρουσίαση αποτελεσμάτων</vt:lpstr>
      <vt:lpstr>ΕΡΩΤΗΜΑΤΟΛΟΓΙΟ</vt:lpstr>
      <vt:lpstr>Συμπεράσματα ερωτηματολογίων</vt:lpstr>
      <vt:lpstr>1ο Ερώτημα</vt:lpstr>
      <vt:lpstr> I. Εξέταση των κειμένων ως προς τα στοιχεία της επιχειρηματολογίας </vt:lpstr>
      <vt:lpstr>Αποτελέσματα</vt:lpstr>
      <vt:lpstr>Β. Οργάνωση και παρουσίαση περιεχομένου</vt:lpstr>
      <vt:lpstr>Γ. Τυπικά Φορμαλιστικά Χαρακτηριστικά</vt:lpstr>
      <vt:lpstr>Δ. Γενική Εντύπωση Κειμένου -      Κοινωνικές παράμετροι του ακροατηρίου</vt:lpstr>
      <vt:lpstr>II. Εξέταση των κειμένων ως προς  την Ηθική αιτιολόγηση</vt:lpstr>
      <vt:lpstr>Διαφάνεια 28</vt:lpstr>
      <vt:lpstr>1ο Ερώτημα - Συμπεράσματα</vt:lpstr>
      <vt:lpstr>Διαφάνεια 30</vt:lpstr>
      <vt:lpstr>2ο Ερώτημα</vt:lpstr>
      <vt:lpstr> I. Εξέταση επιχειρηματολογικών χαρτών ως προς το Μετασχηματισμό εννοιών </vt:lpstr>
      <vt:lpstr>  Μετασχηματισμός εννοιών  α. Εθνική ταυτότητα </vt:lpstr>
      <vt:lpstr> Μετασχηματισμός εννοιών  β. Πολιτισμική ταυτότητα </vt:lpstr>
      <vt:lpstr>Μετασχηματισμός εννοιών  γ. Κοινωνική ταυτότητα</vt:lpstr>
      <vt:lpstr>  Μετασχηματισμός εννοιών  δ. Πολιτική ταυτότητα </vt:lpstr>
      <vt:lpstr>Μετασχηματισμός εννοιών  ε. Παγκοσμιοποίηση</vt:lpstr>
      <vt:lpstr>Μετασχηματισμός Εννοιών στ. Ενσυναίσθηση - Αλληλοαποδοχή</vt:lpstr>
      <vt:lpstr>Μετασχηματισμός εννοιών  ζ. Στερεότυπα- Προκαταλήψεις</vt:lpstr>
      <vt:lpstr>Διαφάνεια 40</vt:lpstr>
      <vt:lpstr> Πρώτος άξονας : ως προς τα δομικά στοιχεία της Επιχειρηματολογίας (οριζόντια δόμηση)</vt:lpstr>
      <vt:lpstr>Μετέλεγχος</vt:lpstr>
      <vt:lpstr> β. Ιεραρχική δόμηση των επιχειρηματολογικών χαρτών </vt:lpstr>
      <vt:lpstr> </vt:lpstr>
      <vt:lpstr> Σύγκριση Δεικτών Κριτικής Σκέψης των Επιχειρηματολογικών Χαρτών </vt:lpstr>
      <vt:lpstr>  Επιχειρηματολογικοί Χάρτες  </vt:lpstr>
      <vt:lpstr> 2ο Ερώτημα - Συμπεράσματα </vt:lpstr>
      <vt:lpstr>3ο  Ερώτημα</vt:lpstr>
      <vt:lpstr>Διερευνητικοί Άξονες </vt:lpstr>
      <vt:lpstr>α)  Ο ρόλος της αντιλογίας στη συνεργασία</vt:lpstr>
      <vt:lpstr>Ανάλυση Αντιλογιών</vt:lpstr>
      <vt:lpstr> Σύγκριση Αρχικής και Τελικής Αντιλογίας  στις Κατηγορίες Συνεργατικής Συζήτησης </vt:lpstr>
      <vt:lpstr> Σύγκριση Αρχικής και Τελικής Αντιλογίας  στις Κατηγορίες μη Συνεργατικής Συζήτησης </vt:lpstr>
      <vt:lpstr>    β) Μεταγνωστικές δεξιότητες ετεροδιόρθωσης και αυτοδιόρθωσης των γραπτών   </vt:lpstr>
      <vt:lpstr>Σχόλια συμμαθητών κατά την ετεροδιόρθωση  ανά κατηγορία</vt:lpstr>
      <vt:lpstr>Λάθη διορθωμένα ανά κατηγορία</vt:lpstr>
      <vt:lpstr>Παρουσίαση της ανταπόκρισης  στα σχόλια των συμμαθητών</vt:lpstr>
      <vt:lpstr>  Συνοπτική παρουσίαση της ανταπόκρισης  στα σχόλια των συμμαθητών </vt:lpstr>
      <vt:lpstr>γ)  Συλλογική συγγραφή κειμένου  σε Διαδικτυακό Συνεργατικό Περιβάλλον</vt:lpstr>
      <vt:lpstr>Ανάλυση δεδομένων σε δείκτες παρουσίας στο Wiki</vt:lpstr>
      <vt:lpstr>Διαφάνεια 61</vt:lpstr>
      <vt:lpstr>Δημοσίευση των συλλογικών κειμένων</vt:lpstr>
      <vt:lpstr> 3ο Ερώτημα - Συμπεράσματα </vt:lpstr>
      <vt:lpstr> Ο υπολογιστής διαμεσολαβητής στη συνεργασία και τη μάθηση </vt:lpstr>
      <vt:lpstr>Διαφάνεια 65</vt:lpstr>
      <vt:lpstr> Συσχέτιση Ηθικής Ανάπτυξης με Δομικά Στοιχεία του Επιχειρηματολογικού Κειμένου (Μετά) </vt:lpstr>
      <vt:lpstr>  Συσχέτιση Ηθικής Ανάπτυξης με  Οργάνωση και Παρουσίαση Περιεχομένου (Μετά) </vt:lpstr>
      <vt:lpstr>Συσχέτιση Ηθικής Ανάπτυξης με  Επικοινωνιακή Διάσταση του Κειμένου (Μετά)</vt:lpstr>
      <vt:lpstr>  Συσχέτιση Ηθικής Ανάπτυξης με Τυπικά Φορμαλιστικά Χαρακτηριστικά (Μετά) </vt:lpstr>
      <vt:lpstr>4ο Ερώτημα-Συμπεράσματα</vt:lpstr>
      <vt:lpstr>Εν κατακλείδι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user</dc:creator>
  <cp:lastModifiedBy>user</cp:lastModifiedBy>
  <cp:revision>949</cp:revision>
  <dcterms:created xsi:type="dcterms:W3CDTF">2016-02-07T16:27:13Z</dcterms:created>
  <dcterms:modified xsi:type="dcterms:W3CDTF">2016-04-09T15:33:34Z</dcterms:modified>
</cp:coreProperties>
</file>